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9" r:id="rId3"/>
    <p:sldId id="257" r:id="rId4"/>
    <p:sldId id="261" r:id="rId5"/>
    <p:sldId id="258" r:id="rId6"/>
    <p:sldId id="262"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2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33FA7AE-FB67-46EC-AA86-1A731F6F41CC}" type="datetimeFigureOut">
              <a:rPr lang="en-US" smtClean="0"/>
              <a:pPr/>
              <a:t>6/6/2012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64182DC-2DB4-449E-8BD4-EB45386C034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A7AE-FB67-46EC-AA86-1A731F6F41CC}" type="datetimeFigureOut">
              <a:rPr lang="en-US" smtClean="0"/>
              <a:pPr/>
              <a:t>6/6/2012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182DC-2DB4-449E-8BD4-EB45386C034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33FA7AE-FB67-46EC-AA86-1A731F6F41CC}" type="datetimeFigureOut">
              <a:rPr lang="en-US" smtClean="0"/>
              <a:pPr/>
              <a:t>6/6/2012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64182DC-2DB4-449E-8BD4-EB45386C034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A7AE-FB67-46EC-AA86-1A731F6F41CC}" type="datetimeFigureOut">
              <a:rPr lang="en-US" smtClean="0"/>
              <a:pPr/>
              <a:t>6/6/2012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64182DC-2DB4-449E-8BD4-EB45386C034D}"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pic>
        <p:nvPicPr>
          <p:cNvPr id="7" name="Picture 2"/>
          <p:cNvPicPr>
            <a:picLocks noChangeAspect="1" noChangeArrowheads="1"/>
          </p:cNvPicPr>
          <p:nvPr userDrawn="1"/>
        </p:nvPicPr>
        <p:blipFill>
          <a:blip r:embed="rId2" cstate="print"/>
          <a:srcRect/>
          <a:stretch>
            <a:fillRect/>
          </a:stretch>
        </p:blipFill>
        <p:spPr bwMode="auto">
          <a:xfrm>
            <a:off x="8305800" y="228600"/>
            <a:ext cx="838200" cy="838200"/>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33FA7AE-FB67-46EC-AA86-1A731F6F41CC}" type="datetimeFigureOut">
              <a:rPr lang="en-US" smtClean="0"/>
              <a:pPr/>
              <a:t>6/6/2012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64182DC-2DB4-449E-8BD4-EB45386C034D}"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F33FA7AE-FB67-46EC-AA86-1A731F6F41CC}" type="datetimeFigureOut">
              <a:rPr lang="en-US" smtClean="0"/>
              <a:pPr/>
              <a:t>6/6/2012</a:t>
            </a:fld>
            <a:endParaRPr lang="en-US"/>
          </a:p>
        </p:txBody>
      </p:sp>
      <p:sp>
        <p:nvSpPr>
          <p:cNvPr id="10" name="Slide Number Placeholder 9"/>
          <p:cNvSpPr>
            <a:spLocks noGrp="1"/>
          </p:cNvSpPr>
          <p:nvPr>
            <p:ph type="sldNum" sz="quarter" idx="16"/>
          </p:nvPr>
        </p:nvSpPr>
        <p:spPr/>
        <p:txBody>
          <a:bodyPr rtlCol="0"/>
          <a:lstStyle/>
          <a:p>
            <a:fld id="{464182DC-2DB4-449E-8BD4-EB45386C034D}"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F33FA7AE-FB67-46EC-AA86-1A731F6F41CC}" type="datetimeFigureOut">
              <a:rPr lang="en-US" smtClean="0"/>
              <a:pPr/>
              <a:t>6/6/2012</a:t>
            </a:fld>
            <a:endParaRPr lang="en-US"/>
          </a:p>
        </p:txBody>
      </p:sp>
      <p:sp>
        <p:nvSpPr>
          <p:cNvPr id="12" name="Slide Number Placeholder 11"/>
          <p:cNvSpPr>
            <a:spLocks noGrp="1"/>
          </p:cNvSpPr>
          <p:nvPr>
            <p:ph type="sldNum" sz="quarter" idx="16"/>
          </p:nvPr>
        </p:nvSpPr>
        <p:spPr/>
        <p:txBody>
          <a:bodyPr rtlCol="0"/>
          <a:lstStyle/>
          <a:p>
            <a:fld id="{464182DC-2DB4-449E-8BD4-EB45386C034D}"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A7AE-FB67-46EC-AA86-1A731F6F41CC}" type="datetimeFigureOut">
              <a:rPr lang="en-US" smtClean="0"/>
              <a:pPr/>
              <a:t>6/6/2012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64182DC-2DB4-449E-8BD4-EB45386C034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A7AE-FB67-46EC-AA86-1A731F6F41CC}" type="datetimeFigureOut">
              <a:rPr lang="en-US" smtClean="0"/>
              <a:pPr/>
              <a:t>6/6/2012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64182DC-2DB4-449E-8BD4-EB45386C034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3FA7AE-FB67-46EC-AA86-1A731F6F41CC}" type="datetimeFigureOut">
              <a:rPr lang="en-US" smtClean="0"/>
              <a:pPr/>
              <a:t>6/6/2012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64182DC-2DB4-449E-8BD4-EB45386C034D}"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33FA7AE-FB67-46EC-AA86-1A731F6F41CC}" type="datetimeFigureOut">
              <a:rPr lang="en-US" smtClean="0"/>
              <a:pPr/>
              <a:t>6/6/2012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64182DC-2DB4-449E-8BD4-EB45386C034D}"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33FA7AE-FB67-46EC-AA86-1A731F6F41CC}" type="datetimeFigureOut">
              <a:rPr lang="en-US" smtClean="0"/>
              <a:pPr/>
              <a:t>6/6/2012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64182DC-2DB4-449E-8BD4-EB45386C034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4114800"/>
            <a:ext cx="6477000" cy="1828800"/>
          </a:xfrm>
        </p:spPr>
        <p:txBody>
          <a:bodyPr>
            <a:normAutofit fontScale="90000"/>
          </a:bodyPr>
          <a:lstStyle/>
          <a:p>
            <a:r>
              <a:rPr lang="en-US" dirty="0" smtClean="0"/>
              <a:t>MID Atlantic </a:t>
            </a:r>
            <a:br>
              <a:rPr lang="en-US" dirty="0" smtClean="0"/>
            </a:br>
            <a:r>
              <a:rPr lang="en-US" dirty="0" smtClean="0"/>
              <a:t>Education Workgroup</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dirty="0" smtClean="0"/>
              <a:t>June 6, 2012 Full Workgroup Session</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934200" y="3657600"/>
            <a:ext cx="2209800" cy="22098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Vision</a:t>
            </a:r>
            <a:endParaRPr lang="en-US" dirty="0"/>
          </a:p>
        </p:txBody>
      </p:sp>
      <p:sp>
        <p:nvSpPr>
          <p:cNvPr id="3" name="Content Placeholder 2"/>
          <p:cNvSpPr>
            <a:spLocks noGrp="1"/>
          </p:cNvSpPr>
          <p:nvPr>
            <p:ph sz="quarter" idx="1"/>
          </p:nvPr>
        </p:nvSpPr>
        <p:spPr/>
        <p:txBody>
          <a:bodyPr>
            <a:normAutofit fontScale="92500" lnSpcReduction="10000"/>
          </a:bodyPr>
          <a:lstStyle/>
          <a:p>
            <a:pPr>
              <a:buFont typeface="Wingdings" pitchFamily="2" charset="2"/>
              <a:buChar char="q"/>
            </a:pPr>
            <a:r>
              <a:rPr lang="en-US" dirty="0" smtClean="0"/>
              <a:t>We believe that citizen stewardship is the key to long-term success of protection and restoration efforts and that building a foundation for environmental literacy must begin in childhood. </a:t>
            </a:r>
            <a:br>
              <a:rPr lang="en-US" dirty="0" smtClean="0"/>
            </a:br>
            <a:endParaRPr lang="en-US" dirty="0" smtClean="0"/>
          </a:p>
          <a:p>
            <a:pPr>
              <a:buFont typeface="Wingdings" pitchFamily="2" charset="2"/>
              <a:buChar char="q"/>
            </a:pPr>
            <a:r>
              <a:rPr lang="en-US" dirty="0" smtClean="0"/>
              <a:t>To that end, the Education Workgroup works to ensure that elementary and secondary students in the Mid-Atlantic Region graduate environmentally literate with the tools they need to make informed choices to protect and restore local environments and the Chesapeake Bay.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Workgroup Purpose</a:t>
            </a:r>
            <a:endParaRPr lang="en-US" dirty="0"/>
          </a:p>
        </p:txBody>
      </p:sp>
      <p:sp>
        <p:nvSpPr>
          <p:cNvPr id="3" name="Content Placeholder 2"/>
          <p:cNvSpPr>
            <a:spLocks noGrp="1"/>
          </p:cNvSpPr>
          <p:nvPr>
            <p:ph sz="quarter" idx="1"/>
          </p:nvPr>
        </p:nvSpPr>
        <p:spPr>
          <a:xfrm>
            <a:off x="612648" y="1600200"/>
            <a:ext cx="8153400" cy="5029200"/>
          </a:xfrm>
        </p:spPr>
        <p:txBody>
          <a:bodyPr>
            <a:normAutofit fontScale="85000" lnSpcReduction="20000"/>
          </a:bodyPr>
          <a:lstStyle/>
          <a:p>
            <a:pPr>
              <a:buFont typeface="Wingdings" pitchFamily="2" charset="2"/>
              <a:buChar char="q"/>
            </a:pPr>
            <a:r>
              <a:rPr lang="en-US" b="1" u="sng" dirty="0" smtClean="0"/>
              <a:t>Cross-jurisdictional coordination</a:t>
            </a:r>
            <a:r>
              <a:rPr lang="en-US" b="1" dirty="0" smtClean="0"/>
              <a:t> and support on all aspects of environmental education with an emphasis on:</a:t>
            </a:r>
          </a:p>
          <a:p>
            <a:pPr>
              <a:buFont typeface="Wingdings" pitchFamily="2" charset="2"/>
              <a:buChar char="q"/>
            </a:pPr>
            <a:r>
              <a:rPr lang="en-US" i="1" dirty="0" smtClean="0"/>
              <a:t>Increasing Meaningful Watershed Educational Experiences (MWEE) and other place-based, outdoor education</a:t>
            </a:r>
          </a:p>
          <a:p>
            <a:pPr>
              <a:buFont typeface="Wingdings" pitchFamily="2" charset="2"/>
              <a:buChar char="q"/>
            </a:pPr>
            <a:r>
              <a:rPr lang="en-US" i="1" dirty="0" smtClean="0"/>
              <a:t>Supporting training for teachers and environmental education professionals in content, pedagogy, and outdoor-learning techniques related to environmental topics</a:t>
            </a:r>
          </a:p>
          <a:p>
            <a:pPr>
              <a:buFont typeface="Wingdings" pitchFamily="2" charset="2"/>
              <a:buChar char="q"/>
            </a:pPr>
            <a:r>
              <a:rPr lang="en-US" i="1" dirty="0" smtClean="0"/>
              <a:t>Encouraging green infrastructure and operations on school grounds</a:t>
            </a:r>
          </a:p>
          <a:p>
            <a:pPr>
              <a:buFont typeface="Wingdings" pitchFamily="2" charset="2"/>
              <a:buChar char="q"/>
            </a:pPr>
            <a:r>
              <a:rPr lang="en-US" i="1" dirty="0" smtClean="0"/>
              <a:t>Supporting federal, state, and regional environmental literacy planning, including providing an ongoing forum to collaborate on the goals and objectives of the federal Executive Order and the nonprofit community Regional Roundtable.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We’ve Accomplished Together</a:t>
            </a:r>
            <a:endParaRPr lang="en-US" dirty="0"/>
          </a:p>
        </p:txBody>
      </p:sp>
      <p:sp>
        <p:nvSpPr>
          <p:cNvPr id="3" name="Content Placeholder 2"/>
          <p:cNvSpPr>
            <a:spLocks noGrp="1"/>
          </p:cNvSpPr>
          <p:nvPr>
            <p:ph sz="quarter" idx="1"/>
          </p:nvPr>
        </p:nvSpPr>
        <p:spPr>
          <a:xfrm>
            <a:off x="612648" y="1600200"/>
            <a:ext cx="8153400" cy="5029200"/>
          </a:xfrm>
        </p:spPr>
        <p:txBody>
          <a:bodyPr>
            <a:normAutofit/>
          </a:bodyPr>
          <a:lstStyle/>
          <a:p>
            <a:r>
              <a:rPr lang="en-US" dirty="0" smtClean="0"/>
              <a:t>Shared definition of “meaningful” that created foundation for program development and funding</a:t>
            </a:r>
          </a:p>
          <a:p>
            <a:r>
              <a:rPr lang="en-US" dirty="0" smtClean="0"/>
              <a:t>Consistent (and substantial!) funding – </a:t>
            </a:r>
            <a:br>
              <a:rPr lang="en-US" dirty="0" smtClean="0"/>
            </a:br>
            <a:r>
              <a:rPr lang="en-US" dirty="0" smtClean="0"/>
              <a:t>NOAA B-WET, CBT</a:t>
            </a:r>
          </a:p>
          <a:p>
            <a:r>
              <a:rPr lang="en-US" dirty="0" smtClean="0"/>
              <a:t>Environmental Literacy Plans – federal, state, affiliate</a:t>
            </a:r>
          </a:p>
          <a:p>
            <a:r>
              <a:rPr lang="en-US" dirty="0" smtClean="0"/>
              <a:t>Biennial summits that engage high level audiences and raise the bar for EE</a:t>
            </a:r>
          </a:p>
          <a:p>
            <a:r>
              <a:rPr lang="en-US" dirty="0" smtClean="0"/>
              <a:t>Online clearinghouse of resources – Bay Backpack</a:t>
            </a:r>
          </a:p>
          <a:p>
            <a:r>
              <a:rPr lang="en-US" dirty="0" smtClean="0"/>
              <a:t>National reputation for excellence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Membership</a:t>
            </a:r>
            <a:endParaRPr lang="en-US" dirty="0"/>
          </a:p>
        </p:txBody>
      </p:sp>
      <p:pic>
        <p:nvPicPr>
          <p:cNvPr id="4" name="Content Placeholder 3" descr="Proposed Structure - EWG.jpg"/>
          <p:cNvPicPr>
            <a:picLocks noGrp="1" noChangeAspect="1"/>
          </p:cNvPicPr>
          <p:nvPr>
            <p:ph sz="quarter" idx="1"/>
          </p:nvPr>
        </p:nvPicPr>
        <p:blipFill>
          <a:blip r:embed="rId2" cstate="print"/>
          <a:srcRect l="3566" t="15385" r="4905" b="12308"/>
          <a:stretch>
            <a:fillRect/>
          </a:stretch>
        </p:blipFill>
        <p:spPr>
          <a:xfrm>
            <a:off x="502596" y="1600200"/>
            <a:ext cx="8489004" cy="51816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Now let’s hear from you!</a:t>
            </a:r>
            <a:endParaRPr lang="en-US" dirty="0"/>
          </a:p>
        </p:txBody>
      </p:sp>
      <p:sp>
        <p:nvSpPr>
          <p:cNvPr id="3" name="Content Placeholder 2"/>
          <p:cNvSpPr>
            <a:spLocks noGrp="1"/>
          </p:cNvSpPr>
          <p:nvPr>
            <p:ph sz="quarter" idx="1"/>
          </p:nvPr>
        </p:nvSpPr>
        <p:spPr/>
        <p:txBody>
          <a:bodyPr/>
          <a:lstStyle/>
          <a:p>
            <a:r>
              <a:rPr lang="en-US" dirty="0" smtClean="0"/>
              <a:t>Name, Organization, Position</a:t>
            </a:r>
          </a:p>
          <a:p>
            <a:r>
              <a:rPr lang="en-US" dirty="0" smtClean="0"/>
              <a:t>Why are you here?</a:t>
            </a:r>
          </a:p>
          <a:p>
            <a:r>
              <a:rPr lang="en-US" dirty="0" smtClean="0"/>
              <a:t>What do you hope that this regional workgroup can accomplish together?</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Objectives</a:t>
            </a:r>
            <a:endParaRPr lang="en-US" dirty="0"/>
          </a:p>
        </p:txBody>
      </p:sp>
      <p:sp>
        <p:nvSpPr>
          <p:cNvPr id="3" name="Content Placeholder 2"/>
          <p:cNvSpPr>
            <a:spLocks noGrp="1"/>
          </p:cNvSpPr>
          <p:nvPr>
            <p:ph sz="quarter" idx="1"/>
          </p:nvPr>
        </p:nvSpPr>
        <p:spPr/>
        <p:txBody>
          <a:bodyPr/>
          <a:lstStyle/>
          <a:p>
            <a:pPr lvl="0">
              <a:buFont typeface="Wingdings" pitchFamily="2" charset="2"/>
              <a:buChar char="q"/>
            </a:pPr>
            <a:r>
              <a:rPr lang="en-US" dirty="0" smtClean="0"/>
              <a:t>Introduce new Workgroup members</a:t>
            </a:r>
          </a:p>
          <a:p>
            <a:pPr lvl="0">
              <a:buFont typeface="Wingdings" pitchFamily="2" charset="2"/>
              <a:buChar char="q"/>
            </a:pPr>
            <a:r>
              <a:rPr lang="en-US" dirty="0" smtClean="0"/>
              <a:t>Discuss federal, state, and NAAEE affiliate environmental literacy efforts</a:t>
            </a:r>
          </a:p>
          <a:p>
            <a:pPr lvl="0">
              <a:buFont typeface="Wingdings" pitchFamily="2" charset="2"/>
              <a:buChar char="q"/>
            </a:pPr>
            <a:r>
              <a:rPr lang="en-US" dirty="0" smtClean="0"/>
              <a:t>Complete a draft of the Education Workgroup 2012-2013 Action Plan</a:t>
            </a:r>
          </a:p>
          <a:p>
            <a:pPr>
              <a:buFont typeface="Wingdings" pitchFamily="2" charset="2"/>
              <a:buChar char="q"/>
            </a:pP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27</TotalTime>
  <Words>215</Words>
  <Application>Microsoft Office PowerPoint</Application>
  <PresentationFormat>On-screen Show (4:3)</PresentationFormat>
  <Paragraphs>27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MID Atlantic  Education Workgroup  </vt:lpstr>
      <vt:lpstr>The Vision</vt:lpstr>
      <vt:lpstr>Workgroup Purpose</vt:lpstr>
      <vt:lpstr>What We’ve Accomplished Together</vt:lpstr>
      <vt:lpstr>Membership</vt:lpstr>
      <vt:lpstr>Now let’s hear from you!</vt:lpstr>
      <vt:lpstr>Meeting Objectives</vt:lpstr>
    </vt:vector>
  </TitlesOfParts>
  <Company>NOAA Chesapeake Bay 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 Atlantic  Education Workgroup  </dc:title>
  <dc:creator>Shannon.Sprague</dc:creator>
  <cp:lastModifiedBy>CBPStaff</cp:lastModifiedBy>
  <cp:revision>7</cp:revision>
  <dcterms:created xsi:type="dcterms:W3CDTF">2012-06-06T01:39:14Z</dcterms:created>
  <dcterms:modified xsi:type="dcterms:W3CDTF">2012-06-06T13:18:10Z</dcterms:modified>
</cp:coreProperties>
</file>