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slideLayouts/slideLayout21.xml" ContentType="application/vnd.openxmlformats-officedocument.presentationml.slideLayout+xml"/>
  <Override PartName="/ppt/theme/theme11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12.xml" ContentType="application/vnd.openxmlformats-officedocument.theme+xml"/>
  <Override PartName="/ppt/slideLayouts/slideLayout24.xml" ContentType="application/vnd.openxmlformats-officedocument.presentationml.slideLayout+xml"/>
  <Override PartName="/ppt/theme/theme13.xml" ContentType="application/vnd.openxmlformats-officedocument.theme+xml"/>
  <Override PartName="/ppt/slideLayouts/slideLayout25.xml" ContentType="application/vnd.openxmlformats-officedocument.presentationml.slideLayout+xml"/>
  <Override PartName="/ppt/theme/theme14.xml" ContentType="application/vnd.openxmlformats-officedocument.theme+xml"/>
  <Override PartName="/ppt/slideLayouts/slideLayout26.xml" ContentType="application/vnd.openxmlformats-officedocument.presentationml.slideLayout+xml"/>
  <Override PartName="/ppt/theme/theme15.xml" ContentType="application/vnd.openxmlformats-officedocument.theme+xml"/>
  <Override PartName="/ppt/slideLayouts/slideLayout27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  <p:sldMasterId id="2147483662" r:id="rId3"/>
    <p:sldMasterId id="2147483664" r:id="rId4"/>
    <p:sldMasterId id="2147483666" r:id="rId5"/>
    <p:sldMasterId id="2147483668" r:id="rId6"/>
    <p:sldMasterId id="2147483670" r:id="rId7"/>
    <p:sldMasterId id="2147483672" r:id="rId8"/>
    <p:sldMasterId id="2147483674" r:id="rId9"/>
    <p:sldMasterId id="2147483676" r:id="rId10"/>
    <p:sldMasterId id="2147483678" r:id="rId11"/>
    <p:sldMasterId id="2147483680" r:id="rId12"/>
    <p:sldMasterId id="2147483683" r:id="rId13"/>
    <p:sldMasterId id="2147483685" r:id="rId14"/>
    <p:sldMasterId id="2147483687" r:id="rId15"/>
    <p:sldMasterId id="2147483689" r:id="rId16"/>
  </p:sldMasterIdLst>
  <p:notesMasterIdLst>
    <p:notesMasterId r:id="rId59"/>
  </p:notesMasterIdLst>
  <p:sldIdLst>
    <p:sldId id="256" r:id="rId17"/>
    <p:sldId id="278" r:id="rId18"/>
    <p:sldId id="261" r:id="rId19"/>
    <p:sldId id="279" r:id="rId20"/>
    <p:sldId id="280" r:id="rId21"/>
    <p:sldId id="281" r:id="rId22"/>
    <p:sldId id="297" r:id="rId23"/>
    <p:sldId id="298" r:id="rId24"/>
    <p:sldId id="282" r:id="rId25"/>
    <p:sldId id="283" r:id="rId26"/>
    <p:sldId id="258" r:id="rId27"/>
    <p:sldId id="275" r:id="rId28"/>
    <p:sldId id="285" r:id="rId29"/>
    <p:sldId id="284" r:id="rId30"/>
    <p:sldId id="286" r:id="rId31"/>
    <p:sldId id="277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16" r:id="rId45"/>
    <p:sldId id="317" r:id="rId46"/>
    <p:sldId id="318" r:id="rId47"/>
    <p:sldId id="319" r:id="rId48"/>
    <p:sldId id="320" r:id="rId49"/>
    <p:sldId id="321" r:id="rId50"/>
    <p:sldId id="322" r:id="rId51"/>
    <p:sldId id="323" r:id="rId52"/>
    <p:sldId id="270" r:id="rId53"/>
    <p:sldId id="259" r:id="rId54"/>
    <p:sldId id="303" r:id="rId55"/>
    <p:sldId id="265" r:id="rId56"/>
    <p:sldId id="266" r:id="rId57"/>
    <p:sldId id="260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y Boomer" initials="KB" lastIdx="3" clrIdx="0">
    <p:extLst>
      <p:ext uri="{19B8F6BF-5375-455C-9EA6-DF929625EA0E}">
        <p15:presenceInfo xmlns:p15="http://schemas.microsoft.com/office/powerpoint/2012/main" userId="a61b70655e334b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354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61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59CEE-3482-430C-A2B5-E190070D8929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B5D22-AE96-4DF9-9A8B-94918E58F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09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B5D22-AE96-4DF9-9A8B-94918E58F1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52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fld id="{3F858B24-BD85-4689-A6FF-B6A2D8A72A18}" type="slidenum">
              <a:rPr lang="en-US" sz="1800" kern="0">
                <a:solidFill>
                  <a:sysClr val="windowText" lastClr="000000"/>
                </a:solidFill>
              </a:rPr>
              <a:pPr>
                <a:defRPr/>
              </a:pPr>
              <a:t>17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562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50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8340-E2DE-4149-8388-DFB97252718B}" type="datetime1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616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B5CD-D380-4B35-8C3D-DDA99A16B930}" type="datetime1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83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ABC5-FEA3-4574-B971-61529A6DF8B6}" type="datetime1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7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40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40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1" i="0">
                <a:solidFill>
                  <a:srgbClr val="F8F8F8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540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 i="0">
                <a:solidFill>
                  <a:srgbClr val="F8F8F8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540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 i="0">
                <a:solidFill>
                  <a:srgbClr val="F8F8F8"/>
                </a:solidFill>
                <a:latin typeface="+mj-lt"/>
              </a:defRPr>
            </a:lvl1pPr>
          </a:lstStyle>
          <a:p>
            <a:fld id="{D02D8435-E5D0-497E-BFE2-0F08F380CD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66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D250-0B27-4320-9DE7-D31DE826C9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295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8340-E2DE-4149-8388-DFB9725271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533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A669F-77B3-43C6-B72B-12C1589AD7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75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D250-0B27-4320-9DE7-D31DE826C9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797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A669F-77B3-43C6-B72B-12C1589AD7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177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A669F-77B3-43C6-B72B-12C1589AD7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498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22A9-9586-44D6-B4AB-B8BD6D0E12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510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D250-0B27-4320-9DE7-D31DE826C98E}" type="datetime1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805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22A9-9586-44D6-B4AB-B8BD6D0E12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3627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22A9-9586-44D6-B4AB-B8BD6D0E12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1775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CB68-F532-455B-8858-6B6A7476FD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1278-1198-4B84-8CF6-649869BE7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5400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CB68-F532-455B-8858-6B6A7476FD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1278-1198-4B84-8CF6-649869BE7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1882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D250-0B27-4320-9DE7-D31DE826C9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4991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D250-0B27-4320-9DE7-D31DE826C9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1421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D250-0B27-4320-9DE7-D31DE826C9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922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D250-0B27-4320-9DE7-D31DE826C9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313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D45B-2EC4-439D-A64A-94C218F20791}" type="datetime1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49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22A9-9586-44D6-B4AB-B8BD6D0E12ED}" type="datetime1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64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8D0A-7AD2-4AB9-9715-2ED66E697759}" type="datetime1">
              <a:rPr lang="en-US" smtClean="0"/>
              <a:t>9/15/2016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71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A669F-77B3-43C6-B72B-12C1589AD7BC}" type="datetime1">
              <a:rPr lang="en-US" smtClean="0"/>
              <a:t>9/15/2016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88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B0676-2155-49B0-82BC-BAD9BB78AB0C}" type="datetime1">
              <a:rPr lang="en-US" smtClean="0"/>
              <a:t>9/15/2016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71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D3C4-D2E4-4413-87B9-D4C6052CEFC3}" type="datetime1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07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FE770-330C-4845-8B13-B435BB7ABAD4}" type="datetime1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70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4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5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6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476C2-47BC-4CE3-B21A-0E17EA5EAB0A}" type="datetime1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C4CDF-6714-4AF7-BB96-58CD200975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47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476C2-47BC-4CE3-B21A-0E17EA5EAB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C4CDF-6714-4AF7-BB96-58CD200975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501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476C2-47BC-4CE3-B21A-0E17EA5EAB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C4CDF-6714-4AF7-BB96-58CD200975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14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7CB68-F532-455B-8858-6B6A7476FD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B1278-1198-4B84-8CF6-649869BE7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732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txStyles>
    <p:titleStyle>
      <a:lvl1pPr algn="ctr" defTabSz="514338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77" indent="-192877" algn="l" defTabSz="51433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00" indent="-160731" algn="l" defTabSz="514338" rtl="0" eaLnBrk="1" latinLnBrk="0" hangingPunct="1">
        <a:spcBef>
          <a:spcPct val="20000"/>
        </a:spcBef>
        <a:buFont typeface="Arial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23" indent="-128585" algn="l" defTabSz="514338" rtl="0" eaLnBrk="1" latinLnBrk="0" hangingPunct="1">
        <a:spcBef>
          <a:spcPct val="20000"/>
        </a:spcBef>
        <a:buFont typeface="Arial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900091" indent="-128585" algn="l" defTabSz="514338" rtl="0" eaLnBrk="1" latinLnBrk="0" hangingPunct="1">
        <a:spcBef>
          <a:spcPct val="20000"/>
        </a:spcBef>
        <a:buFont typeface="Arial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8" rtl="0" eaLnBrk="1" latinLnBrk="0" hangingPunct="1">
        <a:spcBef>
          <a:spcPct val="20000"/>
        </a:spcBef>
        <a:buFont typeface="Arial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8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7" indent="-128585" algn="l" defTabSz="514338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8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8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8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4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476C2-47BC-4CE3-B21A-0E17EA5EAB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C4CDF-6714-4AF7-BB96-58CD200975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36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476C2-47BC-4CE3-B21A-0E17EA5EAB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C4CDF-6714-4AF7-BB96-58CD200975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248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476C2-47BC-4CE3-B21A-0E17EA5EAB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C4CDF-6714-4AF7-BB96-58CD200975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42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476C2-47BC-4CE3-B21A-0E17EA5EAB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C4CDF-6714-4AF7-BB96-58CD200975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63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274638"/>
            <a:ext cx="10058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396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1600201"/>
            <a:ext cx="10058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39656" name="Picture 8" descr="Orchid 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2129367" cy="6973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20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476C2-47BC-4CE3-B21A-0E17EA5EAB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C4CDF-6714-4AF7-BB96-58CD200975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9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476C2-47BC-4CE3-B21A-0E17EA5EAB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C4CDF-6714-4AF7-BB96-58CD200975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40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476C2-47BC-4CE3-B21A-0E17EA5EAB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C4CDF-6714-4AF7-BB96-58CD200975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61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476C2-47BC-4CE3-B21A-0E17EA5EAB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C4CDF-6714-4AF7-BB96-58CD200975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467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476C2-47BC-4CE3-B21A-0E17EA5EAB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C4CDF-6714-4AF7-BB96-58CD200975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668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476C2-47BC-4CE3-B21A-0E17EA5EAB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C4CDF-6714-4AF7-BB96-58CD200975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746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476C2-47BC-4CE3-B21A-0E17EA5EAB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C4CDF-6714-4AF7-BB96-58CD200975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79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8.jpeg"/><Relationship Id="rId4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mailto:jchanson@vt.ed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125" r="-469" b="16250"/>
          <a:stretch/>
        </p:blipFill>
        <p:spPr>
          <a:xfrm>
            <a:off x="0" y="-19050"/>
            <a:ext cx="12249150" cy="6915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85542"/>
            <a:ext cx="9144000" cy="23876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Wetland Expert Panel recommendations for Phase 6 Watershed Model </a:t>
            </a:r>
            <a:endParaRPr lang="en-US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71667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Pam Mason, Panel Chair, VIMS</a:t>
            </a:r>
          </a:p>
          <a:p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Kathy Boomer, Panelist, TNC</a:t>
            </a:r>
          </a:p>
          <a:p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Jeremy Hanson, Panel Coordinator, Virginia Tech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5847" y="6488668"/>
            <a:ext cx="433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Photo courtesy of UMD-Extension</a:t>
            </a:r>
            <a:endParaRPr lang="en-US" i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58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bottom-line summary of proposal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1367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 panel’s definitions and categories for Phase 6 to replace Phase 5 “Wetland Restoration” BMP</a:t>
            </a:r>
          </a:p>
          <a:p>
            <a:pPr lvl="1"/>
            <a:r>
              <a:rPr lang="en-US" dirty="0" smtClean="0"/>
              <a:t>For Phase 6 </a:t>
            </a:r>
            <a:r>
              <a:rPr lang="en-US" b="1" dirty="0" smtClean="0"/>
              <a:t>Wetland Restoration</a:t>
            </a:r>
            <a:r>
              <a:rPr lang="en-US" dirty="0" smtClean="0"/>
              <a:t>: Land use change plus apply panel’s new efficiency to new upland acre ratios. Update if changes made as result from review/approval process of full report.</a:t>
            </a:r>
          </a:p>
          <a:p>
            <a:pPr lvl="1"/>
            <a:r>
              <a:rPr lang="en-US" dirty="0" smtClean="0"/>
              <a:t>For Phase 6 </a:t>
            </a:r>
            <a:r>
              <a:rPr lang="en-US" b="1" dirty="0" smtClean="0"/>
              <a:t>Wetland Creation</a:t>
            </a:r>
            <a:r>
              <a:rPr lang="en-US" dirty="0" smtClean="0"/>
              <a:t>: Land use change plus apply Phase 5 efficiencies using Phase 5 upland acre ratio (1:1 acres). Update based on future panel.</a:t>
            </a:r>
          </a:p>
          <a:p>
            <a:pPr lvl="1"/>
            <a:r>
              <a:rPr lang="en-US" dirty="0" smtClean="0"/>
              <a:t>For Phase 6 </a:t>
            </a:r>
            <a:r>
              <a:rPr lang="en-US" b="1" dirty="0" smtClean="0"/>
              <a:t>Wetland Enhancement</a:t>
            </a:r>
            <a:r>
              <a:rPr lang="en-US" dirty="0" smtClean="0"/>
              <a:t>: Apply Phase 5 efficiencies using Phase 5 upland acre ratio (1:1). No land use change since it is a gain in function. Update </a:t>
            </a:r>
            <a:r>
              <a:rPr lang="en-US" dirty="0"/>
              <a:t>based on future panel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For Phase 6 </a:t>
            </a:r>
            <a:r>
              <a:rPr lang="en-US" b="1" dirty="0" smtClean="0"/>
              <a:t>Wetland Rehabilitation</a:t>
            </a:r>
            <a:r>
              <a:rPr lang="en-US" dirty="0" smtClean="0"/>
              <a:t>: Apply Phase 5 efficiencies using Phase 5 upland acre ratio (1</a:t>
            </a:r>
            <a:r>
              <a:rPr lang="en-US" dirty="0" smtClean="0">
                <a:sym typeface="Wingdings" panose="05000000000000000000" pitchFamily="2" charset="2"/>
              </a:rPr>
              <a:t>:1). No land use change since it is a gain in function. </a:t>
            </a:r>
            <a:r>
              <a:rPr lang="en-US" dirty="0" smtClean="0"/>
              <a:t>Update </a:t>
            </a:r>
            <a:r>
              <a:rPr lang="en-US" dirty="0"/>
              <a:t>based on future panel</a:t>
            </a:r>
            <a:r>
              <a:rPr lang="en-US" dirty="0" smtClean="0"/>
              <a:t>.</a:t>
            </a:r>
            <a:endParaRPr lang="en-US" dirty="0" smtClean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49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Wetland BMP category definitions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035639"/>
              </p:ext>
            </p:extLst>
          </p:nvPr>
        </p:nvGraphicFramePr>
        <p:xfrm>
          <a:off x="369276" y="1398848"/>
          <a:ext cx="11453447" cy="52493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2677"/>
                <a:gridCol w="2616248"/>
                <a:gridCol w="2602523"/>
                <a:gridCol w="4571999"/>
              </a:tblGrid>
              <a:tr h="12924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Proposed BMP Category</a:t>
                      </a:r>
                      <a:endParaRPr lang="en-US" sz="14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442" marR="72442" marT="36221" marB="3622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Proposed CBP Definition (for Phase 6 CBWM)</a:t>
                      </a:r>
                      <a:endParaRPr lang="en-US" sz="14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442" marR="72442" marT="36221" marB="3622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CBP will count the BMP acres as...</a:t>
                      </a:r>
                      <a:endParaRPr lang="en-US" sz="14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442" marR="72442" marT="36221" marB="3622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Practice and Project Examples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(Disclaimer: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Some </a:t>
                      </a:r>
                      <a:r>
                        <a:rPr lang="en-US" sz="1400" dirty="0">
                          <a:effectLst/>
                        </a:rPr>
                        <a:t>of these practices may fit in more than one place, and this table will never be comprehensive</a:t>
                      </a:r>
                      <a:r>
                        <a:rPr lang="en-US" sz="1400" dirty="0" smtClean="0">
                          <a:effectLst/>
                        </a:rPr>
                        <a:t>. Wetland</a:t>
                      </a:r>
                      <a:r>
                        <a:rPr lang="en-US" sz="1400" baseline="0" dirty="0" smtClean="0">
                          <a:effectLst/>
                        </a:rPr>
                        <a:t> Workgroup feedback is welcome to improve usefulness of this table</a:t>
                      </a:r>
                      <a:r>
                        <a:rPr lang="en-US" sz="1400" dirty="0" smtClean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442" marR="72442" marT="36221" marB="36221"/>
                </a:tc>
              </a:tr>
              <a:tr h="20639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Restoration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442" marR="72442" marT="36221" marB="3622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Re-establish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The manipulation of the physical, chemical, or biological characteristics of a site with the goal of returning natural/historic functions to a former wetland.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442" marR="72442" marT="36221" marB="3622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Acreage gain (toward Watershed Agreement outcome of 85,000 acre wetland gain </a:t>
                      </a:r>
                      <a:r>
                        <a:rPr lang="en-US" sz="1400" u="sng">
                          <a:effectLst/>
                        </a:rPr>
                        <a:t>and</a:t>
                      </a:r>
                      <a:r>
                        <a:rPr lang="en-US" sz="1400">
                          <a:effectLst/>
                        </a:rPr>
                        <a:t> in Phase 6 annual progress runs)</a:t>
                      </a:r>
                      <a:endParaRPr lang="en-US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442" marR="72442" marT="36221" marB="3622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Restore hydrology to prior-converted agricultural land (cropland or pasture); re-establishing needed vegetation on cropland with wetland hydrology; native wetland meadow planting; elevate subsided marsh and re-vegetate; ditch plugging on cropland; Legacy Sediment </a:t>
                      </a:r>
                      <a:r>
                        <a:rPr lang="en-US" sz="1400" dirty="0" smtClean="0">
                          <a:effectLst/>
                        </a:rPr>
                        <a:t>Removal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NRCS Practice 657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442" marR="72442" marT="36221" marB="36221"/>
                </a:tc>
              </a:tr>
              <a:tr h="18929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Creation</a:t>
                      </a:r>
                      <a:endParaRPr lang="en-US" sz="14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442" marR="72442" marT="36221" marB="3622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Establish (or Create)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The manipulation of the physical, chemical, or biological characteristics present to develop a wetland that did not previously exist at a site.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442" marR="72442" marT="36221" marB="3622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Acreage gain (toward Watershed Agreement outcome of 85,000 acre wetland gain </a:t>
                      </a:r>
                      <a:r>
                        <a:rPr lang="en-US" sz="1400" u="sng" dirty="0">
                          <a:effectLst/>
                        </a:rPr>
                        <a:t>and</a:t>
                      </a:r>
                      <a:r>
                        <a:rPr lang="en-US" sz="1400" dirty="0">
                          <a:effectLst/>
                        </a:rPr>
                        <a:t> in Phase 6 progress runs)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442" marR="72442" marT="36221" marB="3622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Modifications to shallow waters or uplands to create new wetlands. Placement of fill material or excavation of  upland to establish proper elevations for tidal wetland; Hydrologic measures such as impoundment, water diversion and/or excavation of upland to establish </a:t>
                      </a:r>
                      <a:r>
                        <a:rPr lang="en-US" sz="1400" dirty="0" err="1">
                          <a:effectLst/>
                        </a:rPr>
                        <a:t>nontidal</a:t>
                      </a:r>
                      <a:r>
                        <a:rPr lang="en-US" sz="1400" dirty="0">
                          <a:effectLst/>
                        </a:rPr>
                        <a:t> wetlands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NRCS Practice 658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442" marR="72442" marT="36221" marB="3622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24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Wetland </a:t>
            </a:r>
            <a:r>
              <a:rPr lang="en-US" dirty="0"/>
              <a:t>BMP category definitions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559887"/>
              </p:ext>
            </p:extLst>
          </p:nvPr>
        </p:nvGraphicFramePr>
        <p:xfrm>
          <a:off x="457200" y="1600200"/>
          <a:ext cx="11036300" cy="39490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7300"/>
                <a:gridCol w="2476500"/>
                <a:gridCol w="2222500"/>
                <a:gridCol w="5080000"/>
              </a:tblGrid>
              <a:tr h="15748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Enhancement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Enhance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The manipulation of the physical, chemical, or biological characteristics of a wetland to heighten, intensify, or improve a specific function(s). 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Function gain (toward 150,000 acre outcome </a:t>
                      </a:r>
                      <a:r>
                        <a:rPr lang="en-US" sz="1400" u="sng">
                          <a:effectLst/>
                          <a:latin typeface="+mn-lt"/>
                        </a:rPr>
                        <a:t>and</a:t>
                      </a:r>
                      <a:r>
                        <a:rPr lang="en-US" sz="1400">
                          <a:effectLst/>
                          <a:latin typeface="+mn-lt"/>
                        </a:rPr>
                        <a:t> Phase 6 annual progress runs)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Flood 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seasonal wetland for waterfowl benefit; regulate flow velocity for increased nutrient uptake; </a:t>
                      </a:r>
                      <a:r>
                        <a:rPr lang="en-US" sz="1400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invasive species removal</a:t>
                      </a:r>
                      <a:endParaRPr lang="en-US" sz="1400" dirty="0">
                        <a:effectLst/>
                        <a:latin typeface="+mn-lt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NRCS Practice 659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8796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Rehabilitation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Rehabilitate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 manipulation of the physical, chemical, or biological characteristics of a site with the goal of repairing natural/historic functions to a degraded wetland.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Function gain </a:t>
                      </a:r>
                      <a:r>
                        <a:rPr lang="en-US" sz="1400" i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(toward 150,000 acre outcome </a:t>
                      </a:r>
                      <a:r>
                        <a:rPr lang="en-US" sz="1400" i="1" u="sng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en-US" sz="1400" i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Phase 6 annual progress runs)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Restore tidal flow to degraded wetland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ditch plugging in </a:t>
                      </a:r>
                      <a:r>
                        <a:rPr lang="en-US" sz="140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forested wetland 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rea; moist soil management*; </a:t>
                      </a:r>
                      <a:r>
                        <a:rPr lang="en-US" sz="1400" u="sng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invasive species removal, floodplain </a:t>
                      </a:r>
                      <a:r>
                        <a:rPr lang="en-US" sz="1400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reconnection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May include some NRCS Code 657 practices</a:t>
                      </a:r>
                      <a:r>
                        <a:rPr lang="en-US" sz="140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40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</a:t>
                      </a:r>
                      <a:r>
                        <a:rPr lang="en-US" sz="1400" u="sng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Moist soil management should only be counted if there are predominantly native wetland plants; and site can sustain itself as wetland without active management, meaning whether water control structure is operated or not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976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reported practices in Phase 5 match with Phase 6? Table 3 is starting point.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6060018"/>
              </p:ext>
            </p:extLst>
          </p:nvPr>
        </p:nvGraphicFramePr>
        <p:xfrm>
          <a:off x="1449859" y="1779370"/>
          <a:ext cx="9465276" cy="4912079"/>
        </p:xfrm>
        <a:graphic>
          <a:graphicData uri="http://schemas.openxmlformats.org/drawingml/2006/table">
            <a:tbl>
              <a:tblPr firstRow="1" firstCol="1" bandRow="1"/>
              <a:tblGrid>
                <a:gridCol w="4629665"/>
                <a:gridCol w="1647568"/>
                <a:gridCol w="3188043"/>
              </a:tblGrid>
              <a:tr h="14270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BMP in current Phase 5 NEIEN appendix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Associated FSA or NRCS practice code, if applicable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Suggested wetland BMP using Phase 6 BMP definitions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67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CREP Wetland Restoration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CP23, 327, 657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Wetland Restoration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67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Wetland and Buffer Restoration, Wetland Restoration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67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Wetland Buffer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67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Wetland Creation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658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Wetland Creation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67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Wetland Functional Gains - Enhanced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659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Wetland Enhancement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67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Wetland [Acreage] Gains - Established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658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Wetland Creation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67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Wetland [Acreage] Gains - Reestablished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657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Wetland Restoration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67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Wetland Restoration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657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Wetland Restoration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67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Wetland Rehabilitation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459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Placeholder functional gain wetland BMPs for Phase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For Functional Gain practices (</a:t>
            </a:r>
            <a:r>
              <a:rPr lang="en-US" b="1" i="1" dirty="0"/>
              <a:t>Wetland Enhancement</a:t>
            </a:r>
            <a:r>
              <a:rPr lang="en-US" i="1" dirty="0"/>
              <a:t> and </a:t>
            </a:r>
            <a:r>
              <a:rPr lang="en-US" b="1" i="1" dirty="0"/>
              <a:t>Wetland Rehabilitation</a:t>
            </a:r>
            <a:r>
              <a:rPr lang="en-US" i="1" dirty="0"/>
              <a:t>)</a:t>
            </a:r>
            <a:endParaRPr lang="en-US" dirty="0"/>
          </a:p>
          <a:p>
            <a:pPr lvl="1"/>
            <a:r>
              <a:rPr lang="en-US" i="1" dirty="0"/>
              <a:t>Type of reduction</a:t>
            </a:r>
            <a:r>
              <a:rPr lang="en-US" dirty="0"/>
              <a:t>: Treatment of upland </a:t>
            </a:r>
            <a:r>
              <a:rPr lang="en-US" dirty="0" smtClean="0"/>
              <a:t>acres (1 acre treated per 1 acre enhanced or rehabilitated).</a:t>
            </a:r>
            <a:endParaRPr lang="en-US" dirty="0"/>
          </a:p>
          <a:p>
            <a:pPr lvl="1"/>
            <a:r>
              <a:rPr lang="en-US" i="1" dirty="0"/>
              <a:t>Frequency</a:t>
            </a:r>
            <a:r>
              <a:rPr lang="en-US" dirty="0"/>
              <a:t>: </a:t>
            </a:r>
            <a:r>
              <a:rPr lang="en-US" dirty="0" smtClean="0"/>
              <a:t>Cumulative</a:t>
            </a:r>
            <a:endParaRPr lang="en-US" dirty="0"/>
          </a:p>
          <a:p>
            <a:pPr lvl="1"/>
            <a:r>
              <a:rPr lang="en-US" i="1" dirty="0"/>
              <a:t>Credit duration</a:t>
            </a:r>
            <a:r>
              <a:rPr lang="en-US" dirty="0"/>
              <a:t>: 15 </a:t>
            </a:r>
            <a:r>
              <a:rPr lang="en-US" dirty="0" smtClean="0"/>
              <a:t>years (?)</a:t>
            </a:r>
          </a:p>
          <a:p>
            <a:pPr lvl="1"/>
            <a:r>
              <a:rPr lang="en-US" i="1" dirty="0" smtClean="0"/>
              <a:t>Eligible P6 land use(s): </a:t>
            </a:r>
            <a:r>
              <a:rPr lang="en-US" dirty="0" err="1" smtClean="0"/>
              <a:t>Nontidal</a:t>
            </a:r>
            <a:r>
              <a:rPr lang="en-US" dirty="0" smtClean="0"/>
              <a:t> wetland – Floodplain; </a:t>
            </a:r>
            <a:r>
              <a:rPr lang="en-US" dirty="0" err="1" smtClean="0"/>
              <a:t>Nontidal</a:t>
            </a:r>
            <a:r>
              <a:rPr lang="en-US" dirty="0" smtClean="0"/>
              <a:t> wetland – Other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994999"/>
              </p:ext>
            </p:extLst>
          </p:nvPr>
        </p:nvGraphicFramePr>
        <p:xfrm>
          <a:off x="1995637" y="4868966"/>
          <a:ext cx="8200725" cy="1669946"/>
        </p:xfrm>
        <a:graphic>
          <a:graphicData uri="http://schemas.openxmlformats.org/drawingml/2006/table">
            <a:tbl>
              <a:tblPr firstRow="1" firstCol="1" bandRow="1"/>
              <a:tblGrid>
                <a:gridCol w="2266717"/>
                <a:gridCol w="1482047"/>
                <a:gridCol w="1483987"/>
                <a:gridCol w="1483987"/>
                <a:gridCol w="1483987"/>
              </a:tblGrid>
              <a:tr h="6086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TN removal (%)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TP removal (%)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TSS removal (%)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Upland acres </a:t>
                      </a:r>
                      <a:r>
                        <a:rPr lang="en-US" sz="16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treated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6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Restoration*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See Table 4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1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Creation**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16.75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32.18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9.82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1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Enhancement**</a:t>
                      </a:r>
                      <a:endParaRPr lang="en-US" sz="1600" b="1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16.75</a:t>
                      </a:r>
                      <a:endParaRPr lang="en-US" sz="1600" b="1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32.18</a:t>
                      </a:r>
                      <a:endParaRPr lang="en-US" sz="1600" b="1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9.82</a:t>
                      </a:r>
                      <a:endParaRPr lang="en-US" sz="1600" b="1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1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Rehabilitation**</a:t>
                      </a:r>
                      <a:endParaRPr lang="en-US" sz="1600" b="1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16.75</a:t>
                      </a:r>
                      <a:endParaRPr lang="en-US" sz="1600" b="1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32.18</a:t>
                      </a:r>
                      <a:endParaRPr lang="en-US" sz="16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9.82</a:t>
                      </a:r>
                      <a:endParaRPr lang="en-US" sz="1600" b="1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2474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Placeholder for Wetland Creation in Phase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Wetland Creation</a:t>
            </a:r>
            <a:r>
              <a:rPr lang="en-US" dirty="0" smtClean="0"/>
              <a:t>. </a:t>
            </a:r>
          </a:p>
          <a:p>
            <a:pPr lvl="1"/>
            <a:r>
              <a:rPr lang="en-US" i="1" dirty="0" smtClean="0"/>
              <a:t>Type </a:t>
            </a:r>
            <a:r>
              <a:rPr lang="en-US" i="1" dirty="0"/>
              <a:t>of reduction</a:t>
            </a:r>
            <a:r>
              <a:rPr lang="en-US" dirty="0"/>
              <a:t>: This practice is a gain in </a:t>
            </a:r>
            <a:r>
              <a:rPr lang="en-US" dirty="0" smtClean="0"/>
              <a:t>acreage, so it is a land </a:t>
            </a:r>
            <a:r>
              <a:rPr lang="en-US" dirty="0"/>
              <a:t>use change plus treatment of upland acres. Creation will treat 1 upland acre per acre of created wetland, using the current Phase 5 </a:t>
            </a:r>
            <a:r>
              <a:rPr lang="en-US" dirty="0" smtClean="0"/>
              <a:t>efficiencies as placeholder. </a:t>
            </a:r>
          </a:p>
          <a:p>
            <a:pPr lvl="1"/>
            <a:r>
              <a:rPr lang="en-US" i="1" dirty="0" smtClean="0"/>
              <a:t>Frequency</a:t>
            </a:r>
            <a:r>
              <a:rPr lang="en-US" dirty="0"/>
              <a:t>: Cumulative. </a:t>
            </a:r>
          </a:p>
          <a:p>
            <a:pPr lvl="1"/>
            <a:r>
              <a:rPr lang="en-US" i="1" dirty="0"/>
              <a:t>Credit duration</a:t>
            </a:r>
            <a:r>
              <a:rPr lang="en-US" dirty="0"/>
              <a:t>: 15 </a:t>
            </a:r>
            <a:r>
              <a:rPr lang="en-US" dirty="0" smtClean="0"/>
              <a:t>years (current credit duration for Phase 5 Wetland Restoration)</a:t>
            </a:r>
          </a:p>
          <a:p>
            <a:pPr lvl="1"/>
            <a:r>
              <a:rPr lang="en-US" i="1" dirty="0" smtClean="0"/>
              <a:t>Eligible land uses</a:t>
            </a:r>
            <a:r>
              <a:rPr lang="en-US" dirty="0" smtClean="0"/>
              <a:t>: All agricultural land uses and land use groups.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105186"/>
              </p:ext>
            </p:extLst>
          </p:nvPr>
        </p:nvGraphicFramePr>
        <p:xfrm>
          <a:off x="1995637" y="4868966"/>
          <a:ext cx="8200725" cy="1669946"/>
        </p:xfrm>
        <a:graphic>
          <a:graphicData uri="http://schemas.openxmlformats.org/drawingml/2006/table">
            <a:tbl>
              <a:tblPr firstRow="1" firstCol="1" bandRow="1"/>
              <a:tblGrid>
                <a:gridCol w="2266717"/>
                <a:gridCol w="1482047"/>
                <a:gridCol w="1483987"/>
                <a:gridCol w="1483987"/>
                <a:gridCol w="1483987"/>
              </a:tblGrid>
              <a:tr h="6086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TN removal (%)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TP removal (%)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TSS removal (%)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Upland acres </a:t>
                      </a:r>
                      <a:r>
                        <a:rPr lang="en-US" sz="16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treated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6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Restoration*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See Table 4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1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Creation**</a:t>
                      </a:r>
                      <a:endParaRPr lang="en-US" sz="16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16.75</a:t>
                      </a:r>
                      <a:endParaRPr lang="en-US" sz="16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32.18</a:t>
                      </a:r>
                      <a:endParaRPr lang="en-US" sz="1600" b="1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9.82</a:t>
                      </a:r>
                      <a:endParaRPr lang="en-US" sz="1600" b="1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1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Enhancement**</a:t>
                      </a:r>
                      <a:endParaRPr lang="en-US" sz="1600" b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16.75</a:t>
                      </a:r>
                      <a:endParaRPr lang="en-US" sz="16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32.18</a:t>
                      </a:r>
                      <a:endParaRPr lang="en-US" sz="16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9.82</a:t>
                      </a:r>
                      <a:endParaRPr lang="en-US" sz="16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1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Rehabilitation**</a:t>
                      </a:r>
                      <a:endParaRPr lang="en-US" sz="16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16.75</a:t>
                      </a:r>
                      <a:endParaRPr lang="en-US" sz="1600" b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32.18</a:t>
                      </a:r>
                      <a:endParaRPr lang="en-US" sz="16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9.82</a:t>
                      </a:r>
                      <a:endParaRPr lang="en-US" sz="1600" b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3047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Wetland Restoration for </a:t>
            </a:r>
            <a:r>
              <a:rPr lang="en-US" u="sng" dirty="0" smtClean="0"/>
              <a:t>tidal</a:t>
            </a:r>
            <a:r>
              <a:rPr lang="en-US" dirty="0" smtClean="0"/>
              <a:t> areas: use existing Shoreline Management BMP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Tidal restoration practices will be credited in estuarine model, not the Watershed Model. Tidal re-establishment TN, TP and TSS reductions will be </a:t>
            </a:r>
            <a:r>
              <a:rPr lang="en-US" dirty="0" smtClean="0"/>
              <a:t>reported as Shoreline </a:t>
            </a:r>
            <a:r>
              <a:rPr lang="en-US" dirty="0"/>
              <a:t>Management </a:t>
            </a:r>
            <a:r>
              <a:rPr lang="en-US" dirty="0" smtClean="0"/>
              <a:t>using protocols </a:t>
            </a:r>
            <a:r>
              <a:rPr lang="en-US" dirty="0"/>
              <a:t>2, 3 and 4: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731831"/>
              </p:ext>
            </p:extLst>
          </p:nvPr>
        </p:nvGraphicFramePr>
        <p:xfrm>
          <a:off x="1267359" y="3559368"/>
          <a:ext cx="9295302" cy="2976332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2907082"/>
                <a:gridCol w="2146084"/>
                <a:gridCol w="1280136"/>
                <a:gridCol w="1482263"/>
                <a:gridCol w="1479737"/>
              </a:tblGrid>
              <a:tr h="52976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TN (</a:t>
                      </a:r>
                      <a:r>
                        <a:rPr lang="en-US" sz="18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lbs</a:t>
                      </a:r>
                      <a:r>
                        <a:rPr lang="en-US" sz="1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/ac)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TP (</a:t>
                      </a:r>
                      <a:r>
                        <a:rPr lang="en-US" sz="18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lbs</a:t>
                      </a:r>
                      <a:r>
                        <a:rPr lang="en-US" sz="1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/ac)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TSS (</a:t>
                      </a:r>
                      <a:r>
                        <a:rPr lang="en-US" sz="18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lb</a:t>
                      </a:r>
                      <a:r>
                        <a:rPr lang="en-US" sz="1800" b="1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800" b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/ac)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976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Protocol 2 – Denitrification 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Acres of re-vegetation</a:t>
                      </a:r>
                      <a:endParaRPr lang="en-US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+mn-lt"/>
                        </a:rPr>
                        <a:t>85</a:t>
                      </a:r>
                      <a:endParaRPr lang="en-US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NA</a:t>
                      </a:r>
                      <a:endParaRPr lang="en-US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NA</a:t>
                      </a:r>
                      <a:endParaRPr lang="en-US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976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Protocol 3 - Sedimentation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Acres of re-vegetation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NA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5.289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6,959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976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Protocol 4 – Marsh Redfield Ratio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Acres of re-vegetation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6.83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0.3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NA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0065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 of protocols 2-4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Acres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91.83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5.589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6,959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7494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adyslippers"/>
          <p:cNvPicPr>
            <a:picLocks noChangeAspect="1" noChangeArrowheads="1"/>
          </p:cNvPicPr>
          <p:nvPr/>
        </p:nvPicPr>
        <p:blipFill>
          <a:blip r:embed="rId3" cstate="print">
            <a:lum bright="40000" contrast="-70000"/>
          </a:blip>
          <a:srcRect l="12500" r="3572" b="1376"/>
          <a:stretch>
            <a:fillRect/>
          </a:stretch>
        </p:blipFill>
        <p:spPr bwMode="auto">
          <a:xfrm>
            <a:off x="1541464" y="1"/>
            <a:ext cx="9126537" cy="6857999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13732" y="2031207"/>
            <a:ext cx="8382000" cy="1447800"/>
          </a:xfrm>
        </p:spPr>
        <p:txBody>
          <a:bodyPr/>
          <a:lstStyle/>
          <a:p>
            <a:r>
              <a:rPr lang="en-US" sz="4800" i="1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Proposed Summary of Wetland BMP Function across the Chesapeake Bay Watershed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596640" y="5882164"/>
            <a:ext cx="4709160" cy="81677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i="1" dirty="0">
                <a:solidFill>
                  <a:srgbClr val="080808"/>
                </a:solidFill>
              </a:rPr>
              <a:t>Kathy Boomer, Judy Denver, Steve Strano, Ken </a:t>
            </a:r>
            <a:r>
              <a:rPr lang="en-US" sz="2400" i="1" dirty="0" err="1">
                <a:solidFill>
                  <a:srgbClr val="080808"/>
                </a:solidFill>
              </a:rPr>
              <a:t>Staver</a:t>
            </a:r>
            <a:endParaRPr lang="en-US" sz="2000" i="1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2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73880" y="1615441"/>
            <a:ext cx="7376160" cy="435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" y="2046449"/>
            <a:ext cx="4206240" cy="3496624"/>
          </a:xfrm>
        </p:spPr>
        <p:txBody>
          <a:bodyPr lIns="0" tIns="0" rIns="0" bIns="0"/>
          <a:lstStyle/>
          <a:p>
            <a:pPr marL="571500" indent="-571500">
              <a:buAutoNum type="romanUcPeriod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Review Evolution of Panel’s Approach</a:t>
            </a:r>
          </a:p>
          <a:p>
            <a:pPr marL="571500" indent="-571500">
              <a:buAutoNum type="romanUcPeriod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Summary of Current, Paradigms Related to Wetland WQ Function</a:t>
            </a:r>
          </a:p>
          <a:p>
            <a:pPr marL="571500" indent="-571500">
              <a:buAutoNum type="romanUcPeriod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Logic Framework behind Proposed Wetland BMP Efficiencies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214" y="1792283"/>
            <a:ext cx="7000814" cy="3937958"/>
          </a:xfrm>
          <a:prstGeom prst="rect">
            <a:avLst/>
          </a:prstGeom>
        </p:spPr>
      </p:pic>
      <p:sp>
        <p:nvSpPr>
          <p:cNvPr id="6" name="Title 5"/>
          <p:cNvSpPr txBox="1">
            <a:spLocks/>
          </p:cNvSpPr>
          <p:nvPr/>
        </p:nvSpPr>
        <p:spPr>
          <a:xfrm>
            <a:off x="320040" y="55400"/>
            <a:ext cx="11719560" cy="13111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Summary of Proposed  Wetland BMP Function across the Chesapeake Bay Watershed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04992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20040" y="0"/>
            <a:ext cx="1171956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+mn-lt"/>
              </a:rPr>
              <a:t>Modeling Wetland BMP Function across the Chesapeake Bay Watershed</a:t>
            </a:r>
            <a:endParaRPr lang="en-US" sz="480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-1548" b="-1"/>
          <a:stretch/>
        </p:blipFill>
        <p:spPr>
          <a:xfrm>
            <a:off x="203317" y="2133060"/>
            <a:ext cx="3825240" cy="29133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659" y="2949656"/>
            <a:ext cx="3932239" cy="29491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001" y="3514007"/>
            <a:ext cx="3764599" cy="28234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t="14322" b="37820"/>
          <a:stretch/>
        </p:blipFill>
        <p:spPr>
          <a:xfrm>
            <a:off x="772059" y="5574208"/>
            <a:ext cx="2687756" cy="96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4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Recap and current status</a:t>
            </a:r>
          </a:p>
          <a:p>
            <a:r>
              <a:rPr lang="en-US" dirty="0" smtClean="0"/>
              <a:t>What’s a “preliminary report?”</a:t>
            </a:r>
          </a:p>
          <a:p>
            <a:r>
              <a:rPr lang="en-US" dirty="0" smtClean="0"/>
              <a:t>Crash course: Phase 5 Wetland Restoration BMP definition and methods</a:t>
            </a:r>
          </a:p>
          <a:p>
            <a:r>
              <a:rPr lang="en-US" dirty="0" smtClean="0"/>
              <a:t>Overview of preliminary recommendations for calibration</a:t>
            </a:r>
          </a:p>
          <a:p>
            <a:r>
              <a:rPr lang="en-US" dirty="0" smtClean="0"/>
              <a:t>Description of panel’s framework and reasoning for Phase 6 Wetland Restoration</a:t>
            </a:r>
          </a:p>
          <a:p>
            <a:r>
              <a:rPr lang="en-US" dirty="0" smtClean="0"/>
              <a:t>Next steps and timeline</a:t>
            </a:r>
          </a:p>
          <a:p>
            <a:r>
              <a:rPr lang="en-US" dirty="0" smtClean="0"/>
              <a:t>Questions and discussion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394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24000" t="53915" r="57500" b="18360"/>
          <a:stretch/>
        </p:blipFill>
        <p:spPr>
          <a:xfrm>
            <a:off x="6392300" y="5180045"/>
            <a:ext cx="1803670" cy="146304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65269" y="34633"/>
            <a:ext cx="11897077" cy="1325563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+mn-lt"/>
              </a:rPr>
              <a:t>Modeling Wetland Function across the Chesapeake Bay Watershed:  Current Paradigms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9374" t="22980" r="29501"/>
          <a:stretch/>
        </p:blipFill>
        <p:spPr>
          <a:xfrm>
            <a:off x="306239" y="2245038"/>
            <a:ext cx="3206581" cy="32504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3000" t="27598" r="43500" b="8430"/>
          <a:stretch/>
        </p:blipFill>
        <p:spPr>
          <a:xfrm>
            <a:off x="4585907" y="1524246"/>
            <a:ext cx="3627657" cy="37494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23000" t="24919" r="37000" b="16743"/>
          <a:stretch/>
        </p:blipFill>
        <p:spPr>
          <a:xfrm>
            <a:off x="8032423" y="1524246"/>
            <a:ext cx="4029923" cy="3181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4000" t="26908" r="59845" b="46086"/>
          <a:stretch/>
        </p:blipFill>
        <p:spPr>
          <a:xfrm>
            <a:off x="4738336" y="5141945"/>
            <a:ext cx="1616946" cy="1463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11084" t="24919" r="36915" b="4965"/>
          <a:stretch/>
        </p:blipFill>
        <p:spPr>
          <a:xfrm>
            <a:off x="1745947" y="3959026"/>
            <a:ext cx="2883408" cy="2104294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250514"/>
              </p:ext>
            </p:extLst>
          </p:nvPr>
        </p:nvGraphicFramePr>
        <p:xfrm>
          <a:off x="8322545" y="4909970"/>
          <a:ext cx="3510567" cy="1733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0189">
                  <a:extLst>
                    <a:ext uri="{9D8B030D-6E8A-4147-A177-3AD203B41FA5}">
                      <a16:colId xmlns="" xmlns:a16="http://schemas.microsoft.com/office/drawing/2014/main" val="871616940"/>
                    </a:ext>
                  </a:extLst>
                </a:gridCol>
                <a:gridCol w="1170189">
                  <a:extLst>
                    <a:ext uri="{9D8B030D-6E8A-4147-A177-3AD203B41FA5}">
                      <a16:colId xmlns="" xmlns:a16="http://schemas.microsoft.com/office/drawing/2014/main" val="392860834"/>
                    </a:ext>
                  </a:extLst>
                </a:gridCol>
                <a:gridCol w="1170189">
                  <a:extLst>
                    <a:ext uri="{9D8B030D-6E8A-4147-A177-3AD203B41FA5}">
                      <a16:colId xmlns="" xmlns:a16="http://schemas.microsoft.com/office/drawing/2014/main" val="2848129883"/>
                    </a:ext>
                  </a:extLst>
                </a:gridCol>
              </a:tblGrid>
              <a:tr h="40498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Geomorphic Province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TN Removal Efficiency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TP Removal</a:t>
                      </a:r>
                      <a:r>
                        <a:rPr lang="en-US" sz="1400" baseline="0" dirty="0"/>
                        <a:t> Efficiency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07000476"/>
                  </a:ext>
                </a:extLst>
              </a:tr>
              <a:tr h="404985">
                <a:tc>
                  <a:txBody>
                    <a:bodyPr/>
                    <a:lstStyle/>
                    <a:p>
                      <a:r>
                        <a:rPr lang="en-US" sz="1400" dirty="0"/>
                        <a:t>Appalachian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96448185"/>
                  </a:ext>
                </a:extLst>
              </a:tr>
              <a:tr h="404985">
                <a:tc>
                  <a:txBody>
                    <a:bodyPr/>
                    <a:lstStyle/>
                    <a:p>
                      <a:r>
                        <a:rPr lang="en-US" sz="1400" dirty="0"/>
                        <a:t>Piedmont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96423959"/>
                  </a:ext>
                </a:extLst>
              </a:tr>
              <a:tr h="404985">
                <a:tc>
                  <a:txBody>
                    <a:bodyPr/>
                    <a:lstStyle/>
                    <a:p>
                      <a:r>
                        <a:rPr lang="en-US" sz="1400" dirty="0"/>
                        <a:t>Coastal Plain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5407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52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115" y="103026"/>
            <a:ext cx="11686953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Modeling Wetland Function across the Chesapeake Bay Watershed:  Current Paradigms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9" descr="Vitt"/>
          <p:cNvPicPr>
            <a:picLocks noChangeAspect="1" noChangeArrowheads="1"/>
          </p:cNvPicPr>
          <p:nvPr/>
        </p:nvPicPr>
        <p:blipFill rotWithShape="1">
          <a:blip r:embed="rId2" cstate="print"/>
          <a:srcRect l="9789" t="8401" r="12179" b="6789"/>
          <a:stretch/>
        </p:blipFill>
        <p:spPr bwMode="auto">
          <a:xfrm>
            <a:off x="271341" y="1428590"/>
            <a:ext cx="4175609" cy="3506751"/>
          </a:xfrm>
          <a:prstGeom prst="rect">
            <a:avLst/>
          </a:prstGeom>
          <a:noFill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6994" y="4648866"/>
            <a:ext cx="173156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i="1" dirty="0" err="1">
                <a:solidFill>
                  <a:srgbClr val="080808"/>
                </a:solidFill>
                <a:latin typeface="Verdana" pitchFamily="34" charset="0"/>
              </a:rPr>
              <a:t>Zoltai</a:t>
            </a:r>
            <a:r>
              <a:rPr lang="en-US" sz="1200" i="1" dirty="0">
                <a:solidFill>
                  <a:srgbClr val="080808"/>
                </a:solidFill>
                <a:latin typeface="Verdana" pitchFamily="34" charset="0"/>
              </a:rPr>
              <a:t> and </a:t>
            </a:r>
            <a:r>
              <a:rPr lang="en-US" sz="1200" i="1" dirty="0" err="1">
                <a:solidFill>
                  <a:srgbClr val="080808"/>
                </a:solidFill>
                <a:latin typeface="Verdana" pitchFamily="34" charset="0"/>
              </a:rPr>
              <a:t>Vitt</a:t>
            </a:r>
            <a:r>
              <a:rPr lang="en-US" sz="1200" i="1" dirty="0">
                <a:solidFill>
                  <a:srgbClr val="080808"/>
                </a:solidFill>
                <a:latin typeface="Verdana" pitchFamily="34" charset="0"/>
              </a:rPr>
              <a:t> 1995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636" y="4144872"/>
            <a:ext cx="3209411" cy="2713131"/>
          </a:xfrm>
          <a:prstGeom prst="snip2SameRect">
            <a:avLst>
              <a:gd name="adj1" fmla="val 34455"/>
              <a:gd name="adj2" fmla="val 0"/>
            </a:avLst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5188" y="1477758"/>
            <a:ext cx="3185425" cy="2716231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295221" y="4648867"/>
            <a:ext cx="1212191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i="1" dirty="0">
                <a:solidFill>
                  <a:srgbClr val="080808"/>
                </a:solidFill>
                <a:latin typeface="Verdana" pitchFamily="34" charset="0"/>
              </a:rPr>
              <a:t>Brinson 1993</a:t>
            </a:r>
          </a:p>
        </p:txBody>
      </p:sp>
      <p:pic>
        <p:nvPicPr>
          <p:cNvPr id="1026" name="Picture 2" descr="Image result for surface water groundwater single resour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923343"/>
            <a:ext cx="3080248" cy="410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0306948" y="6030339"/>
            <a:ext cx="1140056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i="1" dirty="0">
                <a:solidFill>
                  <a:srgbClr val="080808"/>
                </a:solidFill>
                <a:latin typeface="Verdana" pitchFamily="34" charset="0"/>
              </a:rPr>
              <a:t>Winter 1998</a:t>
            </a:r>
          </a:p>
        </p:txBody>
      </p:sp>
    </p:spTree>
    <p:extLst>
      <p:ext uri="{BB962C8B-B14F-4D97-AF65-F5344CB8AC3E}">
        <p14:creationId xmlns:p14="http://schemas.microsoft.com/office/powerpoint/2010/main" val="317881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65269" y="34633"/>
            <a:ext cx="11897077" cy="1325563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Modeling Wetland Function across the Chesapeake Bay Watershed:  Current Paradigms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96" y="1690689"/>
            <a:ext cx="2111019" cy="2608212"/>
          </a:xfrm>
          <a:prstGeom prst="rect">
            <a:avLst/>
          </a:prstGeom>
        </p:spPr>
      </p:pic>
      <p:pic>
        <p:nvPicPr>
          <p:cNvPr id="2054" name="Picture 6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886" y="1854747"/>
            <a:ext cx="3185409" cy="450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32960" t="6445" r="32880" b="15852"/>
          <a:stretch/>
        </p:blipFill>
        <p:spPr>
          <a:xfrm>
            <a:off x="185195" y="3841296"/>
            <a:ext cx="2357688" cy="30167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19250" t="40762" r="37750" b="8430"/>
          <a:stretch/>
        </p:blipFill>
        <p:spPr>
          <a:xfrm>
            <a:off x="6234823" y="3194410"/>
            <a:ext cx="5827523" cy="372690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/>
          <a:srcRect l="16875" t="28926" r="32500" b="48614"/>
          <a:stretch/>
        </p:blipFill>
        <p:spPr>
          <a:xfrm>
            <a:off x="6871221" y="2018803"/>
            <a:ext cx="4895850" cy="1175607"/>
          </a:xfrm>
          <a:prstGeom prst="rect">
            <a:avLst/>
          </a:prstGeom>
        </p:spPr>
      </p:pic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11008176" y="6217851"/>
            <a:ext cx="5758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i="1" dirty="0">
                <a:solidFill>
                  <a:srgbClr val="080808"/>
                </a:solidFill>
                <a:latin typeface="Verdana" pitchFamily="34" charset="0"/>
              </a:rPr>
              <a:t>2011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3261796" y="6356350"/>
            <a:ext cx="174759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i="1" dirty="0" err="1">
                <a:solidFill>
                  <a:srgbClr val="080808"/>
                </a:solidFill>
                <a:latin typeface="Verdana" pitchFamily="34" charset="0"/>
              </a:rPr>
              <a:t>Cowardin</a:t>
            </a:r>
            <a:r>
              <a:rPr lang="en-US" sz="1200" i="1" dirty="0">
                <a:solidFill>
                  <a:srgbClr val="080808"/>
                </a:solidFill>
                <a:latin typeface="Verdana" pitchFamily="34" charset="0"/>
              </a:rPr>
              <a:t> et al 1979</a:t>
            </a:r>
          </a:p>
        </p:txBody>
      </p:sp>
    </p:spTree>
    <p:extLst>
      <p:ext uri="{BB962C8B-B14F-4D97-AF65-F5344CB8AC3E}">
        <p14:creationId xmlns:p14="http://schemas.microsoft.com/office/powerpoint/2010/main" val="2944195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045" y="187329"/>
            <a:ext cx="10515600" cy="132556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Logic Framework behind Proposed </a:t>
            </a:r>
            <a:b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Wetland BMP Efficiencies</a:t>
            </a:r>
            <a:endParaRPr lang="en-US" b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1" y="1603706"/>
            <a:ext cx="2896969" cy="24702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9250" t="40762" r="37750" b="15471"/>
          <a:stretch/>
        </p:blipFill>
        <p:spPr>
          <a:xfrm>
            <a:off x="685800" y="4653102"/>
            <a:ext cx="4096765" cy="22569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54300" y="4897436"/>
            <a:ext cx="1752600" cy="1828800"/>
          </a:xfrm>
          <a:prstGeom prst="rect">
            <a:avLst/>
          </a:prstGeom>
          <a:solidFill>
            <a:srgbClr val="FFFF99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8301" y="4867951"/>
            <a:ext cx="507999" cy="1878928"/>
          </a:xfrm>
          <a:prstGeom prst="rect">
            <a:avLst/>
          </a:prstGeom>
          <a:solidFill>
            <a:srgbClr val="FFFF99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 rot="16200000">
            <a:off x="2895598" y="3016341"/>
            <a:ext cx="254008" cy="276859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1900" y="4073273"/>
            <a:ext cx="142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‘Other’ Wetlands</a:t>
            </a:r>
          </a:p>
        </p:txBody>
      </p:sp>
      <p:sp>
        <p:nvSpPr>
          <p:cNvPr id="10" name="Right Brace 9"/>
          <p:cNvSpPr/>
          <p:nvPr/>
        </p:nvSpPr>
        <p:spPr>
          <a:xfrm rot="16200000">
            <a:off x="2286768" y="4412568"/>
            <a:ext cx="227066" cy="50800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63701" y="4390749"/>
            <a:ext cx="1676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Floodplain Wetlands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400" y="1467964"/>
            <a:ext cx="4240431" cy="548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03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Appalachian Plateau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Content Placeholder 14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12422"/>
            <a:ext cx="5181600" cy="3840479"/>
          </a:xfrm>
          <a:prstGeom prst="rect">
            <a:avLst/>
          </a:prstGeom>
        </p:spPr>
      </p:pic>
      <p:pic>
        <p:nvPicPr>
          <p:cNvPr id="17" name="Content Placeholder 16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936" y="2012422"/>
            <a:ext cx="5113867" cy="36094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72324" y="2314575"/>
            <a:ext cx="105727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5B9BD5">
                    <a:lumMod val="50000"/>
                  </a:srgbClr>
                </a:solidFill>
              </a:rPr>
              <a:t>Sloping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3323" y="2637266"/>
            <a:ext cx="13144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5B9BD5">
                    <a:lumMod val="50000"/>
                  </a:srgbClr>
                </a:solidFill>
              </a:rPr>
              <a:t>Sloping </a:t>
            </a:r>
            <a:r>
              <a:rPr lang="en-US" sz="1400" b="1" dirty="0" err="1">
                <a:solidFill>
                  <a:srgbClr val="5B9BD5">
                    <a:lumMod val="50000"/>
                  </a:srgbClr>
                </a:solidFill>
              </a:rPr>
              <a:t>riparia</a:t>
            </a:r>
            <a:endParaRPr lang="en-US" sz="1400" b="1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0" y="2997728"/>
            <a:ext cx="105727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5B9BD5">
                    <a:lumMod val="50000"/>
                  </a:srgbClr>
                </a:solidFill>
              </a:rPr>
              <a:t>Sloping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896474" y="3314700"/>
            <a:ext cx="122872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5B9BD5">
                    <a:lumMod val="50000"/>
                  </a:srgbClr>
                </a:solidFill>
              </a:rPr>
              <a:t>Floodplain</a:t>
            </a:r>
          </a:p>
        </p:txBody>
      </p:sp>
    </p:spTree>
    <p:extLst>
      <p:ext uri="{BB962C8B-B14F-4D97-AF65-F5344CB8AC3E}">
        <p14:creationId xmlns:p14="http://schemas.microsoft.com/office/powerpoint/2010/main" val="26589156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Ridge and Valley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562187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Modified from </a:t>
            </a:r>
            <a:r>
              <a:rPr lang="en-US" dirty="0" err="1">
                <a:solidFill>
                  <a:prstClr val="black"/>
                </a:solidFill>
              </a:rPr>
              <a:t>Nutter</a:t>
            </a:r>
            <a:r>
              <a:rPr lang="en-US" dirty="0">
                <a:solidFill>
                  <a:prstClr val="black"/>
                </a:solidFill>
              </a:rPr>
              <a:t>, L.J., 1974a, Hydrogeology of Antietam Creek Basin: U.S. Geological Survey Journal of Research, v. 2, p. †249-252.</a:t>
            </a:r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221" y="2274984"/>
            <a:ext cx="3571558" cy="29987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14334" t="29144" r="33083" b="17438"/>
          <a:stretch/>
        </p:blipFill>
        <p:spPr>
          <a:xfrm>
            <a:off x="5930900" y="2108557"/>
            <a:ext cx="5537200" cy="307626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96000" y="5602687"/>
            <a:ext cx="4991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Modified from </a:t>
            </a:r>
            <a:r>
              <a:rPr lang="en-US" dirty="0" err="1">
                <a:solidFill>
                  <a:prstClr val="black"/>
                </a:solidFill>
              </a:rPr>
              <a:t>Fretwell</a:t>
            </a:r>
            <a:r>
              <a:rPr lang="en-US" dirty="0">
                <a:solidFill>
                  <a:prstClr val="black"/>
                </a:solidFill>
              </a:rPr>
              <a:t> et al 1996. National Water Summary on Wetland Resources.  USGS Water-Supply Paper 2425.  </a:t>
            </a:r>
          </a:p>
        </p:txBody>
      </p:sp>
    </p:spTree>
    <p:extLst>
      <p:ext uri="{BB962C8B-B14F-4D97-AF65-F5344CB8AC3E}">
        <p14:creationId xmlns:p14="http://schemas.microsoft.com/office/powerpoint/2010/main" val="569396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Coastal Plain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1998135"/>
            <a:ext cx="5308600" cy="344828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98135"/>
            <a:ext cx="5511800" cy="344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218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614883"/>
              </p:ext>
            </p:extLst>
          </p:nvPr>
        </p:nvGraphicFramePr>
        <p:xfrm>
          <a:off x="5626100" y="-1"/>
          <a:ext cx="4886732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71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547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549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549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54946">
                  <a:extLst>
                    <a:ext uri="{9D8B030D-6E8A-4147-A177-3AD203B41FA5}">
                      <a16:colId xmlns="" xmlns:a16="http://schemas.microsoft.com/office/drawing/2014/main" val="2836560696"/>
                    </a:ext>
                  </a:extLst>
                </a:gridCol>
              </a:tblGrid>
              <a:tr h="190259"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Physiographic Province</a:t>
                      </a:r>
                    </a:p>
                  </a:txBody>
                  <a:tcPr marL="51435" marR="51435" marT="25719" marB="25719" anchor="ctr"/>
                </a:tc>
                <a:tc gridSpan="3">
                  <a:txBody>
                    <a:bodyPr/>
                    <a:lstStyle/>
                    <a:p>
                      <a:r>
                        <a:rPr lang="en-US" sz="900" dirty="0"/>
                        <a:t>Other Wetlands</a:t>
                      </a:r>
                    </a:p>
                  </a:txBody>
                  <a:tcPr marL="51435" marR="51435" marT="25719" marB="25719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34290" marB="3429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Floodplain</a:t>
                      </a:r>
                      <a:r>
                        <a:rPr lang="en-US" sz="900" baseline="0" dirty="0"/>
                        <a:t> Wetlands</a:t>
                      </a:r>
                    </a:p>
                  </a:txBody>
                  <a:tcPr marL="51435" marR="51435" marT="25719" marB="25719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99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Flats</a:t>
                      </a:r>
                    </a:p>
                  </a:txBody>
                  <a:tcPr marL="51435" marR="51435" marT="25719" marB="25719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err="1">
                          <a:solidFill>
                            <a:schemeClr val="bg1"/>
                          </a:solidFill>
                        </a:rPr>
                        <a:t>Depressional</a:t>
                      </a:r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 Wetlands</a:t>
                      </a:r>
                    </a:p>
                  </a:txBody>
                  <a:tcPr marL="51435" marR="51435" marT="25719" marB="25719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Sloping Wetlands</a:t>
                      </a:r>
                    </a:p>
                  </a:txBody>
                  <a:tcPr marL="51435" marR="51435" marT="25719" marB="25719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01652118"/>
                  </a:ext>
                </a:extLst>
              </a:tr>
              <a:tr h="609448">
                <a:tc>
                  <a:txBody>
                    <a:bodyPr/>
                    <a:lstStyle/>
                    <a:p>
                      <a:r>
                        <a:rPr lang="en-US" sz="900" dirty="0"/>
                        <a:t>Appalachian</a:t>
                      </a:r>
                      <a:r>
                        <a:rPr lang="en-US" sz="900" baseline="0" dirty="0"/>
                        <a:t> Plateau</a:t>
                      </a:r>
                    </a:p>
                    <a:p>
                      <a:endParaRPr lang="en-US" sz="900" dirty="0"/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-moraine depressions</a:t>
                      </a:r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pPr marL="115888" indent="-115888">
                        <a:buFontTx/>
                        <a:buChar char="-"/>
                      </a:pPr>
                      <a:r>
                        <a:rPr lang="en-US" sz="900" dirty="0"/>
                        <a:t>Aquifer</a:t>
                      </a:r>
                      <a:r>
                        <a:rPr lang="en-US" sz="900" baseline="0" dirty="0"/>
                        <a:t> outcrops</a:t>
                      </a:r>
                    </a:p>
                    <a:p>
                      <a:pPr marL="115888" indent="-115888">
                        <a:buFontTx/>
                        <a:buChar char="-"/>
                      </a:pPr>
                      <a:r>
                        <a:rPr lang="en-US" sz="900" baseline="0" dirty="0"/>
                        <a:t>Small tributary </a:t>
                      </a:r>
                      <a:r>
                        <a:rPr lang="en-US" sz="900" baseline="0" dirty="0" err="1"/>
                        <a:t>riparia</a:t>
                      </a:r>
                      <a:endParaRPr lang="en-US" sz="900" dirty="0"/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-valley floors, above bedrock outcrops</a:t>
                      </a:r>
                    </a:p>
                  </a:txBody>
                  <a:tcPr marL="51435" marR="51435" marT="25719" marB="25719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49178">
                <a:tc>
                  <a:txBody>
                    <a:bodyPr/>
                    <a:lstStyle/>
                    <a:p>
                      <a:r>
                        <a:rPr lang="en-US" sz="900" dirty="0"/>
                        <a:t>Appalachian</a:t>
                      </a:r>
                      <a:r>
                        <a:rPr lang="en-US" sz="900" baseline="0" dirty="0"/>
                        <a:t> Ridge &amp; Valley</a:t>
                      </a:r>
                      <a:endParaRPr lang="en-US" sz="900" dirty="0"/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en-US" sz="900" dirty="0"/>
                        <a:t>Aquife</a:t>
                      </a:r>
                      <a:r>
                        <a:rPr lang="en-US" sz="900" baseline="0" dirty="0"/>
                        <a:t>r outcrops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900" baseline="0" dirty="0"/>
                        <a:t>Fractured rock springs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en-US" sz="900" dirty="0"/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900" baseline="0" dirty="0"/>
                        <a:t>Small tributary </a:t>
                      </a:r>
                      <a:r>
                        <a:rPr lang="en-US" sz="900" baseline="0" dirty="0" err="1"/>
                        <a:t>riparia</a:t>
                      </a:r>
                      <a:endParaRPr lang="en-US" sz="900" baseline="0" dirty="0"/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900" baseline="0" dirty="0"/>
                        <a:t>Slope breaks</a:t>
                      </a:r>
                      <a:endParaRPr lang="en-US" sz="900" dirty="0"/>
                    </a:p>
                    <a:p>
                      <a:endParaRPr lang="en-US" sz="900" dirty="0"/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</a:t>
                      </a:r>
                      <a:r>
                        <a:rPr lang="en-US" sz="900" baseline="0" dirty="0"/>
                        <a:t> Medium to large waterways</a:t>
                      </a:r>
                      <a:endParaRPr lang="en-US" sz="900" dirty="0"/>
                    </a:p>
                  </a:txBody>
                  <a:tcPr marL="51435" marR="51435" marT="25719" marB="25719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9448">
                <a:tc>
                  <a:txBody>
                    <a:bodyPr/>
                    <a:lstStyle/>
                    <a:p>
                      <a:r>
                        <a:rPr lang="en-US" sz="900" dirty="0"/>
                        <a:t>Blue</a:t>
                      </a:r>
                      <a:r>
                        <a:rPr lang="en-US" sz="900" baseline="0" dirty="0"/>
                        <a:t> Ridge </a:t>
                      </a:r>
                      <a:endParaRPr lang="en-US" sz="900" dirty="0"/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en-US" sz="900" dirty="0"/>
                        <a:t>Ridgetops</a:t>
                      </a:r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pPr marL="115888" indent="-115888">
                        <a:buFontTx/>
                        <a:buChar char="-"/>
                      </a:pPr>
                      <a:r>
                        <a:rPr lang="en-US" sz="900" dirty="0"/>
                        <a:t>Fractured bedrock outcrops</a:t>
                      </a:r>
                    </a:p>
                    <a:p>
                      <a:pPr marL="115888" indent="-115888">
                        <a:buFontTx/>
                        <a:buChar char="-"/>
                      </a:pPr>
                      <a:r>
                        <a:rPr lang="en-US" sz="900" dirty="0" err="1"/>
                        <a:t>Riparia</a:t>
                      </a:r>
                      <a:endParaRPr lang="en-US" sz="900" dirty="0"/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pPr marL="115888" indent="-115888">
                        <a:buFontTx/>
                        <a:buChar char="-"/>
                      </a:pPr>
                      <a:r>
                        <a:rPr lang="en-US" sz="900" dirty="0"/>
                        <a:t>Tributary confluences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900" baseline="0" dirty="0"/>
                        <a:t>- Medium to large waterways</a:t>
                      </a:r>
                    </a:p>
                  </a:txBody>
                  <a:tcPr marL="51435" marR="51435" marT="25719" marB="25719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49178">
                <a:tc>
                  <a:txBody>
                    <a:bodyPr/>
                    <a:lstStyle/>
                    <a:p>
                      <a:r>
                        <a:rPr lang="en-US" sz="900" dirty="0"/>
                        <a:t>Piedmont</a:t>
                      </a:r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pPr marL="115888" indent="-115888">
                        <a:buFontTx/>
                        <a:buChar char="-"/>
                      </a:pPr>
                      <a:r>
                        <a:rPr lang="en-US" sz="900" dirty="0"/>
                        <a:t>Fractured bedrock outcrops</a:t>
                      </a:r>
                    </a:p>
                    <a:p>
                      <a:pPr marL="115888" indent="-115888">
                        <a:buFontTx/>
                        <a:buChar char="-"/>
                      </a:pPr>
                      <a:r>
                        <a:rPr lang="en-US" sz="900" dirty="0" err="1"/>
                        <a:t>riparia</a:t>
                      </a:r>
                      <a:endParaRPr lang="en-US" sz="900" dirty="0"/>
                    </a:p>
                    <a:p>
                      <a:endParaRPr lang="en-US" sz="900" dirty="0"/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Eroded</a:t>
                      </a:r>
                      <a:r>
                        <a:rPr lang="en-US" sz="900" baseline="0" dirty="0"/>
                        <a:t> stream/river terraces</a:t>
                      </a:r>
                    </a:p>
                  </a:txBody>
                  <a:tcPr marL="51435" marR="51435" marT="25719" marB="25719"/>
                </a:tc>
                <a:extLst>
                  <a:ext uri="{0D108BD9-81ED-4DB2-BD59-A6C34878D82A}">
                    <a16:rowId xmlns="" xmlns:a16="http://schemas.microsoft.com/office/drawing/2014/main" val="2308581937"/>
                  </a:ext>
                </a:extLst>
              </a:tr>
              <a:tr h="505274">
                <a:tc>
                  <a:txBody>
                    <a:bodyPr/>
                    <a:lstStyle/>
                    <a:p>
                      <a:r>
                        <a:rPr lang="en-US" sz="900" dirty="0"/>
                        <a:t>Inner</a:t>
                      </a:r>
                      <a:r>
                        <a:rPr lang="en-US" sz="900" baseline="0" dirty="0"/>
                        <a:t> Coastal Plain</a:t>
                      </a:r>
                      <a:endParaRPr lang="en-US" sz="900" dirty="0"/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  Small streams, floodplain edges</a:t>
                      </a:r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Small to large waterways</a:t>
                      </a:r>
                    </a:p>
                  </a:txBody>
                  <a:tcPr marL="51435" marR="51435" marT="25719" marB="25719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08436">
                <a:tc>
                  <a:txBody>
                    <a:bodyPr/>
                    <a:lstStyle/>
                    <a:p>
                      <a:r>
                        <a:rPr lang="en-US" sz="900" dirty="0"/>
                        <a:t>Outer Coastal</a:t>
                      </a:r>
                      <a:r>
                        <a:rPr lang="en-US" sz="900" baseline="0" dirty="0"/>
                        <a:t> Plain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900" baseline="0" dirty="0"/>
                        <a:t>-  Poorly drained uplands</a:t>
                      </a:r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Watershed divides</a:t>
                      </a:r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Watershed</a:t>
                      </a:r>
                      <a:r>
                        <a:rPr lang="en-US" sz="900" baseline="0" dirty="0"/>
                        <a:t> divides</a:t>
                      </a:r>
                      <a:endParaRPr lang="en-US" sz="900" dirty="0"/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900" dirty="0"/>
                        <a:t>-  Small (natural and artificial)</a:t>
                      </a:r>
                      <a:r>
                        <a:rPr lang="en-US" sz="900" baseline="0" dirty="0"/>
                        <a:t> tributary </a:t>
                      </a:r>
                      <a:r>
                        <a:rPr lang="en-US" sz="900" baseline="0" dirty="0" err="1"/>
                        <a:t>r</a:t>
                      </a:r>
                      <a:r>
                        <a:rPr lang="en-US" sz="900" dirty="0" err="1"/>
                        <a:t>iparia</a:t>
                      </a:r>
                      <a:endParaRPr lang="en-US" sz="900" dirty="0"/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Small to large waterways</a:t>
                      </a:r>
                    </a:p>
                  </a:txBody>
                  <a:tcPr marL="51435" marR="51435" marT="25719" marB="25719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08436">
                <a:tc>
                  <a:txBody>
                    <a:bodyPr/>
                    <a:lstStyle/>
                    <a:p>
                      <a:r>
                        <a:rPr lang="en-US" sz="900" dirty="0"/>
                        <a:t>Outer Coastal</a:t>
                      </a:r>
                      <a:r>
                        <a:rPr lang="en-US" sz="900" baseline="0" dirty="0"/>
                        <a:t> Plain -  - Well drained uplands</a:t>
                      </a:r>
                      <a:endParaRPr lang="en-US" sz="900" dirty="0"/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900" dirty="0"/>
                        <a:t>-  Small </a:t>
                      </a:r>
                      <a:r>
                        <a:rPr lang="en-US" sz="900" baseline="0" dirty="0"/>
                        <a:t>tributary </a:t>
                      </a:r>
                      <a:r>
                        <a:rPr lang="en-US" sz="900" baseline="0" dirty="0" err="1"/>
                        <a:t>r</a:t>
                      </a:r>
                      <a:r>
                        <a:rPr lang="en-US" sz="900" dirty="0" err="1"/>
                        <a:t>iparia</a:t>
                      </a:r>
                      <a:endParaRPr lang="en-US" sz="900" dirty="0"/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Small to large waterways</a:t>
                      </a:r>
                    </a:p>
                  </a:txBody>
                  <a:tcPr marL="51435" marR="51435" marT="25719" marB="25719"/>
                </a:tc>
                <a:extLst>
                  <a:ext uri="{0D108BD9-81ED-4DB2-BD59-A6C34878D82A}">
                    <a16:rowId xmlns="" xmlns:a16="http://schemas.microsoft.com/office/drawing/2014/main" val="2184957453"/>
                  </a:ext>
                </a:extLst>
              </a:tr>
              <a:tr h="469718">
                <a:tc>
                  <a:txBody>
                    <a:bodyPr/>
                    <a:lstStyle/>
                    <a:p>
                      <a:r>
                        <a:rPr lang="en-US" sz="900" dirty="0"/>
                        <a:t>Coastal Plain Lowlands</a:t>
                      </a:r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Watershed divides</a:t>
                      </a:r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-  Small (natural and artificial)</a:t>
                      </a:r>
                      <a:r>
                        <a:rPr lang="en-US" sz="900" baseline="0" dirty="0"/>
                        <a:t> tributary </a:t>
                      </a:r>
                      <a:r>
                        <a:rPr lang="en-US" sz="900" baseline="0" dirty="0" err="1"/>
                        <a:t>r</a:t>
                      </a:r>
                      <a:r>
                        <a:rPr lang="en-US" sz="900" dirty="0" err="1"/>
                        <a:t>iparia</a:t>
                      </a:r>
                      <a:endParaRPr lang="en-US" sz="900" dirty="0"/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Bottom</a:t>
                      </a:r>
                      <a:r>
                        <a:rPr lang="en-US" sz="900" baseline="0" dirty="0"/>
                        <a:t> lands</a:t>
                      </a:r>
                      <a:endParaRPr lang="en-US" sz="900" dirty="0"/>
                    </a:p>
                  </a:txBody>
                  <a:tcPr marL="51435" marR="51435" marT="25719" marB="25719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028637">
                <a:tc>
                  <a:txBody>
                    <a:bodyPr/>
                    <a:lstStyle/>
                    <a:p>
                      <a:r>
                        <a:rPr lang="en-US" sz="900" dirty="0"/>
                        <a:t>Karst terrain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900" dirty="0"/>
                        <a:t>Appalachian Plateau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900" dirty="0"/>
                        <a:t>Appalachian Ridge &amp; Valley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900" baseline="0" dirty="0"/>
                        <a:t>Piedmont</a:t>
                      </a:r>
                      <a:endParaRPr lang="en-US" sz="900" dirty="0"/>
                    </a:p>
                    <a:p>
                      <a:endParaRPr lang="en-US" sz="900" dirty="0"/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Tubular springs</a:t>
                      </a:r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Outcrops,</a:t>
                      </a:r>
                      <a:r>
                        <a:rPr lang="en-US" sz="900" baseline="0" dirty="0"/>
                        <a:t> slope breaks, springs</a:t>
                      </a:r>
                      <a:endParaRPr lang="en-US" sz="900" dirty="0"/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51435" marR="51435" marT="25719" marB="25719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6789" y="3048003"/>
            <a:ext cx="4629151" cy="257175"/>
          </a:xfrm>
        </p:spPr>
        <p:txBody>
          <a:bodyPr>
            <a:noAutofit/>
          </a:bodyPr>
          <a:lstStyle/>
          <a:p>
            <a:r>
              <a:rPr lang="en-US" sz="3600" b="1" dirty="0"/>
              <a:t>Logic Framework: Wetland Forms and Distributions across the Chesapeake Bay Watershed</a:t>
            </a:r>
          </a:p>
        </p:txBody>
      </p:sp>
    </p:spTree>
    <p:extLst>
      <p:ext uri="{BB962C8B-B14F-4D97-AF65-F5344CB8AC3E}">
        <p14:creationId xmlns:p14="http://schemas.microsoft.com/office/powerpoint/2010/main" val="32140053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876300" y="285749"/>
            <a:ext cx="10756900" cy="642939"/>
          </a:xfrm>
          <a:prstGeom prst="rect">
            <a:avLst/>
          </a:prstGeom>
        </p:spPr>
        <p:txBody>
          <a:bodyPr vert="horz" lIns="51435" tIns="25719" rIns="51435" bIns="25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prstClr val="black"/>
                </a:solidFill>
              </a:rPr>
              <a:t>Logic Framework: Wetland WQ Function </a:t>
            </a:r>
            <a:br>
              <a:rPr lang="en-US" sz="3600" b="1" dirty="0">
                <a:solidFill>
                  <a:prstClr val="black"/>
                </a:solidFill>
              </a:rPr>
            </a:br>
            <a:r>
              <a:rPr lang="en-US" sz="3600" b="1" dirty="0">
                <a:solidFill>
                  <a:prstClr val="black"/>
                </a:solidFill>
              </a:rPr>
              <a:t>Decomposition f(initial concentration, reaction rate)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663300" y="1733156"/>
            <a:ext cx="6090498" cy="25458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Retention Efficiency Factors:</a:t>
            </a:r>
          </a:p>
          <a:p>
            <a:pPr marL="0" indent="0">
              <a:buNone/>
            </a:pPr>
            <a:endParaRPr lang="en-US" sz="2400" dirty="0"/>
          </a:p>
          <a:p>
            <a:pPr lvl="1">
              <a:spcAft>
                <a:spcPts val="900"/>
              </a:spcAft>
            </a:pPr>
            <a:r>
              <a:rPr lang="en-US" sz="2400" dirty="0"/>
              <a:t>Amount/rate of contamination in inflow (surface- and ground-waters)</a:t>
            </a:r>
          </a:p>
          <a:p>
            <a:pPr lvl="1">
              <a:spcAft>
                <a:spcPts val="900"/>
              </a:spcAft>
            </a:pPr>
            <a:r>
              <a:rPr lang="en-US" sz="2400" dirty="0"/>
              <a:t>portion of contaminated  water that actually intersects carbon-rich substrate rather than by-passing  wetland system </a:t>
            </a:r>
          </a:p>
          <a:p>
            <a:pPr marL="257168" lvl="1" indent="0">
              <a:spcAft>
                <a:spcPts val="900"/>
              </a:spcAft>
              <a:buNone/>
            </a:pPr>
            <a:endParaRPr lang="en-US" sz="2400" dirty="0"/>
          </a:p>
          <a:p>
            <a:pPr lvl="1">
              <a:spcAft>
                <a:spcPts val="900"/>
              </a:spcAft>
            </a:pPr>
            <a:r>
              <a:rPr lang="en-US" sz="2400" dirty="0"/>
              <a:t>soil carbon availability</a:t>
            </a:r>
          </a:p>
          <a:p>
            <a:pPr lvl="1">
              <a:spcAft>
                <a:spcPts val="900"/>
              </a:spcAft>
            </a:pPr>
            <a:r>
              <a:rPr lang="en-US" sz="2400" dirty="0"/>
              <a:t> water chemistry, temperature</a:t>
            </a:r>
          </a:p>
          <a:p>
            <a:pPr marL="257168" lvl="1" indent="0">
              <a:spcAft>
                <a:spcPts val="900"/>
              </a:spcAft>
              <a:buNone/>
            </a:pPr>
            <a:endParaRPr lang="en-US" sz="2400" dirty="0"/>
          </a:p>
          <a:p>
            <a:pPr marL="257168" lvl="1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Left Brace 3"/>
          <p:cNvSpPr/>
          <p:nvPr/>
        </p:nvSpPr>
        <p:spPr>
          <a:xfrm rot="10800000">
            <a:off x="7639494" y="2254418"/>
            <a:ext cx="523151" cy="2252024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prstClr val="black"/>
              </a:solidFill>
            </a:endParaRPr>
          </a:p>
        </p:txBody>
      </p:sp>
      <p:sp>
        <p:nvSpPr>
          <p:cNvPr id="8" name="Left Brace 7"/>
          <p:cNvSpPr/>
          <p:nvPr/>
        </p:nvSpPr>
        <p:spPr>
          <a:xfrm rot="10800000">
            <a:off x="7652196" y="5122140"/>
            <a:ext cx="421036" cy="1038772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7144459" y="3109631"/>
            <a:ext cx="2424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F81BD"/>
                </a:solidFill>
              </a:rPr>
              <a:t>Initial concentration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7333397" y="5337237"/>
            <a:ext cx="2166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F81BD"/>
                </a:solidFill>
              </a:rPr>
              <a:t>Decomposition </a:t>
            </a:r>
          </a:p>
          <a:p>
            <a:pPr algn="ctr"/>
            <a:r>
              <a:rPr lang="en-US" dirty="0">
                <a:solidFill>
                  <a:srgbClr val="4F81BD"/>
                </a:solidFill>
              </a:rPr>
              <a:t>Rate (Efficiency)</a:t>
            </a:r>
          </a:p>
        </p:txBody>
      </p:sp>
    </p:spTree>
    <p:extLst>
      <p:ext uri="{BB962C8B-B14F-4D97-AF65-F5344CB8AC3E}">
        <p14:creationId xmlns:p14="http://schemas.microsoft.com/office/powerpoint/2010/main" val="32015935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384799"/>
            <a:ext cx="10515600" cy="7921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Mean reduction efficiency from literature (excluding constructed wetlands).  Average of 36 values for TN; 64 for TP, and 15 for sediment.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931668"/>
              </p:ext>
            </p:extLst>
          </p:nvPr>
        </p:nvGraphicFramePr>
        <p:xfrm>
          <a:off x="3052126" y="2274891"/>
          <a:ext cx="6087747" cy="2525708"/>
        </p:xfrm>
        <a:graphic>
          <a:graphicData uri="http://schemas.openxmlformats.org/drawingml/2006/table">
            <a:tbl>
              <a:tblPr firstRow="1" firstCol="1" bandRow="1"/>
              <a:tblGrid>
                <a:gridCol w="20274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301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301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8942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TN removal (%)</a:t>
                      </a:r>
                      <a:endParaRPr lang="en-US" sz="32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TP removal (%)</a:t>
                      </a:r>
                      <a:endParaRPr lang="en-US" sz="32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TSS removal (%)</a:t>
                      </a:r>
                      <a:endParaRPr lang="en-US" sz="32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14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32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US" sz="32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+mn-lt"/>
              </a:rPr>
              <a:t>Wetland WQ Function:</a:t>
            </a:r>
            <a:br>
              <a:rPr lang="en-US" b="1" dirty="0">
                <a:solidFill>
                  <a:prstClr val="black"/>
                </a:solidFill>
                <a:latin typeface="+mn-lt"/>
              </a:rPr>
            </a:br>
            <a:r>
              <a:rPr lang="en-US" b="1" dirty="0">
                <a:solidFill>
                  <a:prstClr val="black"/>
                </a:solidFill>
                <a:latin typeface="+mn-lt"/>
              </a:rPr>
              <a:t>Reaction Rate ~ BMP Efficiency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4148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and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Fall 2014: Wetland expert panel convened, CWP coordinating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Spring 2015: Virginia Tech begins coordinating panel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Fall 2015: Partnership approves two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nontidal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wetland land uses for Phase 6 watershed model: Floodplain and Other</a:t>
            </a:r>
          </a:p>
          <a:p>
            <a:r>
              <a:rPr lang="en-US" dirty="0" smtClean="0"/>
              <a:t>Today: Presenting “preliminary report” </a:t>
            </a:r>
          </a:p>
          <a:p>
            <a:r>
              <a:rPr lang="en-US" dirty="0" smtClean="0"/>
              <a:t>September 30, 2016: Deadline for new partnership decisions/inputs for calibration of 4</a:t>
            </a:r>
            <a:r>
              <a:rPr lang="en-US" baseline="30000" dirty="0" smtClean="0"/>
              <a:t>th</a:t>
            </a:r>
            <a:r>
              <a:rPr lang="en-US" dirty="0" smtClean="0"/>
              <a:t>-beta version of Phase 6 Watershed Model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55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969067"/>
              </p:ext>
            </p:extLst>
          </p:nvPr>
        </p:nvGraphicFramePr>
        <p:xfrm>
          <a:off x="4546599" y="1"/>
          <a:ext cx="7645401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9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742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290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290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29081">
                  <a:extLst>
                    <a:ext uri="{9D8B030D-6E8A-4147-A177-3AD203B41FA5}">
                      <a16:colId xmlns="" xmlns:a16="http://schemas.microsoft.com/office/drawing/2014/main" val="2904655498"/>
                    </a:ext>
                  </a:extLst>
                </a:gridCol>
              </a:tblGrid>
              <a:tr h="176572"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Physiographic Province</a:t>
                      </a:r>
                    </a:p>
                  </a:txBody>
                  <a:tcPr marL="51435" marR="51435" marT="25719" marB="25719" anchor="ctr"/>
                </a:tc>
                <a:tc gridSpan="3">
                  <a:txBody>
                    <a:bodyPr/>
                    <a:lstStyle/>
                    <a:p>
                      <a:r>
                        <a:rPr lang="en-US" sz="800" dirty="0"/>
                        <a:t>Other Wetlands</a:t>
                      </a:r>
                    </a:p>
                  </a:txBody>
                  <a:tcPr marL="51435" marR="51435" marT="25719" marB="25719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34290" marB="3429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Floodplain</a:t>
                      </a:r>
                      <a:r>
                        <a:rPr lang="en-US" sz="900" baseline="0" dirty="0"/>
                        <a:t> Wetlands</a:t>
                      </a:r>
                      <a:endParaRPr lang="en-US" sz="900" dirty="0"/>
                    </a:p>
                  </a:txBody>
                  <a:tcPr marL="51435" marR="51435" marT="25719" marB="25719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3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Flats</a:t>
                      </a:r>
                    </a:p>
                  </a:txBody>
                  <a:tcPr marL="51435" marR="51435" marT="25719" marB="25719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err="1">
                          <a:solidFill>
                            <a:schemeClr val="bg1"/>
                          </a:solidFill>
                        </a:rPr>
                        <a:t>Depressional</a:t>
                      </a:r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 Wetlands</a:t>
                      </a:r>
                    </a:p>
                  </a:txBody>
                  <a:tcPr marL="51435" marR="51435" marT="25719" marB="25719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Sloping Wetlands</a:t>
                      </a:r>
                    </a:p>
                  </a:txBody>
                  <a:tcPr marL="51435" marR="51435" marT="25719" marB="25719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01652118"/>
                  </a:ext>
                </a:extLst>
              </a:tr>
              <a:tr h="700345">
                <a:tc>
                  <a:txBody>
                    <a:bodyPr/>
                    <a:lstStyle/>
                    <a:p>
                      <a:r>
                        <a:rPr lang="en-US" sz="900" dirty="0"/>
                        <a:t>Appalachian</a:t>
                      </a:r>
                      <a:r>
                        <a:rPr lang="en-US" sz="900" baseline="0" dirty="0"/>
                        <a:t> Plateau</a:t>
                      </a:r>
                      <a:endParaRPr lang="en-US" sz="900" dirty="0"/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L</a:t>
                      </a:r>
                      <a:r>
                        <a:rPr lang="en-US" sz="900" baseline="0" dirty="0"/>
                        <a:t> – variability in hydrologic settings &amp; predominant forest cover</a:t>
                      </a:r>
                      <a:endParaRPr lang="en-US" sz="900" dirty="0"/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900" dirty="0"/>
                        <a:t>L</a:t>
                      </a:r>
                      <a:r>
                        <a:rPr lang="en-US" sz="900" baseline="0" dirty="0"/>
                        <a:t> – confined aquifer discharge not likely contaminated</a:t>
                      </a:r>
                      <a:endParaRPr lang="en-US" sz="900" dirty="0"/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L</a:t>
                      </a:r>
                      <a:r>
                        <a:rPr lang="en-US" sz="900" baseline="0" dirty="0"/>
                        <a:t> - predominant forest cover and greater likelihood of </a:t>
                      </a:r>
                      <a:r>
                        <a:rPr lang="en-US" sz="900" baseline="0" dirty="0" err="1"/>
                        <a:t>hyporheic</a:t>
                      </a:r>
                      <a:r>
                        <a:rPr lang="en-US" sz="900" baseline="0" dirty="0"/>
                        <a:t> exchange  rather than wetland discharge</a:t>
                      </a:r>
                      <a:endParaRPr lang="en-US" sz="900" dirty="0"/>
                    </a:p>
                  </a:txBody>
                  <a:tcPr marL="51435" marR="51435" marT="25719" marB="25719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0345">
                <a:tc>
                  <a:txBody>
                    <a:bodyPr/>
                    <a:lstStyle/>
                    <a:p>
                      <a:r>
                        <a:rPr lang="en-US" sz="900" dirty="0"/>
                        <a:t>Appalachian</a:t>
                      </a:r>
                      <a:r>
                        <a:rPr lang="en-US" sz="900" baseline="0" dirty="0"/>
                        <a:t> Ridge &amp; Valley</a:t>
                      </a:r>
                      <a:endParaRPr lang="en-US" sz="900" dirty="0"/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L – small contributing area; predominant forest cover</a:t>
                      </a:r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L</a:t>
                      </a:r>
                      <a:r>
                        <a:rPr lang="en-US" sz="900" baseline="0" dirty="0"/>
                        <a:t> – confined aquifer discharge not likely contaminated; predominant forest cover</a:t>
                      </a:r>
                      <a:endParaRPr lang="en-US" sz="900" dirty="0"/>
                    </a:p>
                    <a:p>
                      <a:endParaRPr lang="en-US" sz="900" dirty="0"/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L</a:t>
                      </a:r>
                      <a:r>
                        <a:rPr lang="en-US" sz="900" baseline="0" dirty="0"/>
                        <a:t> - predominant forest cover and greater likelihood of </a:t>
                      </a:r>
                      <a:r>
                        <a:rPr lang="en-US" sz="900" baseline="0" dirty="0" err="1"/>
                        <a:t>hyporheic</a:t>
                      </a:r>
                      <a:r>
                        <a:rPr lang="en-US" sz="900" baseline="0" dirty="0"/>
                        <a:t> exchange  rather than wetland discharge</a:t>
                      </a:r>
                      <a:endParaRPr lang="en-US" sz="900" dirty="0"/>
                    </a:p>
                  </a:txBody>
                  <a:tcPr marL="51435" marR="51435" marT="25719" marB="25719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1797">
                <a:tc>
                  <a:txBody>
                    <a:bodyPr/>
                    <a:lstStyle/>
                    <a:p>
                      <a:r>
                        <a:rPr lang="en-US" sz="900" dirty="0"/>
                        <a:t>Blue</a:t>
                      </a:r>
                      <a:r>
                        <a:rPr lang="en-US" sz="900" baseline="0" dirty="0"/>
                        <a:t> Ridge </a:t>
                      </a:r>
                      <a:endParaRPr lang="en-US" sz="900" dirty="0"/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L – small contributing area; predominant forest cover</a:t>
                      </a:r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900" dirty="0"/>
                        <a:t>H -</a:t>
                      </a:r>
                      <a:r>
                        <a:rPr lang="en-US" sz="900" baseline="0" dirty="0"/>
                        <a:t> Surficial aquifer and heavy human impacts</a:t>
                      </a:r>
                      <a:endParaRPr lang="en-US" sz="900" dirty="0"/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900" baseline="0" dirty="0"/>
                        <a:t>M – Incised, more infrequent events; potential deep aquifer by-pass</a:t>
                      </a:r>
                    </a:p>
                  </a:txBody>
                  <a:tcPr marL="51435" marR="51435" marT="25719" marB="25719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53833">
                <a:tc>
                  <a:txBody>
                    <a:bodyPr/>
                    <a:lstStyle/>
                    <a:p>
                      <a:r>
                        <a:rPr lang="en-US" sz="900" dirty="0"/>
                        <a:t>Piedmont</a:t>
                      </a:r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900" dirty="0"/>
                        <a:t>M -</a:t>
                      </a:r>
                      <a:r>
                        <a:rPr lang="en-US" sz="900" baseline="0" dirty="0"/>
                        <a:t> Surficial aquifer and heavy human impacts</a:t>
                      </a:r>
                      <a:endParaRPr lang="en-US" sz="900" dirty="0"/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900" baseline="0" dirty="0"/>
                        <a:t>M – Incised, more infrequent events; potential deep aquifer by-pass</a:t>
                      </a:r>
                    </a:p>
                  </a:txBody>
                  <a:tcPr marL="51435" marR="51435" marT="25719" marB="25719"/>
                </a:tc>
                <a:extLst>
                  <a:ext uri="{0D108BD9-81ED-4DB2-BD59-A6C34878D82A}">
                    <a16:rowId xmlns="" xmlns:a16="http://schemas.microsoft.com/office/drawing/2014/main" val="2308581937"/>
                  </a:ext>
                </a:extLst>
              </a:tr>
              <a:tr h="447030">
                <a:tc>
                  <a:txBody>
                    <a:bodyPr/>
                    <a:lstStyle/>
                    <a:p>
                      <a:r>
                        <a:rPr lang="en-US" sz="900" dirty="0"/>
                        <a:t>Inner</a:t>
                      </a:r>
                      <a:r>
                        <a:rPr lang="en-US" sz="900" baseline="0" dirty="0"/>
                        <a:t> Coastal Plain</a:t>
                      </a:r>
                      <a:endParaRPr lang="en-US" sz="900" dirty="0"/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900" dirty="0"/>
                        <a:t>H -</a:t>
                      </a:r>
                      <a:r>
                        <a:rPr lang="en-US" sz="900" baseline="0" dirty="0"/>
                        <a:t> Surficial aquifer and heavy human impacts</a:t>
                      </a:r>
                      <a:endParaRPr lang="en-US" sz="900" dirty="0"/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H – well connected,</a:t>
                      </a:r>
                      <a:r>
                        <a:rPr lang="en-US" sz="900" baseline="0" dirty="0"/>
                        <a:t> more frequently flooded</a:t>
                      </a:r>
                      <a:endParaRPr lang="en-US" sz="900" dirty="0"/>
                    </a:p>
                  </a:txBody>
                  <a:tcPr marL="51435" marR="51435" marT="25719" marB="25719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09618">
                <a:tc>
                  <a:txBody>
                    <a:bodyPr/>
                    <a:lstStyle/>
                    <a:p>
                      <a:r>
                        <a:rPr lang="en-US" sz="900" dirty="0"/>
                        <a:t>Outer Coastal</a:t>
                      </a:r>
                      <a:r>
                        <a:rPr lang="en-US" sz="900" baseline="0" dirty="0"/>
                        <a:t> Plain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900" baseline="0" dirty="0"/>
                        <a:t>-  Poorly drained uplands</a:t>
                      </a:r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L – small contributing area;</a:t>
                      </a:r>
                      <a:r>
                        <a:rPr lang="en-US" sz="900" baseline="0" dirty="0"/>
                        <a:t> flat hydraulic gradient</a:t>
                      </a:r>
                      <a:r>
                        <a:rPr lang="en-US" sz="900" dirty="0"/>
                        <a:t> predominant forest cover</a:t>
                      </a:r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L – small contributing area;</a:t>
                      </a:r>
                      <a:r>
                        <a:rPr lang="en-US" sz="900" baseline="0" dirty="0"/>
                        <a:t> flat hydraulic gradient</a:t>
                      </a:r>
                      <a:r>
                        <a:rPr lang="en-US" sz="900" dirty="0"/>
                        <a:t> predominant forest cover</a:t>
                      </a:r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900" dirty="0"/>
                        <a:t>M –</a:t>
                      </a:r>
                      <a:r>
                        <a:rPr lang="en-US" sz="900" baseline="0" dirty="0"/>
                        <a:t> Small contributing area, but surficial aquifer important and heavily influenced by human impacts</a:t>
                      </a:r>
                      <a:endParaRPr lang="en-US" sz="900" dirty="0"/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M</a:t>
                      </a:r>
                      <a:r>
                        <a:rPr lang="en-US" sz="900" baseline="0" dirty="0"/>
                        <a:t> – well connected, frequently flooded but potentially limited exchange due to flat hydraulic gradients</a:t>
                      </a:r>
                      <a:endParaRPr lang="en-US" sz="900" dirty="0"/>
                    </a:p>
                  </a:txBody>
                  <a:tcPr marL="51435" marR="51435" marT="25719" marB="25719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15246">
                <a:tc>
                  <a:txBody>
                    <a:bodyPr/>
                    <a:lstStyle/>
                    <a:p>
                      <a:r>
                        <a:rPr lang="en-US" sz="900" dirty="0"/>
                        <a:t>Outer Coastal</a:t>
                      </a:r>
                      <a:r>
                        <a:rPr lang="en-US" sz="900" baseline="0" dirty="0"/>
                        <a:t> Plain -  - Well drained uplands</a:t>
                      </a:r>
                      <a:endParaRPr lang="en-US" sz="900" dirty="0"/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L –</a:t>
                      </a:r>
                      <a:r>
                        <a:rPr lang="en-US" sz="900" baseline="0" dirty="0"/>
                        <a:t> Deep aquifers with strong potential to bypass contaminated waters</a:t>
                      </a:r>
                      <a:endParaRPr lang="en-US" sz="900" dirty="0"/>
                    </a:p>
                    <a:p>
                      <a:pPr marL="0" indent="0">
                        <a:buFontTx/>
                        <a:buNone/>
                      </a:pPr>
                      <a:endParaRPr lang="en-US" sz="900" dirty="0"/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H – well connected,</a:t>
                      </a:r>
                      <a:r>
                        <a:rPr lang="en-US" sz="900" baseline="0" dirty="0"/>
                        <a:t> more frequently flooded</a:t>
                      </a:r>
                      <a:endParaRPr lang="en-US" sz="900" dirty="0"/>
                    </a:p>
                  </a:txBody>
                  <a:tcPr marL="51435" marR="51435" marT="25719" marB="25719"/>
                </a:tc>
                <a:extLst>
                  <a:ext uri="{0D108BD9-81ED-4DB2-BD59-A6C34878D82A}">
                    <a16:rowId xmlns="" xmlns:a16="http://schemas.microsoft.com/office/drawing/2014/main" val="2184957453"/>
                  </a:ext>
                </a:extLst>
              </a:tr>
              <a:tr h="809618">
                <a:tc>
                  <a:txBody>
                    <a:bodyPr/>
                    <a:lstStyle/>
                    <a:p>
                      <a:r>
                        <a:rPr lang="en-US" sz="900" dirty="0"/>
                        <a:t>Coastal Plain Lowlands</a:t>
                      </a:r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L – small contributing area;</a:t>
                      </a:r>
                      <a:r>
                        <a:rPr lang="en-US" sz="900" baseline="0" dirty="0"/>
                        <a:t> flat hydraulic gradient</a:t>
                      </a:r>
                      <a:r>
                        <a:rPr lang="en-US" sz="900" dirty="0"/>
                        <a:t> predominant forest cover</a:t>
                      </a:r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H – well connected,</a:t>
                      </a:r>
                      <a:r>
                        <a:rPr lang="en-US" sz="900" baseline="0" dirty="0"/>
                        <a:t> more frequently flooded</a:t>
                      </a:r>
                      <a:endParaRPr lang="en-US" sz="900" dirty="0"/>
                    </a:p>
                    <a:p>
                      <a:endParaRPr lang="en-US" sz="900" dirty="0"/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M</a:t>
                      </a:r>
                      <a:r>
                        <a:rPr lang="en-US" sz="900" baseline="0" dirty="0"/>
                        <a:t> – well connected, frequently flooded but potentially limited exchange due to flat hydraulic gradients</a:t>
                      </a:r>
                      <a:endParaRPr lang="en-US" sz="900" dirty="0"/>
                    </a:p>
                  </a:txBody>
                  <a:tcPr marL="51435" marR="51435" marT="25719" marB="25719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00345">
                <a:tc>
                  <a:txBody>
                    <a:bodyPr/>
                    <a:lstStyle/>
                    <a:p>
                      <a:r>
                        <a:rPr lang="en-US" sz="900" dirty="0"/>
                        <a:t>Karst terrain*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900" dirty="0"/>
                        <a:t>Appalachian Plateau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900" dirty="0"/>
                        <a:t>Appalachian Ridge &amp; Valley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900" dirty="0"/>
                        <a:t>Blue</a:t>
                      </a:r>
                      <a:r>
                        <a:rPr lang="en-US" sz="900" baseline="0" dirty="0"/>
                        <a:t> Ridge &amp; Valley</a:t>
                      </a:r>
                      <a:endParaRPr lang="en-US" sz="900" dirty="0"/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H – Strong potential for contaminated discharge.  </a:t>
                      </a:r>
                      <a:r>
                        <a:rPr lang="en-US" sz="900" baseline="0" dirty="0"/>
                        <a:t> </a:t>
                      </a:r>
                      <a:endParaRPr lang="en-US" sz="900" dirty="0"/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M – Strong potential for contaminated discharge,</a:t>
                      </a:r>
                      <a:r>
                        <a:rPr lang="en-US" sz="900" baseline="0" dirty="0"/>
                        <a:t> but potential for rapid flow-through &amp; short contact time</a:t>
                      </a:r>
                      <a:endParaRPr lang="en-US" sz="900" dirty="0"/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L/M – see floodplain</a:t>
                      </a:r>
                      <a:r>
                        <a:rPr lang="en-US" sz="900" baseline="0" dirty="0"/>
                        <a:t> descriptions above, respectively</a:t>
                      </a:r>
                      <a:endParaRPr lang="en-US" sz="900" dirty="0"/>
                    </a:p>
                  </a:txBody>
                  <a:tcPr marL="51435" marR="51435" marT="25719" marB="25719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88900" y="3019429"/>
            <a:ext cx="4191000" cy="132556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+mn-lt"/>
              </a:rPr>
              <a:t>Wetland WQ Function:</a:t>
            </a:r>
            <a:br>
              <a:rPr lang="en-US" sz="3200" b="1" dirty="0">
                <a:solidFill>
                  <a:prstClr val="black"/>
                </a:solidFill>
                <a:latin typeface="+mn-lt"/>
              </a:rPr>
            </a:br>
            <a:r>
              <a:rPr lang="en-US" sz="3200" b="1" dirty="0">
                <a:solidFill>
                  <a:prstClr val="black"/>
                </a:solidFill>
                <a:latin typeface="+mn-lt"/>
              </a:rPr>
              <a:t>Initial Concentration </a:t>
            </a:r>
            <a:br>
              <a:rPr lang="en-US" sz="3200" b="1" dirty="0">
                <a:solidFill>
                  <a:prstClr val="black"/>
                </a:solidFill>
                <a:latin typeface="+mn-lt"/>
              </a:rPr>
            </a:br>
            <a:r>
              <a:rPr lang="en-US" sz="3200" b="1" dirty="0">
                <a:solidFill>
                  <a:prstClr val="black"/>
                </a:solidFill>
                <a:latin typeface="+mn-lt"/>
              </a:rPr>
              <a:t>~ </a:t>
            </a:r>
            <a:br>
              <a:rPr lang="en-US" sz="3200" b="1" dirty="0">
                <a:solidFill>
                  <a:prstClr val="black"/>
                </a:solidFill>
                <a:latin typeface="+mn-lt"/>
              </a:rPr>
            </a:br>
            <a:r>
              <a:rPr lang="en-US" sz="3200" b="1" dirty="0">
                <a:solidFill>
                  <a:prstClr val="black"/>
                </a:solidFill>
                <a:latin typeface="+mn-lt"/>
              </a:rPr>
              <a:t>f(impacted acres and wetland hydrologic connectivity)</a:t>
            </a:r>
            <a:endParaRPr lang="en-US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82250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712551"/>
              </p:ext>
            </p:extLst>
          </p:nvPr>
        </p:nvGraphicFramePr>
        <p:xfrm>
          <a:off x="5270498" y="12700"/>
          <a:ext cx="4075972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83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988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98814">
                  <a:extLst>
                    <a:ext uri="{9D8B030D-6E8A-4147-A177-3AD203B41FA5}">
                      <a16:colId xmlns="" xmlns:a16="http://schemas.microsoft.com/office/drawing/2014/main" val="2711821625"/>
                    </a:ext>
                  </a:extLst>
                </a:gridCol>
              </a:tblGrid>
              <a:tr h="47448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Physiographic Province</a:t>
                      </a:r>
                    </a:p>
                  </a:txBody>
                  <a:tcPr marL="51435" marR="51435" marT="25719" marB="25719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Other Wetlands</a:t>
                      </a:r>
                    </a:p>
                  </a:txBody>
                  <a:tcPr marL="51435" marR="51435" marT="25719" marB="2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Floodplain</a:t>
                      </a:r>
                      <a:r>
                        <a:rPr lang="en-US" sz="1200" baseline="0" dirty="0"/>
                        <a:t> Wetlands</a:t>
                      </a:r>
                      <a:endParaRPr lang="en-US" sz="1200" dirty="0"/>
                    </a:p>
                  </a:txBody>
                  <a:tcPr marL="51435" marR="51435" marT="25719" marB="2571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9175">
                <a:tc>
                  <a:txBody>
                    <a:bodyPr/>
                    <a:lstStyle/>
                    <a:p>
                      <a:r>
                        <a:rPr lang="en-US" sz="1200" dirty="0"/>
                        <a:t>Appalachian</a:t>
                      </a:r>
                      <a:r>
                        <a:rPr lang="en-US" sz="1200" baseline="0" dirty="0"/>
                        <a:t> Plateau</a:t>
                      </a:r>
                      <a:endParaRPr lang="en-US" sz="1200" dirty="0"/>
                    </a:p>
                  </a:txBody>
                  <a:tcPr marL="51435" marR="51435" marT="25719" marB="2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51435" marR="51435" marT="25719" marB="2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51435" marR="51435" marT="25719" marB="2571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58212">
                <a:tc>
                  <a:txBody>
                    <a:bodyPr/>
                    <a:lstStyle/>
                    <a:p>
                      <a:r>
                        <a:rPr lang="en-US" sz="1200" dirty="0"/>
                        <a:t>Appalachian</a:t>
                      </a:r>
                      <a:r>
                        <a:rPr lang="en-US" sz="1200" baseline="0" dirty="0"/>
                        <a:t> Ridge &amp; Valley</a:t>
                      </a:r>
                      <a:endParaRPr lang="en-US" sz="1200" dirty="0"/>
                    </a:p>
                  </a:txBody>
                  <a:tcPr marL="51435" marR="51435" marT="25719" marB="2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51435" marR="51435" marT="25719" marB="2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51435" marR="51435" marT="25719" marB="2571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9175">
                <a:tc>
                  <a:txBody>
                    <a:bodyPr/>
                    <a:lstStyle/>
                    <a:p>
                      <a:r>
                        <a:rPr lang="en-US" sz="1200" dirty="0"/>
                        <a:t>Blue</a:t>
                      </a:r>
                      <a:r>
                        <a:rPr lang="en-US" sz="1200" baseline="0" dirty="0"/>
                        <a:t> Ridge </a:t>
                      </a:r>
                      <a:endParaRPr lang="en-US" sz="1200" dirty="0"/>
                    </a:p>
                  </a:txBody>
                  <a:tcPr marL="51435" marR="51435" marT="25719" marB="2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51435" marR="51435" marT="25719" marB="2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51435" marR="51435" marT="25719" marB="2571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58212">
                <a:tc>
                  <a:txBody>
                    <a:bodyPr/>
                    <a:lstStyle/>
                    <a:p>
                      <a:r>
                        <a:rPr lang="en-US" sz="1200" dirty="0"/>
                        <a:t>Piedmont</a:t>
                      </a:r>
                    </a:p>
                  </a:txBody>
                  <a:tcPr marL="51435" marR="51435" marT="25719" marB="2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51435" marR="51435" marT="25719" marB="2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51435" marR="51435" marT="25719" marB="2571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2308581937"/>
                  </a:ext>
                </a:extLst>
              </a:tr>
              <a:tr h="439175">
                <a:tc>
                  <a:txBody>
                    <a:bodyPr/>
                    <a:lstStyle/>
                    <a:p>
                      <a:r>
                        <a:rPr lang="en-US" sz="1200" dirty="0"/>
                        <a:t>Inner</a:t>
                      </a:r>
                      <a:r>
                        <a:rPr lang="en-US" sz="1200" baseline="0" dirty="0"/>
                        <a:t> Coastal Plain</a:t>
                      </a:r>
                      <a:endParaRPr lang="en-US" sz="1200" dirty="0"/>
                    </a:p>
                  </a:txBody>
                  <a:tcPr marL="51435" marR="51435" marT="25719" marB="2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marL="51435" marR="51435" marT="25719" marB="2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 marL="51435" marR="51435" marT="25719" marB="2571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04004">
                <a:tc>
                  <a:txBody>
                    <a:bodyPr/>
                    <a:lstStyle/>
                    <a:p>
                      <a:r>
                        <a:rPr lang="en-US" sz="1200" dirty="0"/>
                        <a:t>Outer Coastal</a:t>
                      </a:r>
                      <a:r>
                        <a:rPr lang="en-US" sz="1200" baseline="0" dirty="0"/>
                        <a:t> Plain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200" baseline="0" dirty="0"/>
                        <a:t>-  Poorly drained uplands</a:t>
                      </a:r>
                    </a:p>
                  </a:txBody>
                  <a:tcPr marL="51435" marR="51435" marT="25719" marB="2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51435" marR="51435" marT="25719" marB="2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51435" marR="51435" marT="25719" marB="2571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04004">
                <a:tc>
                  <a:txBody>
                    <a:bodyPr/>
                    <a:lstStyle/>
                    <a:p>
                      <a:r>
                        <a:rPr lang="en-US" sz="1200" dirty="0"/>
                        <a:t>Outer Coastal</a:t>
                      </a:r>
                      <a:r>
                        <a:rPr lang="en-US" sz="1200" baseline="0" dirty="0"/>
                        <a:t> Plain -  - Well drained uplands</a:t>
                      </a:r>
                      <a:endParaRPr lang="en-US" sz="1200" dirty="0"/>
                    </a:p>
                  </a:txBody>
                  <a:tcPr marL="51435" marR="51435" marT="25719" marB="2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51435" marR="51435" marT="25719" marB="2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51435" marR="51435" marT="25719" marB="2571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2184957453"/>
                  </a:ext>
                </a:extLst>
              </a:tr>
              <a:tr h="439175">
                <a:tc>
                  <a:txBody>
                    <a:bodyPr/>
                    <a:lstStyle/>
                    <a:p>
                      <a:r>
                        <a:rPr lang="en-US" sz="1200" dirty="0"/>
                        <a:t>Coastal Plain Lowlands</a:t>
                      </a:r>
                    </a:p>
                  </a:txBody>
                  <a:tcPr marL="51435" marR="51435" marT="25719" marB="25719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51435" marR="51435" marT="25719" marB="2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51435" marR="51435" marT="25719" marB="2571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502386">
                <a:tc>
                  <a:txBody>
                    <a:bodyPr/>
                    <a:lstStyle/>
                    <a:p>
                      <a:r>
                        <a:rPr lang="en-US" sz="1200" dirty="0"/>
                        <a:t>Karst terrain*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200" dirty="0"/>
                        <a:t>Appalachian Plateau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200" dirty="0"/>
                        <a:t>Appalachian Ridge &amp; Valley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200" dirty="0"/>
                        <a:t>Blue</a:t>
                      </a:r>
                      <a:r>
                        <a:rPr lang="en-US" sz="1200" baseline="0" dirty="0"/>
                        <a:t> Ridge &amp; Valley</a:t>
                      </a:r>
                      <a:endParaRPr lang="en-US" sz="1200" dirty="0"/>
                    </a:p>
                    <a:p>
                      <a:endParaRPr lang="en-US" sz="1200" dirty="0"/>
                    </a:p>
                  </a:txBody>
                  <a:tcPr marL="51435" marR="51435" marT="25719" marB="257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51435" marR="51435" marT="25719" marB="25719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51435" marR="51435" marT="25719" marB="2571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469900" y="3019429"/>
            <a:ext cx="4191000" cy="132556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+mn-lt"/>
              </a:rPr>
              <a:t>Wetland WQ Function:</a:t>
            </a:r>
            <a:br>
              <a:rPr lang="en-US" sz="3200" b="1" dirty="0">
                <a:solidFill>
                  <a:prstClr val="black"/>
                </a:solidFill>
                <a:latin typeface="+mn-lt"/>
              </a:rPr>
            </a:br>
            <a:r>
              <a:rPr lang="en-US" sz="3200" b="1" dirty="0">
                <a:solidFill>
                  <a:prstClr val="black"/>
                </a:solidFill>
                <a:latin typeface="+mn-lt"/>
              </a:rPr>
              <a:t>Initial Concentration </a:t>
            </a:r>
            <a:br>
              <a:rPr lang="en-US" sz="3200" b="1" dirty="0">
                <a:solidFill>
                  <a:prstClr val="black"/>
                </a:solidFill>
                <a:latin typeface="+mn-lt"/>
              </a:rPr>
            </a:br>
            <a:r>
              <a:rPr lang="en-US" sz="3200" b="1" dirty="0">
                <a:solidFill>
                  <a:prstClr val="black"/>
                </a:solidFill>
                <a:latin typeface="+mn-lt"/>
              </a:rPr>
              <a:t>~ </a:t>
            </a:r>
            <a:br>
              <a:rPr lang="en-US" sz="3200" b="1" dirty="0">
                <a:solidFill>
                  <a:prstClr val="black"/>
                </a:solidFill>
                <a:latin typeface="+mn-lt"/>
              </a:rPr>
            </a:br>
            <a:r>
              <a:rPr lang="en-US" sz="3200" b="1" dirty="0">
                <a:solidFill>
                  <a:prstClr val="black"/>
                </a:solidFill>
                <a:latin typeface="+mn-lt"/>
              </a:rPr>
              <a:t>f(impacted acres and wetland hydrologic connectivity)</a:t>
            </a:r>
            <a:endParaRPr lang="en-US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60688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660972"/>
              </p:ext>
            </p:extLst>
          </p:nvPr>
        </p:nvGraphicFramePr>
        <p:xfrm>
          <a:off x="5270498" y="12700"/>
          <a:ext cx="5676901" cy="6873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83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988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98814">
                  <a:extLst>
                    <a:ext uri="{9D8B030D-6E8A-4147-A177-3AD203B41FA5}">
                      <a16:colId xmlns="" xmlns:a16="http://schemas.microsoft.com/office/drawing/2014/main" val="2711821625"/>
                    </a:ext>
                  </a:extLst>
                </a:gridCol>
                <a:gridCol w="1600929">
                  <a:extLst>
                    <a:ext uri="{9D8B030D-6E8A-4147-A177-3AD203B41FA5}">
                      <a16:colId xmlns="" xmlns:a16="http://schemas.microsoft.com/office/drawing/2014/main" val="733657721"/>
                    </a:ext>
                  </a:extLst>
                </a:gridCol>
              </a:tblGrid>
              <a:tr h="47448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Physiographic Province</a:t>
                      </a:r>
                    </a:p>
                  </a:txBody>
                  <a:tcPr marL="51435" marR="51435" marT="25719" marB="25719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Other Wetlands</a:t>
                      </a:r>
                    </a:p>
                  </a:txBody>
                  <a:tcPr marL="51435" marR="51435" marT="25719" marB="2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Floodplain</a:t>
                      </a:r>
                      <a:r>
                        <a:rPr lang="en-US" sz="1200" baseline="0" dirty="0"/>
                        <a:t> Wetlands</a:t>
                      </a:r>
                      <a:endParaRPr lang="en-US" sz="1200" dirty="0"/>
                    </a:p>
                  </a:txBody>
                  <a:tcPr marL="51435" marR="51435" marT="25719" marB="2571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Lowrance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et al 1997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TN, TP, TSS</a:t>
                      </a:r>
                    </a:p>
                  </a:txBody>
                  <a:tcPr marL="51435" marR="51435" marT="25719" marB="2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9175">
                <a:tc>
                  <a:txBody>
                    <a:bodyPr/>
                    <a:lstStyle/>
                    <a:p>
                      <a:r>
                        <a:rPr lang="en-US" sz="1200" dirty="0"/>
                        <a:t>Appalachian</a:t>
                      </a:r>
                      <a:r>
                        <a:rPr lang="en-US" sz="1200" baseline="0" dirty="0"/>
                        <a:t> Plateau</a:t>
                      </a:r>
                      <a:endParaRPr lang="en-US" sz="1200" dirty="0"/>
                    </a:p>
                  </a:txBody>
                  <a:tcPr marL="51435" marR="51435" marT="25719" marB="2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51435" marR="51435" marT="25719" marB="2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51435" marR="51435" marT="25719" marB="2571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51435" marR="51435" marT="25719" marB="2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58212">
                <a:tc>
                  <a:txBody>
                    <a:bodyPr/>
                    <a:lstStyle/>
                    <a:p>
                      <a:r>
                        <a:rPr lang="en-US" sz="1200" dirty="0"/>
                        <a:t>Appalachian</a:t>
                      </a:r>
                      <a:r>
                        <a:rPr lang="en-US" sz="1200" baseline="0" dirty="0"/>
                        <a:t> Ridge &amp; Valley</a:t>
                      </a:r>
                      <a:endParaRPr lang="en-US" sz="1200" dirty="0"/>
                    </a:p>
                  </a:txBody>
                  <a:tcPr marL="51435" marR="51435" marT="25719" marB="2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51435" marR="51435" marT="25719" marB="2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51435" marR="51435" marT="25719" marB="2571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Sandstone/shale:</a:t>
                      </a:r>
                    </a:p>
                    <a:p>
                      <a:pPr algn="ctr"/>
                      <a:r>
                        <a:rPr lang="en-US" sz="1200" dirty="0"/>
                        <a:t>M/H, H/M, M/L</a:t>
                      </a:r>
                    </a:p>
                    <a:p>
                      <a:pPr algn="ctr"/>
                      <a:endParaRPr lang="en-US" sz="1200" dirty="0"/>
                    </a:p>
                    <a:p>
                      <a:pPr algn="ctr"/>
                      <a:r>
                        <a:rPr lang="en-US" sz="1200" dirty="0"/>
                        <a:t>Valleys:</a:t>
                      </a:r>
                    </a:p>
                    <a:p>
                      <a:pPr algn="ctr"/>
                      <a:r>
                        <a:rPr lang="en-US" sz="1200" dirty="0"/>
                        <a:t>MH, H/M,</a:t>
                      </a:r>
                      <a:r>
                        <a:rPr lang="en-US" sz="1200" baseline="0" dirty="0"/>
                        <a:t> M/L</a:t>
                      </a:r>
                      <a:endParaRPr lang="en-US" sz="1200" dirty="0"/>
                    </a:p>
                  </a:txBody>
                  <a:tcPr marL="51435" marR="51435" marT="25719" marB="2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9175">
                <a:tc>
                  <a:txBody>
                    <a:bodyPr/>
                    <a:lstStyle/>
                    <a:p>
                      <a:r>
                        <a:rPr lang="en-US" sz="1200" dirty="0"/>
                        <a:t>Blue</a:t>
                      </a:r>
                      <a:r>
                        <a:rPr lang="en-US" sz="1200" baseline="0" dirty="0"/>
                        <a:t> Ridge </a:t>
                      </a:r>
                      <a:endParaRPr lang="en-US" sz="1200" dirty="0"/>
                    </a:p>
                  </a:txBody>
                  <a:tcPr marL="51435" marR="51435" marT="25719" marB="2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51435" marR="51435" marT="25719" marB="2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51435" marR="51435" marT="25719" marB="2571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51435" marR="51435" marT="25719" marB="2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58212">
                <a:tc>
                  <a:txBody>
                    <a:bodyPr/>
                    <a:lstStyle/>
                    <a:p>
                      <a:r>
                        <a:rPr lang="en-US" sz="1200" dirty="0"/>
                        <a:t>Piedmont</a:t>
                      </a:r>
                    </a:p>
                  </a:txBody>
                  <a:tcPr marL="51435" marR="51435" marT="25719" marB="2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51435" marR="51435" marT="25719" marB="2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51435" marR="51435" marT="25719" marB="2571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Thin</a:t>
                      </a:r>
                      <a:r>
                        <a:rPr lang="en-US" sz="1200" baseline="0" dirty="0"/>
                        <a:t> Soils, Shales: </a:t>
                      </a:r>
                    </a:p>
                    <a:p>
                      <a:pPr algn="ctr"/>
                      <a:r>
                        <a:rPr lang="en-US" sz="1200" dirty="0"/>
                        <a:t>H, H/M, M/L</a:t>
                      </a:r>
                    </a:p>
                    <a:p>
                      <a:pPr algn="ctr"/>
                      <a:endParaRPr lang="en-US" sz="1200" dirty="0"/>
                    </a:p>
                    <a:p>
                      <a:pPr algn="ctr"/>
                      <a:r>
                        <a:rPr lang="en-US" sz="1200" dirty="0"/>
                        <a:t>Schist/Gneiss:</a:t>
                      </a:r>
                    </a:p>
                    <a:p>
                      <a:pPr algn="ctr"/>
                      <a:r>
                        <a:rPr lang="en-US" sz="1200" dirty="0"/>
                        <a:t>M,</a:t>
                      </a:r>
                      <a:r>
                        <a:rPr lang="en-US" sz="1200" baseline="0" dirty="0"/>
                        <a:t> H/M, M/L</a:t>
                      </a:r>
                      <a:endParaRPr lang="en-US" sz="1200" dirty="0"/>
                    </a:p>
                  </a:txBody>
                  <a:tcPr marL="51435" marR="51435" marT="25719" marB="2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08581937"/>
                  </a:ext>
                </a:extLst>
              </a:tr>
              <a:tr h="439175">
                <a:tc>
                  <a:txBody>
                    <a:bodyPr/>
                    <a:lstStyle/>
                    <a:p>
                      <a:r>
                        <a:rPr lang="en-US" sz="1200" dirty="0"/>
                        <a:t>Inner</a:t>
                      </a:r>
                      <a:r>
                        <a:rPr lang="en-US" sz="1200" baseline="0" dirty="0"/>
                        <a:t> Coastal Plain</a:t>
                      </a:r>
                      <a:endParaRPr lang="en-US" sz="1200" dirty="0"/>
                    </a:p>
                  </a:txBody>
                  <a:tcPr marL="51435" marR="51435" marT="25719" marB="2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marL="51435" marR="51435" marT="25719" marB="2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 marL="51435" marR="51435" marT="25719" marB="2571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H,H/M,</a:t>
                      </a:r>
                      <a:r>
                        <a:rPr lang="en-US" sz="1200" baseline="0" dirty="0"/>
                        <a:t> M/L</a:t>
                      </a:r>
                      <a:endParaRPr lang="en-US" sz="1200" dirty="0"/>
                    </a:p>
                  </a:txBody>
                  <a:tcPr marL="51435" marR="51435" marT="25719" marB="2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04004">
                <a:tc>
                  <a:txBody>
                    <a:bodyPr/>
                    <a:lstStyle/>
                    <a:p>
                      <a:r>
                        <a:rPr lang="en-US" sz="1200" dirty="0"/>
                        <a:t>Outer Coastal</a:t>
                      </a:r>
                      <a:r>
                        <a:rPr lang="en-US" sz="1200" baseline="0" dirty="0"/>
                        <a:t> Plain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200" baseline="0" dirty="0"/>
                        <a:t>-  Poorly drained uplands</a:t>
                      </a:r>
                    </a:p>
                  </a:txBody>
                  <a:tcPr marL="51435" marR="51435" marT="25719" marB="2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51435" marR="51435" marT="25719" marB="2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51435" marR="51435" marT="25719" marB="2571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M/H, H/M, M/L</a:t>
                      </a:r>
                    </a:p>
                  </a:txBody>
                  <a:tcPr marL="51435" marR="51435" marT="25719" marB="2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04004">
                <a:tc>
                  <a:txBody>
                    <a:bodyPr/>
                    <a:lstStyle/>
                    <a:p>
                      <a:r>
                        <a:rPr lang="en-US" sz="1200" dirty="0"/>
                        <a:t>Outer Coastal</a:t>
                      </a:r>
                      <a:r>
                        <a:rPr lang="en-US" sz="1200" baseline="0" dirty="0"/>
                        <a:t> Plain -  - Well drained uplands</a:t>
                      </a:r>
                      <a:endParaRPr lang="en-US" sz="1200" dirty="0"/>
                    </a:p>
                  </a:txBody>
                  <a:tcPr marL="51435" marR="51435" marT="25719" marB="2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51435" marR="51435" marT="25719" marB="2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51435" marR="51435" marT="25719" marB="2571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L, H/M, M/L</a:t>
                      </a:r>
                    </a:p>
                  </a:txBody>
                  <a:tcPr marL="51435" marR="51435" marT="25719" marB="2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84957453"/>
                  </a:ext>
                </a:extLst>
              </a:tr>
              <a:tr h="439175">
                <a:tc>
                  <a:txBody>
                    <a:bodyPr/>
                    <a:lstStyle/>
                    <a:p>
                      <a:r>
                        <a:rPr lang="en-US" sz="1200" dirty="0"/>
                        <a:t>Coastal Plain Lowlands</a:t>
                      </a:r>
                    </a:p>
                  </a:txBody>
                  <a:tcPr marL="51435" marR="51435" marT="25719" marB="2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51435" marR="51435" marT="25719" marB="2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51435" marR="51435" marT="25719" marB="2571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L/M, H/M, M/L</a:t>
                      </a:r>
                    </a:p>
                  </a:txBody>
                  <a:tcPr marL="51435" marR="51435" marT="25719" marB="2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502386">
                <a:tc>
                  <a:txBody>
                    <a:bodyPr/>
                    <a:lstStyle/>
                    <a:p>
                      <a:r>
                        <a:rPr lang="en-US" sz="1200" dirty="0"/>
                        <a:t>Karst terrain*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200" dirty="0"/>
                        <a:t>Appalachian Plateau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200" dirty="0"/>
                        <a:t>Appalachian Ridge &amp; Valley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200" dirty="0"/>
                        <a:t>Blue</a:t>
                      </a:r>
                      <a:r>
                        <a:rPr lang="en-US" sz="1200" baseline="0" dirty="0"/>
                        <a:t> Ridge &amp; Valley</a:t>
                      </a:r>
                      <a:endParaRPr lang="en-US" sz="1200" dirty="0"/>
                    </a:p>
                    <a:p>
                      <a:endParaRPr lang="en-US" sz="1200" dirty="0"/>
                    </a:p>
                  </a:txBody>
                  <a:tcPr marL="51435" marR="51435" marT="25719" marB="2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51435" marR="51435" marT="25719" marB="2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51435" marR="51435" marT="25719" marB="2571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L, H/M, M/L</a:t>
                      </a:r>
                    </a:p>
                  </a:txBody>
                  <a:tcPr marL="51435" marR="51435" marT="25719" marB="2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3019429"/>
            <a:ext cx="4191000" cy="132556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+mn-lt"/>
              </a:rPr>
              <a:t>Wetland WQ Function:</a:t>
            </a:r>
            <a:br>
              <a:rPr lang="en-US" sz="3200" b="1" dirty="0">
                <a:solidFill>
                  <a:prstClr val="black"/>
                </a:solidFill>
                <a:latin typeface="+mn-lt"/>
              </a:rPr>
            </a:br>
            <a:r>
              <a:rPr lang="en-US" sz="3200" b="1" dirty="0">
                <a:solidFill>
                  <a:prstClr val="black"/>
                </a:solidFill>
                <a:latin typeface="+mn-lt"/>
              </a:rPr>
              <a:t>Initial Concentration </a:t>
            </a:r>
            <a:br>
              <a:rPr lang="en-US" sz="3200" b="1" dirty="0">
                <a:solidFill>
                  <a:prstClr val="black"/>
                </a:solidFill>
                <a:latin typeface="+mn-lt"/>
              </a:rPr>
            </a:br>
            <a:r>
              <a:rPr lang="en-US" sz="3200" b="1" dirty="0">
                <a:solidFill>
                  <a:prstClr val="black"/>
                </a:solidFill>
                <a:latin typeface="+mn-lt"/>
              </a:rPr>
              <a:t>~ </a:t>
            </a:r>
            <a:br>
              <a:rPr lang="en-US" sz="3200" b="1" dirty="0">
                <a:solidFill>
                  <a:prstClr val="black"/>
                </a:solidFill>
                <a:latin typeface="+mn-lt"/>
              </a:rPr>
            </a:br>
            <a:r>
              <a:rPr lang="en-US" sz="3200" b="1" dirty="0">
                <a:solidFill>
                  <a:prstClr val="black"/>
                </a:solidFill>
                <a:latin typeface="+mn-lt"/>
              </a:rPr>
              <a:t>f(impacted acres and wetland hydrologic connectivity)</a:t>
            </a:r>
            <a:endParaRPr lang="en-US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91601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518765"/>
              </p:ext>
            </p:extLst>
          </p:nvPr>
        </p:nvGraphicFramePr>
        <p:xfrm>
          <a:off x="5270498" y="12700"/>
          <a:ext cx="5676901" cy="6873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83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988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98814">
                  <a:extLst>
                    <a:ext uri="{9D8B030D-6E8A-4147-A177-3AD203B41FA5}">
                      <a16:colId xmlns="" xmlns:a16="http://schemas.microsoft.com/office/drawing/2014/main" val="2711821625"/>
                    </a:ext>
                  </a:extLst>
                </a:gridCol>
                <a:gridCol w="1600929">
                  <a:extLst>
                    <a:ext uri="{9D8B030D-6E8A-4147-A177-3AD203B41FA5}">
                      <a16:colId xmlns="" xmlns:a16="http://schemas.microsoft.com/office/drawing/2014/main" val="733657721"/>
                    </a:ext>
                  </a:extLst>
                </a:gridCol>
              </a:tblGrid>
              <a:tr h="47448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Physiographic Province</a:t>
                      </a:r>
                    </a:p>
                  </a:txBody>
                  <a:tcPr marL="51435" marR="51435" marT="25719" marB="25719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Other Wetlands</a:t>
                      </a:r>
                    </a:p>
                  </a:txBody>
                  <a:tcPr marL="51435" marR="51435" marT="25719" marB="2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Floodplain</a:t>
                      </a:r>
                      <a:r>
                        <a:rPr lang="en-US" sz="1200" baseline="0" dirty="0"/>
                        <a:t> Wetlands</a:t>
                      </a:r>
                      <a:endParaRPr lang="en-US" sz="1200" dirty="0"/>
                    </a:p>
                  </a:txBody>
                  <a:tcPr marL="51435" marR="51435" marT="25719" marB="2571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Lowrance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et al 1997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TN, TP, TSS</a:t>
                      </a:r>
                    </a:p>
                  </a:txBody>
                  <a:tcPr marL="51435" marR="51435" marT="25719" marB="2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9175">
                <a:tc>
                  <a:txBody>
                    <a:bodyPr/>
                    <a:lstStyle/>
                    <a:p>
                      <a:r>
                        <a:rPr lang="en-US" sz="1200" dirty="0"/>
                        <a:t>Appalachian</a:t>
                      </a:r>
                      <a:r>
                        <a:rPr lang="en-US" sz="1200" baseline="0" dirty="0"/>
                        <a:t> Plateau</a:t>
                      </a:r>
                      <a:endParaRPr lang="en-US" sz="1200" dirty="0"/>
                    </a:p>
                  </a:txBody>
                  <a:tcPr marL="51435" marR="51435" marT="25719" marB="2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51435" marR="51435" marT="25719" marB="2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51435" marR="51435" marT="25719" marB="2571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51435" marR="51435" marT="25719" marB="2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58212">
                <a:tc>
                  <a:txBody>
                    <a:bodyPr/>
                    <a:lstStyle/>
                    <a:p>
                      <a:r>
                        <a:rPr lang="en-US" sz="1200" dirty="0"/>
                        <a:t>Appalachian</a:t>
                      </a:r>
                      <a:r>
                        <a:rPr lang="en-US" sz="1200" baseline="0" dirty="0"/>
                        <a:t> Ridge &amp; Valley</a:t>
                      </a:r>
                      <a:endParaRPr lang="en-US" sz="1200" dirty="0"/>
                    </a:p>
                  </a:txBody>
                  <a:tcPr marL="51435" marR="51435" marT="25719" marB="2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51435" marR="51435" marT="25719" marB="2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51435" marR="51435" marT="25719" marB="2571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Sandstone/shale:</a:t>
                      </a:r>
                    </a:p>
                    <a:p>
                      <a:pPr algn="ctr"/>
                      <a:r>
                        <a:rPr lang="en-US" sz="1200" dirty="0"/>
                        <a:t>M/H, H/M, M/L</a:t>
                      </a:r>
                    </a:p>
                    <a:p>
                      <a:pPr algn="ctr"/>
                      <a:endParaRPr lang="en-US" sz="1200" dirty="0"/>
                    </a:p>
                    <a:p>
                      <a:pPr algn="ctr"/>
                      <a:r>
                        <a:rPr lang="en-US" sz="1200" dirty="0"/>
                        <a:t>Valleys:</a:t>
                      </a:r>
                    </a:p>
                    <a:p>
                      <a:pPr algn="ctr"/>
                      <a:r>
                        <a:rPr lang="en-US" sz="1200" dirty="0"/>
                        <a:t>MH, H/M,</a:t>
                      </a:r>
                      <a:r>
                        <a:rPr lang="en-US" sz="1200" baseline="0" dirty="0"/>
                        <a:t> M/L</a:t>
                      </a:r>
                      <a:endParaRPr lang="en-US" sz="1200" dirty="0"/>
                    </a:p>
                  </a:txBody>
                  <a:tcPr marL="51435" marR="51435" marT="25719" marB="2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9175">
                <a:tc>
                  <a:txBody>
                    <a:bodyPr/>
                    <a:lstStyle/>
                    <a:p>
                      <a:r>
                        <a:rPr lang="en-US" sz="1200" dirty="0"/>
                        <a:t>Blue</a:t>
                      </a:r>
                      <a:r>
                        <a:rPr lang="en-US" sz="1200" baseline="0" dirty="0"/>
                        <a:t> Ridge </a:t>
                      </a:r>
                      <a:endParaRPr lang="en-US" sz="1200" dirty="0"/>
                    </a:p>
                  </a:txBody>
                  <a:tcPr marL="51435" marR="51435" marT="25719" marB="2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51435" marR="51435" marT="25719" marB="2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51435" marR="51435" marT="25719" marB="2571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51435" marR="51435" marT="25719" marB="2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58212">
                <a:tc>
                  <a:txBody>
                    <a:bodyPr/>
                    <a:lstStyle/>
                    <a:p>
                      <a:r>
                        <a:rPr lang="en-US" sz="1200" dirty="0"/>
                        <a:t>Piedmont</a:t>
                      </a:r>
                    </a:p>
                  </a:txBody>
                  <a:tcPr marL="51435" marR="51435" marT="25719" marB="2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51435" marR="51435" marT="25719" marB="2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51435" marR="51435" marT="25719" marB="2571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Thin</a:t>
                      </a:r>
                      <a:r>
                        <a:rPr lang="en-US" sz="1200" baseline="0" dirty="0"/>
                        <a:t> Soils, Shales: </a:t>
                      </a:r>
                    </a:p>
                    <a:p>
                      <a:pPr algn="ctr"/>
                      <a:r>
                        <a:rPr lang="en-US" sz="1200" dirty="0"/>
                        <a:t>H, H/M, M/L</a:t>
                      </a:r>
                    </a:p>
                    <a:p>
                      <a:pPr algn="ctr"/>
                      <a:endParaRPr lang="en-US" sz="1200" dirty="0"/>
                    </a:p>
                    <a:p>
                      <a:pPr algn="ctr"/>
                      <a:r>
                        <a:rPr lang="en-US" sz="1200" dirty="0"/>
                        <a:t>Schist/Gneiss:</a:t>
                      </a:r>
                    </a:p>
                    <a:p>
                      <a:pPr algn="ctr"/>
                      <a:r>
                        <a:rPr lang="en-US" sz="1200" dirty="0"/>
                        <a:t>M,</a:t>
                      </a:r>
                      <a:r>
                        <a:rPr lang="en-US" sz="1200" baseline="0" dirty="0"/>
                        <a:t> H/M, M/L</a:t>
                      </a:r>
                      <a:endParaRPr lang="en-US" sz="1200" dirty="0"/>
                    </a:p>
                  </a:txBody>
                  <a:tcPr marL="51435" marR="51435" marT="25719" marB="2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08581937"/>
                  </a:ext>
                </a:extLst>
              </a:tr>
              <a:tr h="439175">
                <a:tc>
                  <a:txBody>
                    <a:bodyPr/>
                    <a:lstStyle/>
                    <a:p>
                      <a:r>
                        <a:rPr lang="en-US" sz="1200" dirty="0"/>
                        <a:t>Inner</a:t>
                      </a:r>
                      <a:r>
                        <a:rPr lang="en-US" sz="1200" baseline="0" dirty="0"/>
                        <a:t> Coastal Plain</a:t>
                      </a:r>
                      <a:endParaRPr lang="en-US" sz="1200" dirty="0"/>
                    </a:p>
                  </a:txBody>
                  <a:tcPr marL="51435" marR="51435" marT="25719" marB="2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marL="51435" marR="51435" marT="25719" marB="2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 marL="51435" marR="51435" marT="25719" marB="2571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H,H/M,</a:t>
                      </a:r>
                      <a:r>
                        <a:rPr lang="en-US" sz="1200" baseline="0" dirty="0"/>
                        <a:t> M/L</a:t>
                      </a:r>
                      <a:endParaRPr lang="en-US" sz="1200" dirty="0"/>
                    </a:p>
                  </a:txBody>
                  <a:tcPr marL="51435" marR="51435" marT="25719" marB="2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04004">
                <a:tc>
                  <a:txBody>
                    <a:bodyPr/>
                    <a:lstStyle/>
                    <a:p>
                      <a:r>
                        <a:rPr lang="en-US" sz="1200" dirty="0"/>
                        <a:t>Outer Coastal</a:t>
                      </a:r>
                      <a:r>
                        <a:rPr lang="en-US" sz="1200" baseline="0" dirty="0"/>
                        <a:t> Plain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200" baseline="0" dirty="0"/>
                        <a:t>-  Poorly drained uplands</a:t>
                      </a:r>
                    </a:p>
                  </a:txBody>
                  <a:tcPr marL="51435" marR="51435" marT="25719" marB="2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51435" marR="51435" marT="25719" marB="2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51435" marR="51435" marT="25719" marB="2571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M/H, H/M, M/L</a:t>
                      </a:r>
                    </a:p>
                  </a:txBody>
                  <a:tcPr marL="51435" marR="51435" marT="25719" marB="2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04004">
                <a:tc>
                  <a:txBody>
                    <a:bodyPr/>
                    <a:lstStyle/>
                    <a:p>
                      <a:r>
                        <a:rPr lang="en-US" sz="1200" dirty="0"/>
                        <a:t>Outer Coastal</a:t>
                      </a:r>
                      <a:r>
                        <a:rPr lang="en-US" sz="1200" baseline="0" dirty="0"/>
                        <a:t> Plain -  - Well drained uplands</a:t>
                      </a:r>
                      <a:endParaRPr lang="en-US" sz="1200" dirty="0"/>
                    </a:p>
                  </a:txBody>
                  <a:tcPr marL="51435" marR="51435" marT="25719" marB="2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51435" marR="51435" marT="25719" marB="2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51435" marR="51435" marT="25719" marB="2571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L, H/M, M/L</a:t>
                      </a:r>
                    </a:p>
                  </a:txBody>
                  <a:tcPr marL="51435" marR="51435" marT="25719" marB="2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84957453"/>
                  </a:ext>
                </a:extLst>
              </a:tr>
              <a:tr h="439175">
                <a:tc>
                  <a:txBody>
                    <a:bodyPr/>
                    <a:lstStyle/>
                    <a:p>
                      <a:r>
                        <a:rPr lang="en-US" sz="1200" dirty="0"/>
                        <a:t>Coastal Plain Lowlands</a:t>
                      </a:r>
                    </a:p>
                  </a:txBody>
                  <a:tcPr marL="51435" marR="51435" marT="25719" marB="2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51435" marR="51435" marT="25719" marB="2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51435" marR="51435" marT="25719" marB="2571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L/M, H/M, M/L</a:t>
                      </a:r>
                    </a:p>
                  </a:txBody>
                  <a:tcPr marL="51435" marR="51435" marT="25719" marB="2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502386">
                <a:tc>
                  <a:txBody>
                    <a:bodyPr/>
                    <a:lstStyle/>
                    <a:p>
                      <a:r>
                        <a:rPr lang="en-US" sz="1200" dirty="0"/>
                        <a:t>Karst terrain*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200" dirty="0"/>
                        <a:t>Appalachian Plateau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200" dirty="0"/>
                        <a:t>Appalachian Ridge &amp; Valley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200" dirty="0"/>
                        <a:t>Blue</a:t>
                      </a:r>
                      <a:r>
                        <a:rPr lang="en-US" sz="1200" baseline="0" dirty="0"/>
                        <a:t> Ridge &amp; Valley</a:t>
                      </a:r>
                      <a:endParaRPr lang="en-US" sz="1200" dirty="0"/>
                    </a:p>
                    <a:p>
                      <a:endParaRPr lang="en-US" sz="1200" dirty="0"/>
                    </a:p>
                  </a:txBody>
                  <a:tcPr marL="51435" marR="51435" marT="25719" marB="2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51435" marR="51435" marT="25719" marB="2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51435" marR="51435" marT="25719" marB="2571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L, H/M, M/L</a:t>
                      </a:r>
                    </a:p>
                  </a:txBody>
                  <a:tcPr marL="51435" marR="51435" marT="25719" marB="2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5100" y="4485867"/>
            <a:ext cx="4972051" cy="1532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14308">
              <a:spcAft>
                <a:spcPts val="751"/>
              </a:spcAft>
              <a:buFont typeface="Arial" panose="020B0604020202020204" pitchFamily="34" charset="0"/>
              <a:buChar char="•"/>
            </a:pPr>
            <a:r>
              <a:rPr lang="en-US" sz="1051" dirty="0">
                <a:solidFill>
                  <a:prstClr val="black"/>
                </a:solidFill>
              </a:rPr>
              <a:t>Other wetlands with low treatment potential due to small contributing area </a:t>
            </a:r>
            <a:r>
              <a:rPr lang="en-US" sz="1051" dirty="0" err="1">
                <a:solidFill>
                  <a:prstClr val="black"/>
                </a:solidFill>
              </a:rPr>
              <a:t>predominanted</a:t>
            </a:r>
            <a:r>
              <a:rPr lang="en-US" sz="1051" dirty="0">
                <a:solidFill>
                  <a:prstClr val="black"/>
                </a:solidFill>
              </a:rPr>
              <a:t> by forest and/or strong potential for contaminated water to by-pass the wetlands: 1 ACRE</a:t>
            </a:r>
          </a:p>
          <a:p>
            <a:pPr indent="-214308">
              <a:spcAft>
                <a:spcPts val="751"/>
              </a:spcAft>
              <a:buFont typeface="Arial" panose="020B0604020202020204" pitchFamily="34" charset="0"/>
              <a:buChar char="•"/>
            </a:pPr>
            <a:r>
              <a:rPr lang="en-US" sz="1051" dirty="0">
                <a:solidFill>
                  <a:prstClr val="black"/>
                </a:solidFill>
              </a:rPr>
              <a:t>Other wetlands with high treatment potential, located in heavily impacted watersheds and having strong likelihood for hydrologic contact: 4 ACRES</a:t>
            </a:r>
          </a:p>
          <a:p>
            <a:pPr indent="-214308">
              <a:spcAft>
                <a:spcPts val="751"/>
              </a:spcAft>
              <a:buFont typeface="Arial" panose="020B0604020202020204" pitchFamily="34" charset="0"/>
              <a:buChar char="•"/>
            </a:pPr>
            <a:r>
              <a:rPr lang="en-US" sz="1051" dirty="0">
                <a:solidFill>
                  <a:prstClr val="black"/>
                </a:solidFill>
              </a:rPr>
              <a:t>All other wetlands: 2 ACRES</a:t>
            </a:r>
          </a:p>
          <a:p>
            <a:pPr indent="-214308">
              <a:spcAft>
                <a:spcPts val="751"/>
              </a:spcAft>
              <a:buFont typeface="Arial" panose="020B0604020202020204" pitchFamily="34" charset="0"/>
              <a:buChar char="•"/>
            </a:pPr>
            <a:r>
              <a:rPr lang="en-US" sz="1051" dirty="0">
                <a:solidFill>
                  <a:prstClr val="black"/>
                </a:solidFill>
              </a:rPr>
              <a:t>Floodplain wetlands with additional overbank delivery: 150% of Other</a:t>
            </a:r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555625" y="1851029"/>
            <a:ext cx="4191000" cy="132556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+mn-lt"/>
              </a:rPr>
              <a:t>Wetland WQ Function:</a:t>
            </a:r>
            <a:br>
              <a:rPr lang="en-US" sz="3200" b="1" dirty="0">
                <a:solidFill>
                  <a:prstClr val="black"/>
                </a:solidFill>
                <a:latin typeface="+mn-lt"/>
              </a:rPr>
            </a:br>
            <a:r>
              <a:rPr lang="en-US" sz="3200" b="1" dirty="0">
                <a:solidFill>
                  <a:prstClr val="black"/>
                </a:solidFill>
                <a:latin typeface="+mn-lt"/>
              </a:rPr>
              <a:t>Initial Concentration </a:t>
            </a:r>
            <a:br>
              <a:rPr lang="en-US" sz="3200" b="1" dirty="0">
                <a:solidFill>
                  <a:prstClr val="black"/>
                </a:solidFill>
                <a:latin typeface="+mn-lt"/>
              </a:rPr>
            </a:br>
            <a:r>
              <a:rPr lang="en-US" sz="3200" b="1" dirty="0">
                <a:solidFill>
                  <a:prstClr val="black"/>
                </a:solidFill>
                <a:latin typeface="+mn-lt"/>
              </a:rPr>
              <a:t>~ </a:t>
            </a:r>
            <a:br>
              <a:rPr lang="en-US" sz="3200" b="1" dirty="0">
                <a:solidFill>
                  <a:prstClr val="black"/>
                </a:solidFill>
                <a:latin typeface="+mn-lt"/>
              </a:rPr>
            </a:br>
            <a:r>
              <a:rPr lang="en-US" sz="3200" b="1" dirty="0">
                <a:solidFill>
                  <a:prstClr val="black"/>
                </a:solidFill>
                <a:latin typeface="+mn-lt"/>
              </a:rPr>
              <a:t>f(impacted acres and wetland hydrologic connectivity)</a:t>
            </a:r>
            <a:endParaRPr lang="en-US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28125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9"/>
            <a:ext cx="10515600" cy="1325563"/>
          </a:xfrm>
        </p:spPr>
        <p:txBody>
          <a:bodyPr/>
          <a:lstStyle/>
          <a:p>
            <a:r>
              <a:rPr lang="en-US" dirty="0"/>
              <a:t>Physiographic </a:t>
            </a:r>
            <a:r>
              <a:rPr lang="en-US" dirty="0" err="1"/>
              <a:t>subregions</a:t>
            </a:r>
            <a:r>
              <a:rPr lang="en-US" dirty="0"/>
              <a:t> for non-tidal wetland restoration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634315" y="1690689"/>
          <a:ext cx="5525854" cy="5019387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3833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424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412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Physiographic </a:t>
                      </a:r>
                      <a:r>
                        <a:rPr lang="en-US" sz="1600" dirty="0" err="1">
                          <a:effectLst/>
                        </a:rPr>
                        <a:t>Subregion</a:t>
                      </a:r>
                      <a:r>
                        <a:rPr lang="en-US" sz="1600" baseline="0" dirty="0">
                          <a:effectLst/>
                        </a:rPr>
                        <a:t> described by panel</a:t>
                      </a:r>
                      <a:endParaRPr lang="en-US" sz="19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Watershed Model HGMR(s)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98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</a:rPr>
                        <a:t>Appalachian Plateau</a:t>
                      </a:r>
                      <a:endParaRPr lang="en-US" sz="16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</a:rPr>
                        <a:t>Appalachian Plateau Siliciclastic</a:t>
                      </a:r>
                      <a:endParaRPr lang="en-US" sz="1600" b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98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</a:rPr>
                        <a:t>Appalachian Ridge and Valley</a:t>
                      </a:r>
                      <a:endParaRPr lang="en-US" sz="16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</a:rPr>
                        <a:t>Valley and Ridge Siliciclastic</a:t>
                      </a:r>
                      <a:endParaRPr lang="en-US" sz="1600" b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70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</a:rPr>
                        <a:t>Blue Ridge</a:t>
                      </a:r>
                      <a:endParaRPr lang="en-US" sz="16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</a:rPr>
                        <a:t>Blue Ridge</a:t>
                      </a:r>
                      <a:endParaRPr lang="en-US" sz="16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40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</a:rPr>
                        <a:t>Piedmont</a:t>
                      </a:r>
                      <a:endParaRPr lang="en-US" sz="16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</a:rPr>
                        <a:t>Piedmont Crystalline</a:t>
                      </a:r>
                      <a:endParaRPr lang="en-US" sz="1600" b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</a:rPr>
                        <a:t>Mesozoic Lowlands</a:t>
                      </a:r>
                      <a:endParaRPr lang="en-US" sz="1600" b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196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</a:rPr>
                        <a:t>Inner Coastal Plain</a:t>
                      </a:r>
                      <a:endParaRPr lang="en-US" sz="16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</a:rPr>
                        <a:t>Western Shore: Coastal Plain Uplands</a:t>
                      </a:r>
                      <a:endParaRPr lang="en-US" sz="16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</a:rPr>
                        <a:t>Coastal Plain Dissected Uplands</a:t>
                      </a:r>
                      <a:endParaRPr lang="en-US" sz="16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140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</a:rPr>
                        <a:t>Outer Coastal Plain- Poorly Drained</a:t>
                      </a:r>
                      <a:endParaRPr lang="en-US" sz="1600" b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</a:rPr>
                        <a:t>Eastern Shore: Coastal Plain Uplands</a:t>
                      </a:r>
                      <a:endParaRPr lang="en-US" sz="16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140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</a:rPr>
                        <a:t>Outer Coastal Plain- Well Drained</a:t>
                      </a:r>
                      <a:endParaRPr lang="en-US" sz="1600" b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</a:rPr>
                        <a:t>Eastern Shore:  Coastal Plain Dissected Uplands</a:t>
                      </a:r>
                      <a:endParaRPr lang="en-US" sz="16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98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</a:rPr>
                        <a:t>Coastal Plain Lowland</a:t>
                      </a:r>
                      <a:endParaRPr lang="en-US" sz="1600" b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</a:rPr>
                        <a:t>Coastal Plain Lowlands</a:t>
                      </a:r>
                      <a:endParaRPr lang="en-US" sz="16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7746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</a:rPr>
                        <a:t>Karst Terrain</a:t>
                      </a:r>
                      <a:endParaRPr lang="en-US" sz="16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</a:rPr>
                        <a:t>Piedmont Carbonate</a:t>
                      </a:r>
                      <a:endParaRPr lang="en-US" sz="16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</a:rPr>
                        <a:t>Valley and Ridge Carbonate</a:t>
                      </a:r>
                      <a:endParaRPr lang="en-US" sz="16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</a:rPr>
                        <a:t>Appalachian Plateau Carbonate</a:t>
                      </a:r>
                      <a:endParaRPr lang="en-US" sz="16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9" name="Picture 8" descr="http://www.chesapeakebay.net/images/maps/cbp_19979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" t="2548" r="3509" b="2618"/>
          <a:stretch/>
        </p:blipFill>
        <p:spPr bwMode="auto">
          <a:xfrm>
            <a:off x="6450914" y="1143992"/>
            <a:ext cx="4522575" cy="55774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087350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02920" y="1404675"/>
          <a:ext cx="11168919" cy="5430663"/>
        </p:xfrm>
        <a:graphic>
          <a:graphicData uri="http://schemas.openxmlformats.org/drawingml/2006/table">
            <a:tbl>
              <a:tblPr firstRow="1" firstCol="1" bandRow="1"/>
              <a:tblGrid>
                <a:gridCol w="33430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90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101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924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143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0259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64019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543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mbria" panose="02040503050406030204" pitchFamily="18" charset="0"/>
                          <a:ea typeface="Calibri,Times New Roman"/>
                          <a:cs typeface="Calibri,Times New Roman"/>
                        </a:rPr>
                        <a:t> </a:t>
                      </a:r>
                      <a:endParaRPr lang="en-US" sz="19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mbria" panose="02040503050406030204" pitchFamily="18" charset="0"/>
                          <a:ea typeface="Calibri,Times New Roman"/>
                          <a:cs typeface="Calibri,Times New Roman"/>
                        </a:rPr>
                        <a:t>% Efficiency</a:t>
                      </a:r>
                      <a:endParaRPr lang="en-US" sz="19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mbria" panose="02040503050406030204" pitchFamily="18" charset="0"/>
                          <a:ea typeface="Calibri,Times New Roman"/>
                          <a:cs typeface="Calibri,Times New Roman"/>
                        </a:rPr>
                        <a:t>Upland Acres Treated</a:t>
                      </a:r>
                      <a:endParaRPr lang="en-US" sz="19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mbria" panose="02040503050406030204" pitchFamily="18" charset="0"/>
                          <a:ea typeface="Calibri,Times New Roman"/>
                          <a:cs typeface="Calibri,Times New Roman"/>
                        </a:rPr>
                        <a:t>Watershed Model HGMR</a:t>
                      </a:r>
                      <a:endParaRPr lang="en-US" sz="19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mbria" panose="02040503050406030204" pitchFamily="18" charset="0"/>
                          <a:ea typeface="Calibri,Times New Roman"/>
                          <a:cs typeface="Calibri,Times New Roman"/>
                        </a:rPr>
                        <a:t>Physiographic Province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mbria" panose="02040503050406030204" pitchFamily="18" charset="0"/>
                          <a:ea typeface="Calibri,Times New Roman"/>
                          <a:cs typeface="Calibri,Times New Roman"/>
                        </a:rPr>
                        <a:t>TN</a:t>
                      </a:r>
                      <a:endParaRPr lang="en-US" sz="19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mbria" panose="02040503050406030204" pitchFamily="18" charset="0"/>
                          <a:ea typeface="Calibri,Times New Roman"/>
                          <a:cs typeface="Calibri,Times New Roman"/>
                        </a:rPr>
                        <a:t>TP</a:t>
                      </a:r>
                      <a:endParaRPr lang="en-US" sz="19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mbria" panose="02040503050406030204" pitchFamily="18" charset="0"/>
                          <a:ea typeface="Calibri,Times New Roman"/>
                          <a:cs typeface="Calibri,Times New Roman"/>
                        </a:rPr>
                        <a:t>TSS</a:t>
                      </a:r>
                      <a:endParaRPr lang="en-US" sz="19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mbria" panose="02040503050406030204" pitchFamily="18" charset="0"/>
                          <a:ea typeface="Calibri,Times New Roman"/>
                          <a:cs typeface="Calibri,Times New Roman"/>
                        </a:rPr>
                        <a:t>Floodplain Wetlands</a:t>
                      </a:r>
                      <a:endParaRPr lang="en-US" sz="19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mbria" panose="02040503050406030204" pitchFamily="18" charset="0"/>
                          <a:ea typeface="Calibri,Times New Roman"/>
                          <a:cs typeface="Calibri,Times New Roman"/>
                        </a:rPr>
                        <a:t>Other Wetlands</a:t>
                      </a:r>
                      <a:endParaRPr lang="en-US" sz="19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mbria" panose="02040503050406030204" pitchFamily="18" charset="0"/>
                          <a:ea typeface="Calibri,Times New Roman"/>
                          <a:cs typeface="Calibri,Times New Roman"/>
                        </a:rPr>
                        <a:t> </a:t>
                      </a:r>
                      <a:endParaRPr lang="en-US" sz="19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15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,Times New Roman"/>
                          <a:cs typeface="Calibri,Times New Roman"/>
                        </a:rPr>
                        <a:t>Appalachian Plateau</a:t>
                      </a:r>
                      <a:endParaRPr lang="en-US" sz="19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mbria" panose="02040503050406030204" pitchFamily="18" charset="0"/>
                          <a:ea typeface="Calibri,Times New Roman"/>
                          <a:cs typeface="Times New Roman" panose="02020603050405020304" pitchFamily="18" charset="0"/>
                        </a:rPr>
                        <a:t>42</a:t>
                      </a:r>
                      <a:endParaRPr lang="en-US" sz="18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18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mbria" panose="02040503050406030204" pitchFamily="18" charset="0"/>
                          <a:ea typeface="Calibri,Times New Roman"/>
                          <a:cs typeface="Times New Roman" panose="02020603050405020304" pitchFamily="18" charset="0"/>
                        </a:rPr>
                        <a:t>31</a:t>
                      </a:r>
                      <a:endParaRPr lang="en-US" sz="18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mbria" panose="02040503050406030204" pitchFamily="18" charset="0"/>
                          <a:ea typeface="Calibri,Times New Roman"/>
                          <a:cs typeface="Calibri,Times New Roman"/>
                        </a:rPr>
                        <a:t>2</a:t>
                      </a:r>
                      <a:endParaRPr lang="en-US" sz="20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1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Appalachian Plateau Siliciclastic</a:t>
                      </a:r>
                      <a:endParaRPr lang="en-US" sz="19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27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libri,Times New Roman"/>
                          <a:cs typeface="Calibri,Times New Roman"/>
                        </a:rPr>
                        <a:t>Appalachian Ridge and Valley</a:t>
                      </a:r>
                      <a:endParaRPr lang="en-US" sz="19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mbria" panose="02040503050406030204" pitchFamily="18" charset="0"/>
                          <a:ea typeface="Calibri,Times New Roman"/>
                          <a:cs typeface="Calibri,Times New Roman"/>
                        </a:rPr>
                        <a:t>2</a:t>
                      </a:r>
                      <a:endParaRPr lang="en-US" sz="20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1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Valley and Ridge Siliciclastic</a:t>
                      </a:r>
                      <a:endParaRPr lang="en-US" sz="19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43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,Times New Roman"/>
                          <a:cs typeface="Calibri,Times New Roman"/>
                        </a:rPr>
                        <a:t>Blue Ridge</a:t>
                      </a:r>
                      <a:endParaRPr lang="en-US" sz="19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mbria" panose="02040503050406030204" pitchFamily="18" charset="0"/>
                          <a:ea typeface="Calibri,Times New Roman"/>
                          <a:cs typeface="Calibri,Times New Roman"/>
                        </a:rPr>
                        <a:t>3</a:t>
                      </a:r>
                      <a:endParaRPr lang="en-US" sz="20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b="1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Blue Ridge</a:t>
                      </a:r>
                      <a:endParaRPr lang="en-US" sz="19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86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libri,Times New Roman"/>
                          <a:cs typeface="Calibri,Times New Roman"/>
                        </a:rPr>
                        <a:t>Piedmont</a:t>
                      </a:r>
                      <a:endParaRPr lang="en-US" sz="19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mbria" panose="02040503050406030204" pitchFamily="18" charset="0"/>
                          <a:ea typeface="Calibri,Times New Roman"/>
                          <a:cs typeface="Calibri,Times New Roman"/>
                        </a:rPr>
                        <a:t>3</a:t>
                      </a:r>
                      <a:endParaRPr lang="en-US" sz="20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Piedmont Crystalline</a:t>
                      </a:r>
                      <a:endParaRPr lang="en-US" sz="19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Mesozoic Lowlands</a:t>
                      </a:r>
                      <a:endParaRPr lang="en-US" sz="19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630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libri,Times New Roman"/>
                          <a:cs typeface="Calibri,Times New Roman"/>
                        </a:rPr>
                        <a:t>Inner Coastal Plain</a:t>
                      </a:r>
                      <a:endParaRPr lang="en-US" sz="19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mbria" panose="02040503050406030204" pitchFamily="18" charset="0"/>
                          <a:ea typeface="Calibri,Times New Roman"/>
                          <a:cs typeface="Calibri,Times New Roman"/>
                        </a:rPr>
                        <a:t>6</a:t>
                      </a:r>
                      <a:endParaRPr lang="en-US" sz="2000" b="1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Western Shore: Coastal Plain Uplands</a:t>
                      </a:r>
                      <a:endParaRPr lang="en-US" sz="19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Coastal Plain Dissected Uplands</a:t>
                      </a:r>
                      <a:endParaRPr lang="en-US" sz="19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15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libri,Times New Roman"/>
                          <a:cs typeface="Calibri,Times New Roman"/>
                        </a:rPr>
                        <a:t>Outer Coastal Plain- Poorly Drained</a:t>
                      </a:r>
                      <a:endParaRPr lang="en-US" sz="19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mbria" panose="02040503050406030204" pitchFamily="18" charset="0"/>
                          <a:ea typeface="Calibri,Times New Roman"/>
                          <a:cs typeface="Calibri,Times New Roman"/>
                        </a:rPr>
                        <a:t>2</a:t>
                      </a:r>
                      <a:endParaRPr lang="en-US" sz="2000" b="1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Eastern Shore: Coastal Plain Uplands</a:t>
                      </a:r>
                      <a:endParaRPr lang="en-US" sz="19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086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libri,Times New Roman"/>
                          <a:cs typeface="Calibri,Times New Roman"/>
                        </a:rPr>
                        <a:t>Outer Coastal Plain- Well Drained</a:t>
                      </a:r>
                      <a:endParaRPr lang="en-US" sz="19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mbria" panose="02040503050406030204" pitchFamily="18" charset="0"/>
                          <a:ea typeface="Calibri,Times New Roman"/>
                          <a:cs typeface="Calibri,Times New Roman"/>
                        </a:rPr>
                        <a:t>3</a:t>
                      </a:r>
                      <a:endParaRPr lang="en-US" sz="2000" b="1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mbria" panose="02040503050406030204" pitchFamily="18" charset="0"/>
                          <a:ea typeface="Calibri,Times New Roman"/>
                          <a:cs typeface="Calibri,Times New Roman"/>
                        </a:rPr>
                        <a:t>2</a:t>
                      </a:r>
                      <a:endParaRPr lang="en-US" sz="20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,Times New Roman"/>
                          <a:cs typeface="Calibri,Times New Roman"/>
                        </a:rPr>
                        <a:t>Eastern Shore: Coastal Plain Dissected Uplands</a:t>
                      </a:r>
                      <a:endParaRPr lang="en-US" sz="19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43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libri,Times New Roman"/>
                          <a:cs typeface="Calibri,Times New Roman"/>
                        </a:rPr>
                        <a:t>Coastal Plain Lowland</a:t>
                      </a:r>
                      <a:endParaRPr lang="en-US" sz="19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mbria" panose="02040503050406030204" pitchFamily="18" charset="0"/>
                          <a:ea typeface="Calibri,Times New Roman"/>
                          <a:cs typeface="Calibri,Times New Roman"/>
                        </a:rPr>
                        <a:t>3</a:t>
                      </a:r>
                      <a:endParaRPr lang="en-US" sz="2000" b="1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mbria" panose="02040503050406030204" pitchFamily="18" charset="0"/>
                          <a:ea typeface="Calibri,Times New Roman"/>
                          <a:cs typeface="Calibri,Times New Roman"/>
                        </a:rPr>
                        <a:t>2</a:t>
                      </a:r>
                      <a:endParaRPr lang="en-US" sz="20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libri,Times New Roman"/>
                          <a:cs typeface="Calibri,Times New Roman"/>
                        </a:rPr>
                        <a:t>Coastal Plain Lowlands</a:t>
                      </a:r>
                      <a:endParaRPr lang="en-US" sz="19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8901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,Times New Roman"/>
                          <a:cs typeface="Calibri,Times New Roman"/>
                        </a:rPr>
                        <a:t>Karst Terrain</a:t>
                      </a:r>
                      <a:endParaRPr lang="en-US" sz="19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mbria" panose="02040503050406030204" pitchFamily="18" charset="0"/>
                          <a:ea typeface="Calibri,Times New Roman"/>
                          <a:cs typeface="Calibri,Times New Roman"/>
                        </a:rPr>
                        <a:t>3</a:t>
                      </a:r>
                      <a:endParaRPr lang="en-US" sz="2000" b="1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mbria" panose="02040503050406030204" pitchFamily="18" charset="0"/>
                          <a:ea typeface="Calibri,Times New Roman"/>
                          <a:cs typeface="Calibri,Times New Roman"/>
                        </a:rPr>
                        <a:t>2</a:t>
                      </a:r>
                      <a:endParaRPr lang="en-US" sz="20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,Times New Roman"/>
                          <a:cs typeface="Calibri,Times New Roman"/>
                        </a:rPr>
                        <a:t>Piedmont Carbonate</a:t>
                      </a:r>
                      <a:endParaRPr lang="en-US" sz="19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,Times New Roman"/>
                          <a:cs typeface="Calibri,Times New Roman"/>
                        </a:rPr>
                        <a:t>Valley and Ridge Carbonate</a:t>
                      </a:r>
                      <a:endParaRPr lang="en-US" sz="19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,Times New Roman"/>
                          <a:cs typeface="Calibri,Times New Roman"/>
                        </a:rPr>
                        <a:t>Appalachian Plateau Carbonate</a:t>
                      </a:r>
                      <a:endParaRPr lang="en-US" sz="19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23" marR="60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4112261" y="2545080"/>
            <a:ext cx="30480" cy="3901440"/>
          </a:xfrm>
          <a:prstGeom prst="straightConnector1">
            <a:avLst/>
          </a:prstGeom>
          <a:ln w="1270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693920" y="2545080"/>
            <a:ext cx="20320" cy="3901440"/>
          </a:xfrm>
          <a:prstGeom prst="straightConnector1">
            <a:avLst/>
          </a:prstGeom>
          <a:ln w="1270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316220" y="2545080"/>
            <a:ext cx="2540" cy="3901440"/>
          </a:xfrm>
          <a:prstGeom prst="straightConnector1">
            <a:avLst/>
          </a:prstGeom>
          <a:ln w="1270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5"/>
          <p:cNvSpPr txBox="1">
            <a:spLocks/>
          </p:cNvSpPr>
          <p:nvPr/>
        </p:nvSpPr>
        <p:spPr>
          <a:xfrm>
            <a:off x="320040" y="55400"/>
            <a:ext cx="11719560" cy="13111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Summary of Proposed  Wetland BMP Function across the Chesapeake Bay Watershed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265254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3886137"/>
              </p:ext>
            </p:extLst>
          </p:nvPr>
        </p:nvGraphicFramePr>
        <p:xfrm>
          <a:off x="1993902" y="246743"/>
          <a:ext cx="8848274" cy="6096000"/>
        </p:xfrm>
        <a:graphic>
          <a:graphicData uri="http://schemas.openxmlformats.org/drawingml/2006/table">
            <a:tbl>
              <a:tblPr firstRow="1" firstCol="1" bandRow="1"/>
              <a:tblGrid>
                <a:gridCol w="34054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820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3371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0308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Wetland Type</a:t>
                      </a:r>
                      <a:endParaRPr lang="en-US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Vegetation Type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TN % Reduction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Mean 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Range 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Median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(#)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TP % Reduction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TSS % Reduction</a:t>
                      </a:r>
                      <a:endParaRPr lang="en-US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753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Headwater/ Depressional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ALL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33%</a:t>
                      </a:r>
                      <a:endParaRPr lang="en-US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-8-97</a:t>
                      </a:r>
                      <a:endParaRPr lang="en-US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34%</a:t>
                      </a:r>
                      <a:endParaRPr lang="en-US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(9)</a:t>
                      </a:r>
                      <a:endParaRPr lang="en-US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25%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-15-94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10%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(13)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28%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-30-75%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37%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(6)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753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Floodplain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ALL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44%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-8-94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38%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(24)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37%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-41-100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29%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(24)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32%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-15-95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14%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(7)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753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All except constructed</a:t>
                      </a:r>
                      <a:endParaRPr lang="en-US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Forest, mixed and unknown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47%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-8-97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59%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(16)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45%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-47-100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43%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(44)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37%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-15-95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32%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(8)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753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All except constructed</a:t>
                      </a:r>
                      <a:endParaRPr lang="en-US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Emergent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39%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-8-89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36%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(20)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31%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-15-100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30%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(20)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25%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-30-75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27%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(7)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753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All except constructed</a:t>
                      </a:r>
                      <a:endParaRPr lang="en-US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ALL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42%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-8-97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39%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(36)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40%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-47-100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41%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(64)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31%</a:t>
                      </a:r>
                      <a:endParaRPr lang="en-US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-30-95</a:t>
                      </a:r>
                      <a:endParaRPr lang="en-US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27%</a:t>
                      </a:r>
                      <a:endParaRPr lang="en-US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(15)</a:t>
                      </a:r>
                      <a:endParaRPr lang="en-US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621" marR="46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19203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components that will be provided in full report (forthcoming)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Land use recommendations</a:t>
            </a:r>
          </a:p>
          <a:p>
            <a:r>
              <a:rPr lang="en-US" dirty="0" smtClean="0"/>
              <a:t>Accountability: Tracking, reporting and verification</a:t>
            </a:r>
          </a:p>
          <a:p>
            <a:r>
              <a:rPr lang="en-US" dirty="0" smtClean="0"/>
              <a:t>Potential unintended consequences and qualifying conditions</a:t>
            </a:r>
          </a:p>
          <a:p>
            <a:r>
              <a:rPr lang="en-US" dirty="0" smtClean="0"/>
              <a:t>Future research and management needs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20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 suggested placeholder framework </a:t>
            </a:r>
          </a:p>
          <a:p>
            <a:r>
              <a:rPr lang="en-US" dirty="0" smtClean="0"/>
              <a:t>Reach workgroup agreement on placeholder framework prior to September 30 deadline</a:t>
            </a:r>
          </a:p>
          <a:p>
            <a:r>
              <a:rPr lang="en-US" dirty="0" smtClean="0"/>
              <a:t>Full report will be released soon; will have full 30-day comment period and webinars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3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" t="8087" r="5348" b="9511"/>
          <a:stretch/>
        </p:blipFill>
        <p:spPr bwMode="auto">
          <a:xfrm>
            <a:off x="1252152" y="140043"/>
            <a:ext cx="10050162" cy="67179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06409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 “preliminary report?”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Agriculture Workgroup is using this same approach for some of its Phase 6 BMPs. </a:t>
            </a:r>
          </a:p>
          <a:p>
            <a:pPr lvl="1"/>
            <a:r>
              <a:rPr lang="en-US" dirty="0" smtClean="0"/>
              <a:t>It takes 3+ months for a BMP panel report to go through sector workgroup, Watershed Technical Workgroup, and WQGIT. Phase 6 calibration schedule needs to stay on track. </a:t>
            </a:r>
            <a:endParaRPr lang="en-US" dirty="0"/>
          </a:p>
          <a:p>
            <a:pPr lvl="1"/>
            <a:r>
              <a:rPr lang="en-US" dirty="0" smtClean="0"/>
              <a:t>Sector workgroup approves “preliminary report” to allow modelers to incorporate BMP efficiencies that will more closely resemble the final partnership-approved version of the BMPs.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7014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814" r="51042"/>
          <a:stretch/>
        </p:blipFill>
        <p:spPr>
          <a:xfrm>
            <a:off x="100057" y="200513"/>
            <a:ext cx="11775420" cy="64389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87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(tentative and subject to change)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535722"/>
            <a:ext cx="10515600" cy="493541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/>
              <a:t>September 15: </a:t>
            </a:r>
            <a:r>
              <a:rPr lang="en-US" dirty="0" smtClean="0"/>
              <a:t>Discuss preliminary recommendations and seek approval before September 30 deadline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/>
              <a:t>Mid-September: </a:t>
            </a:r>
            <a:r>
              <a:rPr lang="en-US" dirty="0" smtClean="0"/>
              <a:t>Full report available for review and comment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/>
              <a:t>October: </a:t>
            </a:r>
            <a:r>
              <a:rPr lang="en-US" dirty="0" smtClean="0"/>
              <a:t>Host webinar with Wetland Workgroup for detailed discussion of recommendations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/>
              <a:t>Mid- to late-October: </a:t>
            </a:r>
            <a:r>
              <a:rPr lang="en-US" dirty="0" smtClean="0"/>
              <a:t>Begin initial 30-day comment period; host open webinar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/>
              <a:t>Late November: </a:t>
            </a:r>
            <a:r>
              <a:rPr lang="en-US" dirty="0" smtClean="0"/>
              <a:t>30-day comment period ends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/>
              <a:t>Mid-December: </a:t>
            </a:r>
            <a:r>
              <a:rPr lang="en-US" dirty="0" smtClean="0"/>
              <a:t>Seek Wetland Workgroup approval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/>
              <a:t>January: </a:t>
            </a:r>
            <a:r>
              <a:rPr lang="en-US" dirty="0" smtClean="0"/>
              <a:t>Brief </a:t>
            </a:r>
            <a:r>
              <a:rPr lang="en-US" dirty="0" err="1" smtClean="0"/>
              <a:t>AgWG</a:t>
            </a:r>
            <a:r>
              <a:rPr lang="en-US" dirty="0" smtClean="0"/>
              <a:t> and seek WTWG approval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/>
              <a:t>February: </a:t>
            </a:r>
            <a:r>
              <a:rPr lang="en-US" dirty="0" smtClean="0"/>
              <a:t>Seek WQGIT approval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1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Contact Jeremy with any questions or comments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jchanson@vt.edu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410-267-5753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9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need a preliminary report?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Current panel has developed definitions for the four wetland BMP categories it was asked to consider for Phase 6 (Restoration, Creation, Enhancement, Rehabilitation). </a:t>
            </a:r>
          </a:p>
          <a:p>
            <a:pPr lvl="1"/>
            <a:r>
              <a:rPr lang="en-US" dirty="0"/>
              <a:t>Re-establishment, establishment, and enhancement are confusingly lumped into Phase 5 “Wetland Restoration” practice for annual progress reporting</a:t>
            </a:r>
            <a:r>
              <a:rPr lang="en-US" dirty="0" smtClean="0"/>
              <a:t>. </a:t>
            </a:r>
          </a:p>
          <a:p>
            <a:r>
              <a:rPr lang="en-US" dirty="0" smtClean="0"/>
              <a:t>We </a:t>
            </a:r>
            <a:r>
              <a:rPr lang="en-US" dirty="0"/>
              <a:t>were only able to develop effectiveness estimates for one of the categories: Wetland Restoration (re-establishment). A new panel will need to provide effectiveness estimates for Creation, Enhancement and Rehabilitation. </a:t>
            </a:r>
          </a:p>
          <a:p>
            <a:pPr lvl="1"/>
            <a:r>
              <a:rPr lang="en-US" dirty="0"/>
              <a:t>The “preliminary report” proposes how to use the current Phase 5 efficiencies and assumptions as placeholder for acres of these 3 categories. The alternative is to “turn off” these categories for the calibration.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599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Request to the Wetland Workgroup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the preliminary report and today’s presentation/discussion. </a:t>
            </a:r>
          </a:p>
          <a:p>
            <a:r>
              <a:rPr lang="en-US" dirty="0" smtClean="0"/>
              <a:t>We welcome your questions and feedback.</a:t>
            </a:r>
          </a:p>
          <a:p>
            <a:r>
              <a:rPr lang="en-US" dirty="0" smtClean="0"/>
              <a:t>You’ll be asked if you have any objections to the approach proposed in the preliminary report.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186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5 Wetland Restoration BMP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Chesapeake Bay Program currently defines the agricultural wetland restoration best management practice (BMP) as:</a:t>
            </a:r>
          </a:p>
          <a:p>
            <a:pPr lvl="1"/>
            <a:r>
              <a:rPr lang="en-US" dirty="0"/>
              <a:t>Reestablishment (restore)—Manipulation of the physical, chemical, or biological characteristics of a site with the goal of returning natural/historic functions to a former wetland. Results in a gain in wetland acres.</a:t>
            </a:r>
          </a:p>
          <a:p>
            <a:pPr lvl="1"/>
            <a:r>
              <a:rPr lang="en-US" dirty="0"/>
              <a:t>Establishment (create)—Manipulation of the physical, chemical, or biological characteristics present to develop a wetland that did not previously exists on an upland or </a:t>
            </a:r>
            <a:r>
              <a:rPr lang="en-US" dirty="0" err="1"/>
              <a:t>deepwater</a:t>
            </a:r>
            <a:r>
              <a:rPr lang="en-US" dirty="0"/>
              <a:t> site.</a:t>
            </a:r>
          </a:p>
          <a:p>
            <a:pPr lvl="1"/>
            <a:r>
              <a:rPr lang="en-US" dirty="0"/>
              <a:t>Results in a gain in wetland acres.</a:t>
            </a:r>
          </a:p>
          <a:p>
            <a:pPr lvl="1"/>
            <a:r>
              <a:rPr lang="en-US" dirty="0"/>
              <a:t>The literature search for this practice focuses only the water quality benefits that wetlands provide and literature on the wildlife, mitigation wetlands, and natural wetlands are not considered.</a:t>
            </a:r>
          </a:p>
          <a:p>
            <a:r>
              <a:rPr lang="en-US" dirty="0"/>
              <a:t>A more broad-based definition is provided by the CBPO when wetland area or drainage area is unreported:</a:t>
            </a:r>
          </a:p>
          <a:p>
            <a:pPr marL="457200" lvl="1" indent="0">
              <a:buNone/>
            </a:pPr>
            <a:r>
              <a:rPr lang="en-US" dirty="0" smtClean="0"/>
              <a:t>“Agricultural </a:t>
            </a:r>
            <a:r>
              <a:rPr lang="en-US" dirty="0"/>
              <a:t>wetland restoration activities reestablish the natural hydraulic condition in a field that existed before the installation of subsurface or surface drainage. Projects can include restoration, creation and enhancement acreage. Restored wetlands can be any wetland classification including forested, scrub-shrub or emergent marsh</a:t>
            </a:r>
            <a:r>
              <a:rPr lang="en-US" dirty="0" smtClean="0"/>
              <a:t>.”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816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5 Wetland Restoration BMP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Reduction efficiencies based on kinetic equation for TN and TP; fit to literature data. Uniform 15% sediment rate set for sediment.</a:t>
            </a:r>
          </a:p>
          <a:p>
            <a:r>
              <a:rPr lang="en-US" dirty="0" smtClean="0"/>
              <a:t>1%, 2% and 4% wetland area is assumed for each respective HGMR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42185" y="1215033"/>
            <a:ext cx="3657600" cy="52120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427113"/>
            <a:ext cx="65419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Figure 2. Literature review data points for wetland nutrient removal efficiency based on the wetland area as a proportion of the watershed</a:t>
            </a:r>
            <a:r>
              <a:rPr lang="en-US" sz="1100" b="1" dirty="0" smtClean="0"/>
              <a:t>. (</a:t>
            </a:r>
            <a:r>
              <a:rPr lang="en-US" sz="1100" b="1" dirty="0"/>
              <a:t>STAC 2008</a:t>
            </a:r>
            <a:r>
              <a:rPr lang="en-US" sz="1100" b="1" dirty="0" smtClean="0"/>
              <a:t>).</a:t>
            </a:r>
            <a:endParaRPr lang="en-US" sz="1100" b="1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097962"/>
              </p:ext>
            </p:extLst>
          </p:nvPr>
        </p:nvGraphicFramePr>
        <p:xfrm>
          <a:off x="6037010" y="1575475"/>
          <a:ext cx="5852998" cy="2153950"/>
        </p:xfrm>
        <a:graphic>
          <a:graphicData uri="http://schemas.openxmlformats.org/drawingml/2006/table">
            <a:tbl>
              <a:tblPr firstRow="1" firstCol="1" bandRow="1"/>
              <a:tblGrid>
                <a:gridCol w="2055327"/>
                <a:gridCol w="1179599"/>
                <a:gridCol w="1318661"/>
                <a:gridCol w="1299411"/>
              </a:tblGrid>
              <a:tr h="5413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Geomorphic Province</a:t>
                      </a:r>
                      <a:endParaRPr lang="en-US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TN Removal Efficiency</a:t>
                      </a:r>
                      <a:endParaRPr lang="en-US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TP Removal Efficiency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TSS Removal Efficiency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6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Appalachian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8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Piedmont and Valley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6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Coastal Plain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3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Default, if HGM unknown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16.75%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32.18%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9.82%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3773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preliminary report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364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ond design template">
  <a:themeElements>
    <a:clrScheme name="Pond design template 13">
      <a:dk1>
        <a:srgbClr val="000000"/>
      </a:dk1>
      <a:lt1>
        <a:srgbClr val="E1F3BC"/>
      </a:lt1>
      <a:dk2>
        <a:srgbClr val="078F48"/>
      </a:dk2>
      <a:lt2>
        <a:srgbClr val="969696"/>
      </a:lt2>
      <a:accent1>
        <a:srgbClr val="7BD163"/>
      </a:accent1>
      <a:accent2>
        <a:srgbClr val="8EC4F9"/>
      </a:accent2>
      <a:accent3>
        <a:srgbClr val="EEF8DA"/>
      </a:accent3>
      <a:accent4>
        <a:srgbClr val="000000"/>
      </a:accent4>
      <a:accent5>
        <a:srgbClr val="BFE5B7"/>
      </a:accent5>
      <a:accent6>
        <a:srgbClr val="80B1E2"/>
      </a:accent6>
      <a:hlink>
        <a:srgbClr val="779AB6"/>
      </a:hlink>
      <a:folHlink>
        <a:srgbClr val="107D4B"/>
      </a:folHlink>
    </a:clrScheme>
    <a:fontScheme name="Pond design template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ond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nd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nd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nd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nd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nd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nd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nd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nd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nd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nd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nd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nd design template 13">
        <a:dk1>
          <a:srgbClr val="000000"/>
        </a:dk1>
        <a:lt1>
          <a:srgbClr val="E1F3BC"/>
        </a:lt1>
        <a:dk2>
          <a:srgbClr val="078F48"/>
        </a:dk2>
        <a:lt2>
          <a:srgbClr val="969696"/>
        </a:lt2>
        <a:accent1>
          <a:srgbClr val="7BD163"/>
        </a:accent1>
        <a:accent2>
          <a:srgbClr val="8EC4F9"/>
        </a:accent2>
        <a:accent3>
          <a:srgbClr val="EEF8DA"/>
        </a:accent3>
        <a:accent4>
          <a:srgbClr val="000000"/>
        </a:accent4>
        <a:accent5>
          <a:srgbClr val="BFE5B7"/>
        </a:accent5>
        <a:accent6>
          <a:srgbClr val="80B1E2"/>
        </a:accent6>
        <a:hlink>
          <a:srgbClr val="779AB6"/>
        </a:hlink>
        <a:folHlink>
          <a:srgbClr val="107D4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1418</TotalTime>
  <Words>3445</Words>
  <Application>Microsoft Office PowerPoint</Application>
  <PresentationFormat>Widescreen</PresentationFormat>
  <Paragraphs>745</Paragraphs>
  <Slides>42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42</vt:i4>
      </vt:variant>
    </vt:vector>
  </HeadingPairs>
  <TitlesOfParts>
    <vt:vector size="68" baseType="lpstr">
      <vt:lpstr>Arial</vt:lpstr>
      <vt:lpstr>Arial Narrow</vt:lpstr>
      <vt:lpstr>Calibri</vt:lpstr>
      <vt:lpstr>Calibri Light</vt:lpstr>
      <vt:lpstr>Calibri,Times New Roman</vt:lpstr>
      <vt:lpstr>Cambria</vt:lpstr>
      <vt:lpstr>Times New Roman</vt:lpstr>
      <vt:lpstr>Trebuchet MS</vt:lpstr>
      <vt:lpstr>Verdana</vt:lpstr>
      <vt:lpstr>Wingdings</vt:lpstr>
      <vt:lpstr>Office Theme</vt:lpstr>
      <vt:lpstr>Pond design template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Wetland Expert Panel recommendations for Phase 6 Watershed Model </vt:lpstr>
      <vt:lpstr>Overview</vt:lpstr>
      <vt:lpstr>Recap and status</vt:lpstr>
      <vt:lpstr>What’s a “preliminary report?”</vt:lpstr>
      <vt:lpstr>Why do we need a preliminary report?</vt:lpstr>
      <vt:lpstr>Summary: Request to the Wetland Workgroup</vt:lpstr>
      <vt:lpstr>Phase 5 Wetland Restoration BMP</vt:lpstr>
      <vt:lpstr>Phase 5 Wetland Restoration BMP</vt:lpstr>
      <vt:lpstr>Overview of preliminary report</vt:lpstr>
      <vt:lpstr>Basic bottom-line summary of proposal</vt:lpstr>
      <vt:lpstr>Wetland BMP category definitions</vt:lpstr>
      <vt:lpstr>Wetland BMP category definitions</vt:lpstr>
      <vt:lpstr>How do reported practices in Phase 5 match with Phase 6? Table 3 is starting point.</vt:lpstr>
      <vt:lpstr>Placeholder functional gain wetland BMPs for Phase 6</vt:lpstr>
      <vt:lpstr>Placeholder for Wetland Creation in Phase 6</vt:lpstr>
      <vt:lpstr>Wetland Restoration for tidal areas: use existing Shoreline Management BMP</vt:lpstr>
      <vt:lpstr>Proposed Summary of Wetland BMP Function across the Chesapeake Bay Watershed</vt:lpstr>
      <vt:lpstr>PowerPoint Presentation</vt:lpstr>
      <vt:lpstr>Modeling Wetland BMP Function across the Chesapeake Bay Watershed</vt:lpstr>
      <vt:lpstr>Modeling Wetland Function across the Chesapeake Bay Watershed:  Current Paradigms</vt:lpstr>
      <vt:lpstr>Modeling Wetland Function across the Chesapeake Bay Watershed:  Current Paradigms</vt:lpstr>
      <vt:lpstr>Modeling Wetland Function across the Chesapeake Bay Watershed:  Current Paradigms</vt:lpstr>
      <vt:lpstr>Logic Framework behind Proposed  Wetland BMP Efficiencies</vt:lpstr>
      <vt:lpstr>Appalachian Plateau</vt:lpstr>
      <vt:lpstr>Ridge and Valley</vt:lpstr>
      <vt:lpstr>Coastal Plain</vt:lpstr>
      <vt:lpstr>Logic Framework: Wetland Forms and Distributions across the Chesapeake Bay Watershed</vt:lpstr>
      <vt:lpstr>PowerPoint Presentation</vt:lpstr>
      <vt:lpstr>Wetland WQ Function: Reaction Rate ~ BMP Efficiency</vt:lpstr>
      <vt:lpstr>Wetland WQ Function: Initial Concentration  ~  f(impacted acres and wetland hydrologic connectivity)</vt:lpstr>
      <vt:lpstr>Wetland WQ Function: Initial Concentration  ~  f(impacted acres and wetland hydrologic connectivity)</vt:lpstr>
      <vt:lpstr>Wetland WQ Function: Initial Concentration  ~  f(impacted acres and wetland hydrologic connectivity)</vt:lpstr>
      <vt:lpstr>Wetland WQ Function: Initial Concentration  ~  f(impacted acres and wetland hydrologic connectivity)</vt:lpstr>
      <vt:lpstr>Physiographic subregions for non-tidal wetland restoration</vt:lpstr>
      <vt:lpstr>PowerPoint Presentation</vt:lpstr>
      <vt:lpstr>PowerPoint Presentation</vt:lpstr>
      <vt:lpstr>Other components that will be provided in full report (forthcoming)</vt:lpstr>
      <vt:lpstr>Next steps</vt:lpstr>
      <vt:lpstr>PowerPoint Presentation</vt:lpstr>
      <vt:lpstr>PowerPoint Presentation</vt:lpstr>
      <vt:lpstr>Timeline (tentative and subject to change)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Hanson, Jeremy</dc:creator>
  <cp:lastModifiedBy>Runion, Kyle</cp:lastModifiedBy>
  <cp:revision>57</cp:revision>
  <dcterms:created xsi:type="dcterms:W3CDTF">2016-05-18T16:41:28Z</dcterms:created>
  <dcterms:modified xsi:type="dcterms:W3CDTF">2016-09-15T14:00:15Z</dcterms:modified>
</cp:coreProperties>
</file>