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8" r:id="rId2"/>
    <p:sldId id="280" r:id="rId3"/>
    <p:sldId id="281" r:id="rId4"/>
    <p:sldId id="259" r:id="rId5"/>
    <p:sldId id="260" r:id="rId6"/>
    <p:sldId id="256" r:id="rId7"/>
    <p:sldId id="262" r:id="rId8"/>
    <p:sldId id="263" r:id="rId9"/>
    <p:sldId id="261" r:id="rId10"/>
    <p:sldId id="268" r:id="rId11"/>
    <p:sldId id="269" r:id="rId12"/>
    <p:sldId id="267" r:id="rId13"/>
    <p:sldId id="265" r:id="rId14"/>
    <p:sldId id="266" r:id="rId15"/>
    <p:sldId id="264" r:id="rId16"/>
    <p:sldId id="271" r:id="rId17"/>
    <p:sldId id="272" r:id="rId18"/>
    <p:sldId id="270" r:id="rId19"/>
    <p:sldId id="275" r:id="rId20"/>
    <p:sldId id="276"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B442511-56DB-4BEE-BF3E-36A458F47398}">
          <p14:sldIdLst>
            <p14:sldId id="278"/>
            <p14:sldId id="280"/>
            <p14:sldId id="281"/>
          </p14:sldIdLst>
        </p14:section>
        <p14:section name="Bottom DO" id="{D1B8CB9A-56D0-462B-B139-971DFC50930D}">
          <p14:sldIdLst>
            <p14:sldId id="259"/>
            <p14:sldId id="260"/>
            <p14:sldId id="256"/>
          </p14:sldIdLst>
        </p14:section>
        <p14:section name="Surface TN" id="{4B877133-0C6F-4020-B98A-DB64E2CEE038}">
          <p14:sldIdLst>
            <p14:sldId id="262"/>
            <p14:sldId id="263"/>
            <p14:sldId id="261"/>
          </p14:sldIdLst>
        </p14:section>
        <p14:section name="Surface TP" id="{945428A0-BA6C-4794-B0E5-76C6DC2E174D}">
          <p14:sldIdLst>
            <p14:sldId id="268"/>
            <p14:sldId id="269"/>
            <p14:sldId id="267"/>
          </p14:sldIdLst>
        </p14:section>
        <p14:section name="Surface ChlA" id="{AF6CF2A8-5402-442B-BA47-F66E76B4B715}">
          <p14:sldIdLst>
            <p14:sldId id="265"/>
            <p14:sldId id="266"/>
            <p14:sldId id="264"/>
          </p14:sldIdLst>
        </p14:section>
        <p14:section name="Secchi" id="{0B2849E0-39B5-456A-BB64-2FB16D882F29}">
          <p14:sldIdLst>
            <p14:sldId id="271"/>
            <p14:sldId id="272"/>
            <p14:sldId id="270"/>
          </p14:sldIdLst>
        </p14:section>
        <p14:section name="Compilation" id="{5A47FB13-2AFB-4BC9-80C4-A30E359FF20A}">
          <p14:sldIdLst>
            <p14:sldId id="275"/>
            <p14:sldId id="276"/>
            <p14:sldId id="282"/>
          </p14:sldIdLst>
        </p14:section>
      </p14:sectionLst>
    </p:ext>
    <p:ext uri="{EFAFB233-063F-42B5-8137-9DF3F51BA10A}">
      <p15:sldGuideLst xmlns:p15="http://schemas.microsoft.com/office/powerpoint/2012/main">
        <p15:guide id="1" orient="horz" pos="288" userDrawn="1">
          <p15:clr>
            <a:srgbClr val="A4A3A4"/>
          </p15:clr>
        </p15:guide>
        <p15:guide id="2" pos="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72AE3-4EC7-4DA1-829A-561BF7E7B3F1}" v="17" dt="2021-09-16T12:32:15.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6196" autoAdjust="0"/>
  </p:normalViewPr>
  <p:slideViewPr>
    <p:cSldViewPr snapToGrid="0">
      <p:cViewPr varScale="1">
        <p:scale>
          <a:sx n="99" d="100"/>
          <a:sy n="99" d="100"/>
        </p:scale>
        <p:origin x="294" y="90"/>
      </p:cViewPr>
      <p:guideLst>
        <p:guide orient="horz" pos="288"/>
        <p:guide pos="312"/>
      </p:guideLst>
    </p:cSldViewPr>
  </p:slideViewPr>
  <p:notesTextViewPr>
    <p:cViewPr>
      <p:scale>
        <a:sx n="3" d="2"/>
        <a:sy n="3" d="2"/>
      </p:scale>
      <p:origin x="0" y="0"/>
    </p:cViewPr>
  </p:notesTextViewPr>
  <p:sorterViewPr>
    <p:cViewPr>
      <p:scale>
        <a:sx n="200" d="100"/>
        <a:sy n="200" d="100"/>
      </p:scale>
      <p:origin x="0" y="-264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Harcum" userId="5d345ec3-bb8e-48ef-8123-2b1089496f6e" providerId="ADAL" clId="{B2372AE3-4EC7-4DA1-829A-561BF7E7B3F1}"/>
    <pc:docChg chg="undo custSel addSld delSld modSld delSection modSection">
      <pc:chgData name="Jon Harcum" userId="5d345ec3-bb8e-48ef-8123-2b1089496f6e" providerId="ADAL" clId="{B2372AE3-4EC7-4DA1-829A-561BF7E7B3F1}" dt="2021-09-16T12:32:15.497" v="306"/>
      <pc:docMkLst>
        <pc:docMk/>
      </pc:docMkLst>
      <pc:sldChg chg="addSp delSp modSp mod">
        <pc:chgData name="Jon Harcum" userId="5d345ec3-bb8e-48ef-8123-2b1089496f6e" providerId="ADAL" clId="{B2372AE3-4EC7-4DA1-829A-561BF7E7B3F1}" dt="2021-09-16T11:51:45.048" v="66" actId="1076"/>
        <pc:sldMkLst>
          <pc:docMk/>
          <pc:sldMk cId="3250448278" sldId="261"/>
        </pc:sldMkLst>
        <pc:spChg chg="add mod">
          <ac:chgData name="Jon Harcum" userId="5d345ec3-bb8e-48ef-8123-2b1089496f6e" providerId="ADAL" clId="{B2372AE3-4EC7-4DA1-829A-561BF7E7B3F1}" dt="2021-09-16T11:51:45.048" v="66" actId="1076"/>
          <ac:spMkLst>
            <pc:docMk/>
            <pc:sldMk cId="3250448278" sldId="261"/>
            <ac:spMk id="8" creationId="{4D6C9F2C-3755-4564-84CD-F37E62CC2C20}"/>
          </ac:spMkLst>
        </pc:spChg>
        <pc:picChg chg="add mod">
          <ac:chgData name="Jon Harcum" userId="5d345ec3-bb8e-48ef-8123-2b1089496f6e" providerId="ADAL" clId="{B2372AE3-4EC7-4DA1-829A-561BF7E7B3F1}" dt="2021-09-16T11:51:34.844" v="65" actId="14100"/>
          <ac:picMkLst>
            <pc:docMk/>
            <pc:sldMk cId="3250448278" sldId="261"/>
            <ac:picMk id="7" creationId="{D6FF15A1-33C4-472F-B1FF-CBC9FEA68B47}"/>
          </ac:picMkLst>
        </pc:picChg>
        <pc:picChg chg="del">
          <ac:chgData name="Jon Harcum" userId="5d345ec3-bb8e-48ef-8123-2b1089496f6e" providerId="ADAL" clId="{B2372AE3-4EC7-4DA1-829A-561BF7E7B3F1}" dt="2021-09-16T11:50:56.737" v="60" actId="478"/>
          <ac:picMkLst>
            <pc:docMk/>
            <pc:sldMk cId="3250448278" sldId="261"/>
            <ac:picMk id="11" creationId="{06E7D4AF-DA71-419C-BA99-5E04BEF85634}"/>
          </ac:picMkLst>
        </pc:picChg>
      </pc:sldChg>
      <pc:sldChg chg="addSp delSp modSp mod">
        <pc:chgData name="Jon Harcum" userId="5d345ec3-bb8e-48ef-8123-2b1089496f6e" providerId="ADAL" clId="{B2372AE3-4EC7-4DA1-829A-561BF7E7B3F1}" dt="2021-09-16T11:54:55.439" v="81" actId="6549"/>
        <pc:sldMkLst>
          <pc:docMk/>
          <pc:sldMk cId="3492236282" sldId="263"/>
        </pc:sldMkLst>
        <pc:spChg chg="mod">
          <ac:chgData name="Jon Harcum" userId="5d345ec3-bb8e-48ef-8123-2b1089496f6e" providerId="ADAL" clId="{B2372AE3-4EC7-4DA1-829A-561BF7E7B3F1}" dt="2021-09-16T11:54:55.439" v="81" actId="6549"/>
          <ac:spMkLst>
            <pc:docMk/>
            <pc:sldMk cId="3492236282" sldId="263"/>
            <ac:spMk id="6" creationId="{FA43B31A-3E67-405D-A564-C4AD16F74F14}"/>
          </ac:spMkLst>
        </pc:spChg>
        <pc:spChg chg="add mod">
          <ac:chgData name="Jon Harcum" userId="5d345ec3-bb8e-48ef-8123-2b1089496f6e" providerId="ADAL" clId="{B2372AE3-4EC7-4DA1-829A-561BF7E7B3F1}" dt="2021-09-16T11:51:14.659" v="62"/>
          <ac:spMkLst>
            <pc:docMk/>
            <pc:sldMk cId="3492236282" sldId="263"/>
            <ac:spMk id="10" creationId="{EF719948-8F2E-44DB-952E-65DCDC0BCC9C}"/>
          </ac:spMkLst>
        </pc:spChg>
        <pc:picChg chg="add mod ord">
          <ac:chgData name="Jon Harcum" userId="5d345ec3-bb8e-48ef-8123-2b1089496f6e" providerId="ADAL" clId="{B2372AE3-4EC7-4DA1-829A-561BF7E7B3F1}" dt="2021-09-16T11:50:47.200" v="57" actId="1035"/>
          <ac:picMkLst>
            <pc:docMk/>
            <pc:sldMk cId="3492236282" sldId="263"/>
            <ac:picMk id="8" creationId="{4E217236-4851-4003-B126-474A4320B965}"/>
          </ac:picMkLst>
        </pc:picChg>
        <pc:picChg chg="add del">
          <ac:chgData name="Jon Harcum" userId="5d345ec3-bb8e-48ef-8123-2b1089496f6e" providerId="ADAL" clId="{B2372AE3-4EC7-4DA1-829A-561BF7E7B3F1}" dt="2021-09-16T11:50:03.210" v="2" actId="478"/>
          <ac:picMkLst>
            <pc:docMk/>
            <pc:sldMk cId="3492236282" sldId="263"/>
            <ac:picMk id="11" creationId="{F39727EE-B6C1-4FDF-8D56-FF1558094DC7}"/>
          </ac:picMkLst>
        </pc:picChg>
      </pc:sldChg>
      <pc:sldChg chg="addSp delSp modSp mod">
        <pc:chgData name="Jon Harcum" userId="5d345ec3-bb8e-48ef-8123-2b1089496f6e" providerId="ADAL" clId="{B2372AE3-4EC7-4DA1-829A-561BF7E7B3F1}" dt="2021-09-16T12:20:16.133" v="280" actId="1076"/>
        <pc:sldMkLst>
          <pc:docMk/>
          <pc:sldMk cId="2450194140" sldId="267"/>
        </pc:sldMkLst>
        <pc:spChg chg="add mod">
          <ac:chgData name="Jon Harcum" userId="5d345ec3-bb8e-48ef-8123-2b1089496f6e" providerId="ADAL" clId="{B2372AE3-4EC7-4DA1-829A-561BF7E7B3F1}" dt="2021-09-16T12:20:16.133" v="280" actId="1076"/>
          <ac:spMkLst>
            <pc:docMk/>
            <pc:sldMk cId="2450194140" sldId="267"/>
            <ac:spMk id="12" creationId="{209CE50A-664C-43BC-9835-CEE1F8C8F0C4}"/>
          </ac:spMkLst>
        </pc:spChg>
        <pc:picChg chg="mod">
          <ac:chgData name="Jon Harcum" userId="5d345ec3-bb8e-48ef-8123-2b1089496f6e" providerId="ADAL" clId="{B2372AE3-4EC7-4DA1-829A-561BF7E7B3F1}" dt="2021-09-16T12:19:43.820" v="262" actId="14100"/>
          <ac:picMkLst>
            <pc:docMk/>
            <pc:sldMk cId="2450194140" sldId="267"/>
            <ac:picMk id="6" creationId="{CBCFB7A5-ED60-4247-8B27-B7B733A85519}"/>
          </ac:picMkLst>
        </pc:picChg>
        <pc:picChg chg="add mod">
          <ac:chgData name="Jon Harcum" userId="5d345ec3-bb8e-48ef-8123-2b1089496f6e" providerId="ADAL" clId="{B2372AE3-4EC7-4DA1-829A-561BF7E7B3F1}" dt="2021-09-16T12:20:08.996" v="278" actId="1038"/>
          <ac:picMkLst>
            <pc:docMk/>
            <pc:sldMk cId="2450194140" sldId="267"/>
            <ac:picMk id="10" creationId="{374618EA-11A1-4841-A985-0170D9CAE0C4}"/>
          </ac:picMkLst>
        </pc:picChg>
        <pc:picChg chg="del">
          <ac:chgData name="Jon Harcum" userId="5d345ec3-bb8e-48ef-8123-2b1089496f6e" providerId="ADAL" clId="{B2372AE3-4EC7-4DA1-829A-561BF7E7B3F1}" dt="2021-09-16T12:19:02.725" v="259" actId="478"/>
          <ac:picMkLst>
            <pc:docMk/>
            <pc:sldMk cId="2450194140" sldId="267"/>
            <ac:picMk id="11" creationId="{ED9DCA33-4DAF-4551-B9A9-9BC5B8E666D0}"/>
          </ac:picMkLst>
        </pc:picChg>
        <pc:picChg chg="add mod">
          <ac:chgData name="Jon Harcum" userId="5d345ec3-bb8e-48ef-8123-2b1089496f6e" providerId="ADAL" clId="{B2372AE3-4EC7-4DA1-829A-561BF7E7B3F1}" dt="2021-09-16T12:20:08.996" v="278" actId="1038"/>
          <ac:picMkLst>
            <pc:docMk/>
            <pc:sldMk cId="2450194140" sldId="267"/>
            <ac:picMk id="13" creationId="{5D392115-793F-412D-AC2D-071CABBCE0FD}"/>
          </ac:picMkLst>
        </pc:picChg>
      </pc:sldChg>
      <pc:sldChg chg="addSp delSp modSp mod">
        <pc:chgData name="Jon Harcum" userId="5d345ec3-bb8e-48ef-8123-2b1089496f6e" providerId="ADAL" clId="{B2372AE3-4EC7-4DA1-829A-561BF7E7B3F1}" dt="2021-09-16T12:18:01.986" v="258" actId="1076"/>
        <pc:sldMkLst>
          <pc:docMk/>
          <pc:sldMk cId="2941376446" sldId="268"/>
        </pc:sldMkLst>
        <pc:spChg chg="mod">
          <ac:chgData name="Jon Harcum" userId="5d345ec3-bb8e-48ef-8123-2b1089496f6e" providerId="ADAL" clId="{B2372AE3-4EC7-4DA1-829A-561BF7E7B3F1}" dt="2021-09-16T12:16:34.207" v="238" actId="1038"/>
          <ac:spMkLst>
            <pc:docMk/>
            <pc:sldMk cId="2941376446" sldId="268"/>
            <ac:spMk id="3" creationId="{9CADB4C8-3887-41EA-9188-8D210C92462D}"/>
          </ac:spMkLst>
        </pc:spChg>
        <pc:spChg chg="mod ord">
          <ac:chgData name="Jon Harcum" userId="5d345ec3-bb8e-48ef-8123-2b1089496f6e" providerId="ADAL" clId="{B2372AE3-4EC7-4DA1-829A-561BF7E7B3F1}" dt="2021-09-16T12:16:53.304" v="240" actId="6549"/>
          <ac:spMkLst>
            <pc:docMk/>
            <pc:sldMk cId="2941376446" sldId="268"/>
            <ac:spMk id="5" creationId="{CE469E24-B72A-4191-90B2-4DBE953AF601}"/>
          </ac:spMkLst>
        </pc:spChg>
        <pc:picChg chg="del">
          <ac:chgData name="Jon Harcum" userId="5d345ec3-bb8e-48ef-8123-2b1089496f6e" providerId="ADAL" clId="{B2372AE3-4EC7-4DA1-829A-561BF7E7B3F1}" dt="2021-09-16T12:16:04.737" v="215" actId="478"/>
          <ac:picMkLst>
            <pc:docMk/>
            <pc:sldMk cId="2941376446" sldId="268"/>
            <ac:picMk id="4" creationId="{AB734C02-19B3-4012-81D5-E0DD2FD907E9}"/>
          </ac:picMkLst>
        </pc:picChg>
        <pc:picChg chg="add mod ord">
          <ac:chgData name="Jon Harcum" userId="5d345ec3-bb8e-48ef-8123-2b1089496f6e" providerId="ADAL" clId="{B2372AE3-4EC7-4DA1-829A-561BF7E7B3F1}" dt="2021-09-16T12:16:15.879" v="218" actId="1076"/>
          <ac:picMkLst>
            <pc:docMk/>
            <pc:sldMk cId="2941376446" sldId="268"/>
            <ac:picMk id="8" creationId="{BEC86C05-58E8-483B-B4CD-A74EBECCCCCA}"/>
          </ac:picMkLst>
        </pc:picChg>
        <pc:picChg chg="add mod">
          <ac:chgData name="Jon Harcum" userId="5d345ec3-bb8e-48ef-8123-2b1089496f6e" providerId="ADAL" clId="{B2372AE3-4EC7-4DA1-829A-561BF7E7B3F1}" dt="2021-09-16T12:18:01.986" v="258" actId="1076"/>
          <ac:picMkLst>
            <pc:docMk/>
            <pc:sldMk cId="2941376446" sldId="268"/>
            <ac:picMk id="9" creationId="{A8D63787-4F28-486B-81D9-86CE7EFB1005}"/>
          </ac:picMkLst>
        </pc:picChg>
      </pc:sldChg>
      <pc:sldChg chg="modSp mod">
        <pc:chgData name="Jon Harcum" userId="5d345ec3-bb8e-48ef-8123-2b1089496f6e" providerId="ADAL" clId="{B2372AE3-4EC7-4DA1-829A-561BF7E7B3F1}" dt="2021-09-16T12:26:31.507" v="303" actId="6549"/>
        <pc:sldMkLst>
          <pc:docMk/>
          <pc:sldMk cId="2525952733" sldId="272"/>
        </pc:sldMkLst>
        <pc:spChg chg="mod">
          <ac:chgData name="Jon Harcum" userId="5d345ec3-bb8e-48ef-8123-2b1089496f6e" providerId="ADAL" clId="{B2372AE3-4EC7-4DA1-829A-561BF7E7B3F1}" dt="2021-09-16T12:26:31.507" v="303" actId="6549"/>
          <ac:spMkLst>
            <pc:docMk/>
            <pc:sldMk cId="2525952733" sldId="272"/>
            <ac:spMk id="6" creationId="{D419DA20-3BE6-4326-88DF-E215C6E30FBC}"/>
          </ac:spMkLst>
        </pc:spChg>
      </pc:sldChg>
      <pc:sldChg chg="del">
        <pc:chgData name="Jon Harcum" userId="5d345ec3-bb8e-48ef-8123-2b1089496f6e" providerId="ADAL" clId="{B2372AE3-4EC7-4DA1-829A-561BF7E7B3F1}" dt="2021-09-16T12:31:55.211" v="305" actId="47"/>
        <pc:sldMkLst>
          <pc:docMk/>
          <pc:sldMk cId="1074040027" sldId="273"/>
        </pc:sldMkLst>
      </pc:sldChg>
      <pc:sldChg chg="del">
        <pc:chgData name="Jon Harcum" userId="5d345ec3-bb8e-48ef-8123-2b1089496f6e" providerId="ADAL" clId="{B2372AE3-4EC7-4DA1-829A-561BF7E7B3F1}" dt="2021-09-16T12:31:55.211" v="305" actId="47"/>
        <pc:sldMkLst>
          <pc:docMk/>
          <pc:sldMk cId="1489748100" sldId="274"/>
        </pc:sldMkLst>
      </pc:sldChg>
      <pc:sldChg chg="addSp delSp modSp mod">
        <pc:chgData name="Jon Harcum" userId="5d345ec3-bb8e-48ef-8123-2b1089496f6e" providerId="ADAL" clId="{B2372AE3-4EC7-4DA1-829A-561BF7E7B3F1}" dt="2021-09-16T12:25:32.204" v="302" actId="1037"/>
        <pc:sldMkLst>
          <pc:docMk/>
          <pc:sldMk cId="2378782" sldId="276"/>
        </pc:sldMkLst>
        <pc:spChg chg="add mod">
          <ac:chgData name="Jon Harcum" userId="5d345ec3-bb8e-48ef-8123-2b1089496f6e" providerId="ADAL" clId="{B2372AE3-4EC7-4DA1-829A-561BF7E7B3F1}" dt="2021-09-16T12:24:54.754" v="293" actId="1076"/>
          <ac:spMkLst>
            <pc:docMk/>
            <pc:sldMk cId="2378782" sldId="276"/>
            <ac:spMk id="15" creationId="{C6F4EBED-9C65-4D0E-87F9-6899D47F6B82}"/>
          </ac:spMkLst>
        </pc:spChg>
        <pc:picChg chg="del">
          <ac:chgData name="Jon Harcum" userId="5d345ec3-bb8e-48ef-8123-2b1089496f6e" providerId="ADAL" clId="{B2372AE3-4EC7-4DA1-829A-561BF7E7B3F1}" dt="2021-09-16T12:24:24.676" v="285" actId="478"/>
          <ac:picMkLst>
            <pc:docMk/>
            <pc:sldMk cId="2378782" sldId="276"/>
            <ac:picMk id="6" creationId="{5325DEFF-B025-4C87-ACBC-C6F6349BC369}"/>
          </ac:picMkLst>
        </pc:picChg>
        <pc:picChg chg="add mod modCrop">
          <ac:chgData name="Jon Harcum" userId="5d345ec3-bb8e-48ef-8123-2b1089496f6e" providerId="ADAL" clId="{B2372AE3-4EC7-4DA1-829A-561BF7E7B3F1}" dt="2021-09-16T12:25:32.204" v="302" actId="1037"/>
          <ac:picMkLst>
            <pc:docMk/>
            <pc:sldMk cId="2378782" sldId="276"/>
            <ac:picMk id="11" creationId="{48BB3440-2C0D-41AB-8891-FFA060B00610}"/>
          </ac:picMkLst>
        </pc:picChg>
      </pc:sldChg>
      <pc:sldChg chg="del">
        <pc:chgData name="Jon Harcum" userId="5d345ec3-bb8e-48ef-8123-2b1089496f6e" providerId="ADAL" clId="{B2372AE3-4EC7-4DA1-829A-561BF7E7B3F1}" dt="2021-09-16T12:05:13.082" v="138" actId="47"/>
        <pc:sldMkLst>
          <pc:docMk/>
          <pc:sldMk cId="1775681939" sldId="277"/>
        </pc:sldMkLst>
      </pc:sldChg>
      <pc:sldChg chg="addSp delSp modSp del mod">
        <pc:chgData name="Jon Harcum" userId="5d345ec3-bb8e-48ef-8123-2b1089496f6e" providerId="ADAL" clId="{B2372AE3-4EC7-4DA1-829A-561BF7E7B3F1}" dt="2021-09-16T12:21:46.075" v="281" actId="47"/>
        <pc:sldMkLst>
          <pc:docMk/>
          <pc:sldMk cId="789065723" sldId="278"/>
        </pc:sldMkLst>
        <pc:spChg chg="del">
          <ac:chgData name="Jon Harcum" userId="5d345ec3-bb8e-48ef-8123-2b1089496f6e" providerId="ADAL" clId="{B2372AE3-4EC7-4DA1-829A-561BF7E7B3F1}" dt="2021-09-16T12:05:17.641" v="139" actId="478"/>
          <ac:spMkLst>
            <pc:docMk/>
            <pc:sldMk cId="789065723" sldId="278"/>
            <ac:spMk id="5" creationId="{064EFA93-0472-4128-801D-CF292BFABD85}"/>
          </ac:spMkLst>
        </pc:spChg>
        <pc:picChg chg="del">
          <ac:chgData name="Jon Harcum" userId="5d345ec3-bb8e-48ef-8123-2b1089496f6e" providerId="ADAL" clId="{B2372AE3-4EC7-4DA1-829A-561BF7E7B3F1}" dt="2021-09-16T12:05:17.641" v="139" actId="478"/>
          <ac:picMkLst>
            <pc:docMk/>
            <pc:sldMk cId="789065723" sldId="278"/>
            <ac:picMk id="3" creationId="{38738EF4-709F-4784-AFA0-8D607CE8AD8D}"/>
          </ac:picMkLst>
        </pc:picChg>
        <pc:picChg chg="del">
          <ac:chgData name="Jon Harcum" userId="5d345ec3-bb8e-48ef-8123-2b1089496f6e" providerId="ADAL" clId="{B2372AE3-4EC7-4DA1-829A-561BF7E7B3F1}" dt="2021-09-16T12:05:17.641" v="139" actId="478"/>
          <ac:picMkLst>
            <pc:docMk/>
            <pc:sldMk cId="789065723" sldId="278"/>
            <ac:picMk id="4" creationId="{511C9F19-11C0-4C6B-B37E-0FD290716DB3}"/>
          </ac:picMkLst>
        </pc:picChg>
        <pc:picChg chg="add mod modCrop">
          <ac:chgData name="Jon Harcum" userId="5d345ec3-bb8e-48ef-8123-2b1089496f6e" providerId="ADAL" clId="{B2372AE3-4EC7-4DA1-829A-561BF7E7B3F1}" dt="2021-09-16T12:08:42.826" v="183" actId="552"/>
          <ac:picMkLst>
            <pc:docMk/>
            <pc:sldMk cId="789065723" sldId="278"/>
            <ac:picMk id="6" creationId="{31B4EEAE-12BC-4A55-AD48-E7DA0E146970}"/>
          </ac:picMkLst>
        </pc:picChg>
        <pc:picChg chg="add mod modCrop">
          <ac:chgData name="Jon Harcum" userId="5d345ec3-bb8e-48ef-8123-2b1089496f6e" providerId="ADAL" clId="{B2372AE3-4EC7-4DA1-829A-561BF7E7B3F1}" dt="2021-09-16T12:08:57.905" v="187" actId="1035"/>
          <ac:picMkLst>
            <pc:docMk/>
            <pc:sldMk cId="789065723" sldId="278"/>
            <ac:picMk id="7" creationId="{D1E51365-86F6-4955-9E2E-646405C7754F}"/>
          </ac:picMkLst>
        </pc:picChg>
        <pc:picChg chg="add mod modCrop">
          <ac:chgData name="Jon Harcum" userId="5d345ec3-bb8e-48ef-8123-2b1089496f6e" providerId="ADAL" clId="{B2372AE3-4EC7-4DA1-829A-561BF7E7B3F1}" dt="2021-09-16T12:08:42.826" v="183" actId="552"/>
          <ac:picMkLst>
            <pc:docMk/>
            <pc:sldMk cId="789065723" sldId="278"/>
            <ac:picMk id="8" creationId="{23C1A9E8-DBF5-4264-B7B5-1753AB819AA2}"/>
          </ac:picMkLst>
        </pc:picChg>
        <pc:picChg chg="add mod modCrop">
          <ac:chgData name="Jon Harcum" userId="5d345ec3-bb8e-48ef-8123-2b1089496f6e" providerId="ADAL" clId="{B2372AE3-4EC7-4DA1-829A-561BF7E7B3F1}" dt="2021-09-16T12:17:30.072" v="253" actId="1035"/>
          <ac:picMkLst>
            <pc:docMk/>
            <pc:sldMk cId="789065723" sldId="278"/>
            <ac:picMk id="9" creationId="{C33707D3-8048-4323-973F-778530E655B7}"/>
          </ac:picMkLst>
        </pc:picChg>
        <pc:picChg chg="add mod modCrop">
          <ac:chgData name="Jon Harcum" userId="5d345ec3-bb8e-48ef-8123-2b1089496f6e" providerId="ADAL" clId="{B2372AE3-4EC7-4DA1-829A-561BF7E7B3F1}" dt="2021-09-16T12:17:26.276" v="247" actId="1035"/>
          <ac:picMkLst>
            <pc:docMk/>
            <pc:sldMk cId="789065723" sldId="278"/>
            <ac:picMk id="10" creationId="{755A8227-1AD0-4B62-8FC4-8500EA2E1D8E}"/>
          </ac:picMkLst>
        </pc:picChg>
        <pc:picChg chg="add mod ord modCrop">
          <ac:chgData name="Jon Harcum" userId="5d345ec3-bb8e-48ef-8123-2b1089496f6e" providerId="ADAL" clId="{B2372AE3-4EC7-4DA1-829A-561BF7E7B3F1}" dt="2021-09-16T12:17:22.441" v="244" actId="1036"/>
          <ac:picMkLst>
            <pc:docMk/>
            <pc:sldMk cId="789065723" sldId="278"/>
            <ac:picMk id="11" creationId="{A20DAC57-B6BF-4ECA-9179-F69F334E2F42}"/>
          </ac:picMkLst>
        </pc:picChg>
        <pc:picChg chg="add">
          <ac:chgData name="Jon Harcum" userId="5d345ec3-bb8e-48ef-8123-2b1089496f6e" providerId="ADAL" clId="{B2372AE3-4EC7-4DA1-829A-561BF7E7B3F1}" dt="2021-09-16T12:17:47.057" v="254" actId="22"/>
          <ac:picMkLst>
            <pc:docMk/>
            <pc:sldMk cId="789065723" sldId="278"/>
            <ac:picMk id="13" creationId="{4524250A-85BB-42B4-99D8-6DFD67A2A277}"/>
          </ac:picMkLst>
        </pc:picChg>
      </pc:sldChg>
      <pc:sldChg chg="add">
        <pc:chgData name="Jon Harcum" userId="5d345ec3-bb8e-48ef-8123-2b1089496f6e" providerId="ADAL" clId="{B2372AE3-4EC7-4DA1-829A-561BF7E7B3F1}" dt="2021-09-16T12:32:15.497" v="306"/>
        <pc:sldMkLst>
          <pc:docMk/>
          <pc:sldMk cId="3157723192" sldId="282"/>
        </pc:sldMkLst>
      </pc:sldChg>
    </pc:docChg>
  </pc:docChgLst>
  <pc:docChgLst>
    <pc:chgData name="Jon Harcum" userId="5d345ec3-bb8e-48ef-8123-2b1089496f6e" providerId="ADAL" clId="{AC68EFDA-0209-43C6-8670-7D465E1A3144}"/>
    <pc:docChg chg="custSel modSld">
      <pc:chgData name="Jon Harcum" userId="5d345ec3-bb8e-48ef-8123-2b1089496f6e" providerId="ADAL" clId="{AC68EFDA-0209-43C6-8670-7D465E1A3144}" dt="2021-09-16T14:49:35.986" v="86" actId="20577"/>
      <pc:docMkLst>
        <pc:docMk/>
      </pc:docMkLst>
      <pc:sldChg chg="modSp mod">
        <pc:chgData name="Jon Harcum" userId="5d345ec3-bb8e-48ef-8123-2b1089496f6e" providerId="ADAL" clId="{AC68EFDA-0209-43C6-8670-7D465E1A3144}" dt="2021-09-16T14:49:35.986" v="86" actId="20577"/>
        <pc:sldMkLst>
          <pc:docMk/>
          <pc:sldMk cId="998914806" sldId="280"/>
        </pc:sldMkLst>
        <pc:spChg chg="mod">
          <ac:chgData name="Jon Harcum" userId="5d345ec3-bb8e-48ef-8123-2b1089496f6e" providerId="ADAL" clId="{AC68EFDA-0209-43C6-8670-7D465E1A3144}" dt="2021-09-16T14:49:35.986" v="86" actId="20577"/>
          <ac:spMkLst>
            <pc:docMk/>
            <pc:sldMk cId="998914806" sldId="280"/>
            <ac:spMk id="3" creationId="{C5B5E645-F693-4684-858E-2FD026D16D6C}"/>
          </ac:spMkLst>
        </pc:spChg>
      </pc:sldChg>
      <pc:sldChg chg="modSp mod">
        <pc:chgData name="Jon Harcum" userId="5d345ec3-bb8e-48ef-8123-2b1089496f6e" providerId="ADAL" clId="{AC68EFDA-0209-43C6-8670-7D465E1A3144}" dt="2021-09-16T12:39:07.090" v="55" actId="313"/>
        <pc:sldMkLst>
          <pc:docMk/>
          <pc:sldMk cId="4276659184" sldId="281"/>
        </pc:sldMkLst>
        <pc:spChg chg="mod">
          <ac:chgData name="Jon Harcum" userId="5d345ec3-bb8e-48ef-8123-2b1089496f6e" providerId="ADAL" clId="{AC68EFDA-0209-43C6-8670-7D465E1A3144}" dt="2021-09-16T12:39:07.090" v="55" actId="313"/>
          <ac:spMkLst>
            <pc:docMk/>
            <pc:sldMk cId="4276659184" sldId="281"/>
            <ac:spMk id="2" creationId="{E43A1465-2A4C-4C9D-AF9E-39BCD07077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99273-F57B-4CC9-AB69-3BB6244B1A7E}" type="datetimeFigureOut">
              <a:rPr lang="en-US" smtClean="0"/>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32DEA-81E0-4AA9-AD0B-8F3D27B249FB}" type="slidenum">
              <a:rPr lang="en-US" smtClean="0"/>
              <a:t>‹#›</a:t>
            </a:fld>
            <a:endParaRPr lang="en-US"/>
          </a:p>
        </p:txBody>
      </p:sp>
    </p:spTree>
    <p:extLst>
      <p:ext uri="{BB962C8B-B14F-4D97-AF65-F5344CB8AC3E}">
        <p14:creationId xmlns:p14="http://schemas.microsoft.com/office/powerpoint/2010/main" val="263819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932DEA-81E0-4AA9-AD0B-8F3D27B249FB}" type="slidenum">
              <a:rPr lang="en-US" smtClean="0"/>
              <a:t>6</a:t>
            </a:fld>
            <a:endParaRPr lang="en-US"/>
          </a:p>
        </p:txBody>
      </p:sp>
    </p:spTree>
    <p:extLst>
      <p:ext uri="{BB962C8B-B14F-4D97-AF65-F5344CB8AC3E}">
        <p14:creationId xmlns:p14="http://schemas.microsoft.com/office/powerpoint/2010/main" val="340769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32DEA-81E0-4AA9-AD0B-8F3D27B249FB}" type="slidenum">
              <a:rPr lang="en-US" smtClean="0"/>
              <a:t>12</a:t>
            </a:fld>
            <a:endParaRPr lang="en-US"/>
          </a:p>
        </p:txBody>
      </p:sp>
    </p:spTree>
    <p:extLst>
      <p:ext uri="{BB962C8B-B14F-4D97-AF65-F5344CB8AC3E}">
        <p14:creationId xmlns:p14="http://schemas.microsoft.com/office/powerpoint/2010/main" val="1307401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ED8E-AAB0-4104-9CBC-3CE3378525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9C68FE-6C1F-48A6-82E1-74762A0A1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1D0ACD-189D-43A9-8416-EE1D31EB613F}"/>
              </a:ext>
            </a:extLst>
          </p:cNvPr>
          <p:cNvSpPr>
            <a:spLocks noGrp="1"/>
          </p:cNvSpPr>
          <p:nvPr>
            <p:ph type="dt" sz="half" idx="10"/>
          </p:nvPr>
        </p:nvSpPr>
        <p:spPr/>
        <p:txBody>
          <a:bodyPr/>
          <a:lstStyle/>
          <a:p>
            <a:fld id="{26E4B6A4-351C-4885-B5BE-EE3C8B2F72B1}" type="datetime1">
              <a:rPr lang="en-US" smtClean="0"/>
              <a:t>9/16/2021</a:t>
            </a:fld>
            <a:endParaRPr lang="en-US"/>
          </a:p>
        </p:txBody>
      </p:sp>
      <p:sp>
        <p:nvSpPr>
          <p:cNvPr id="5" name="Footer Placeholder 4">
            <a:extLst>
              <a:ext uri="{FF2B5EF4-FFF2-40B4-BE49-F238E27FC236}">
                <a16:creationId xmlns:a16="http://schemas.microsoft.com/office/drawing/2014/main" id="{18748CE2-8BFC-4066-A5D6-79491F098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0EC94-227C-4416-A723-EDA665805A54}"/>
              </a:ext>
            </a:extLst>
          </p:cNvPr>
          <p:cNvSpPr>
            <a:spLocks noGrp="1"/>
          </p:cNvSpPr>
          <p:nvPr>
            <p:ph type="sldNum" sz="quarter" idx="12"/>
          </p:nvPr>
        </p:nvSpPr>
        <p:spPr/>
        <p:txBody>
          <a:bodyPr/>
          <a:lstStyle/>
          <a:p>
            <a:fld id="{D6EF7EA0-93B3-4588-BE36-0E32AFBF0D1A}" type="slidenum">
              <a:rPr lang="en-US" smtClean="0"/>
              <a:t>‹#›</a:t>
            </a:fld>
            <a:endParaRPr lang="en-US"/>
          </a:p>
        </p:txBody>
      </p:sp>
    </p:spTree>
    <p:extLst>
      <p:ext uri="{BB962C8B-B14F-4D97-AF65-F5344CB8AC3E}">
        <p14:creationId xmlns:p14="http://schemas.microsoft.com/office/powerpoint/2010/main" val="1738433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0058-C36A-4558-9DD0-11E933713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2BA981-9633-446D-8DB3-FCA0778F61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C3FB8-5EEB-4290-BCBB-56A4D30454A2}"/>
              </a:ext>
            </a:extLst>
          </p:cNvPr>
          <p:cNvSpPr>
            <a:spLocks noGrp="1"/>
          </p:cNvSpPr>
          <p:nvPr>
            <p:ph type="dt" sz="half" idx="10"/>
          </p:nvPr>
        </p:nvSpPr>
        <p:spPr/>
        <p:txBody>
          <a:bodyPr/>
          <a:lstStyle/>
          <a:p>
            <a:fld id="{E92E8F94-B4F9-42C0-9869-23BC0994C88D}" type="datetime1">
              <a:rPr lang="en-US" smtClean="0"/>
              <a:t>9/16/2021</a:t>
            </a:fld>
            <a:endParaRPr lang="en-US"/>
          </a:p>
        </p:txBody>
      </p:sp>
      <p:sp>
        <p:nvSpPr>
          <p:cNvPr id="5" name="Footer Placeholder 4">
            <a:extLst>
              <a:ext uri="{FF2B5EF4-FFF2-40B4-BE49-F238E27FC236}">
                <a16:creationId xmlns:a16="http://schemas.microsoft.com/office/drawing/2014/main" id="{F239BF5C-9A56-41E5-8EF8-2A8B5EF19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59D77-C205-4175-B0E8-16F4707FABFF}"/>
              </a:ext>
            </a:extLst>
          </p:cNvPr>
          <p:cNvSpPr>
            <a:spLocks noGrp="1"/>
          </p:cNvSpPr>
          <p:nvPr>
            <p:ph type="sldNum" sz="quarter" idx="12"/>
          </p:nvPr>
        </p:nvSpPr>
        <p:spPr/>
        <p:txBody>
          <a:bodyPr/>
          <a:lstStyle/>
          <a:p>
            <a:fld id="{D6EF7EA0-93B3-4588-BE36-0E32AFBF0D1A}" type="slidenum">
              <a:rPr lang="en-US" smtClean="0"/>
              <a:t>‹#›</a:t>
            </a:fld>
            <a:endParaRPr lang="en-US"/>
          </a:p>
        </p:txBody>
      </p:sp>
    </p:spTree>
    <p:extLst>
      <p:ext uri="{BB962C8B-B14F-4D97-AF65-F5344CB8AC3E}">
        <p14:creationId xmlns:p14="http://schemas.microsoft.com/office/powerpoint/2010/main" val="165340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F9E78C-A3F1-4262-BA97-3C8569FB7F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CE1629-E1DE-4E17-AE8B-69726A1605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3F905-816B-46FF-9772-7120E709F8EE}"/>
              </a:ext>
            </a:extLst>
          </p:cNvPr>
          <p:cNvSpPr>
            <a:spLocks noGrp="1"/>
          </p:cNvSpPr>
          <p:nvPr>
            <p:ph type="dt" sz="half" idx="10"/>
          </p:nvPr>
        </p:nvSpPr>
        <p:spPr/>
        <p:txBody>
          <a:bodyPr/>
          <a:lstStyle/>
          <a:p>
            <a:fld id="{CF75926F-9236-46B1-B081-6E5A1068D8A5}" type="datetime1">
              <a:rPr lang="en-US" smtClean="0"/>
              <a:t>9/16/2021</a:t>
            </a:fld>
            <a:endParaRPr lang="en-US"/>
          </a:p>
        </p:txBody>
      </p:sp>
      <p:sp>
        <p:nvSpPr>
          <p:cNvPr id="5" name="Footer Placeholder 4">
            <a:extLst>
              <a:ext uri="{FF2B5EF4-FFF2-40B4-BE49-F238E27FC236}">
                <a16:creationId xmlns:a16="http://schemas.microsoft.com/office/drawing/2014/main" id="{DCDEDD8F-E0BA-4456-B6A4-F75A53891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2C944-C6BD-4036-A6EC-380A1ED905EF}"/>
              </a:ext>
            </a:extLst>
          </p:cNvPr>
          <p:cNvSpPr>
            <a:spLocks noGrp="1"/>
          </p:cNvSpPr>
          <p:nvPr>
            <p:ph type="sldNum" sz="quarter" idx="12"/>
          </p:nvPr>
        </p:nvSpPr>
        <p:spPr/>
        <p:txBody>
          <a:bodyPr/>
          <a:lstStyle/>
          <a:p>
            <a:fld id="{D6EF7EA0-93B3-4588-BE36-0E32AFBF0D1A}" type="slidenum">
              <a:rPr lang="en-US" smtClean="0"/>
              <a:t>‹#›</a:t>
            </a:fld>
            <a:endParaRPr lang="en-US"/>
          </a:p>
        </p:txBody>
      </p:sp>
    </p:spTree>
    <p:extLst>
      <p:ext uri="{BB962C8B-B14F-4D97-AF65-F5344CB8AC3E}">
        <p14:creationId xmlns:p14="http://schemas.microsoft.com/office/powerpoint/2010/main" val="24850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C2DD9-25B4-4D67-84A5-1B0C38FE3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064C34-AFD7-476C-9E25-73BD8953B0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36D15-DF53-455A-A948-D0FF52E82A89}"/>
              </a:ext>
            </a:extLst>
          </p:cNvPr>
          <p:cNvSpPr>
            <a:spLocks noGrp="1"/>
          </p:cNvSpPr>
          <p:nvPr>
            <p:ph type="dt" sz="half" idx="10"/>
          </p:nvPr>
        </p:nvSpPr>
        <p:spPr/>
        <p:txBody>
          <a:bodyPr/>
          <a:lstStyle/>
          <a:p>
            <a:fld id="{31180AEA-70BE-4BE8-8C19-FEE52649B092}" type="datetime1">
              <a:rPr lang="en-US" smtClean="0"/>
              <a:t>9/16/2021</a:t>
            </a:fld>
            <a:endParaRPr lang="en-US"/>
          </a:p>
        </p:txBody>
      </p:sp>
      <p:sp>
        <p:nvSpPr>
          <p:cNvPr id="5" name="Footer Placeholder 4">
            <a:extLst>
              <a:ext uri="{FF2B5EF4-FFF2-40B4-BE49-F238E27FC236}">
                <a16:creationId xmlns:a16="http://schemas.microsoft.com/office/drawing/2014/main" id="{32893A75-7F13-4678-9394-17E469CCA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473C5-ABDE-4C69-BEAA-D03B93CE3AEF}"/>
              </a:ext>
            </a:extLst>
          </p:cNvPr>
          <p:cNvSpPr>
            <a:spLocks noGrp="1"/>
          </p:cNvSpPr>
          <p:nvPr>
            <p:ph type="sldNum" sz="quarter" idx="12"/>
          </p:nvPr>
        </p:nvSpPr>
        <p:spPr/>
        <p:txBody>
          <a:bodyPr/>
          <a:lstStyle/>
          <a:p>
            <a:fld id="{D6EF7EA0-93B3-4588-BE36-0E32AFBF0D1A}" type="slidenum">
              <a:rPr lang="en-US" smtClean="0"/>
              <a:t>‹#›</a:t>
            </a:fld>
            <a:endParaRPr lang="en-US"/>
          </a:p>
        </p:txBody>
      </p:sp>
    </p:spTree>
    <p:extLst>
      <p:ext uri="{BB962C8B-B14F-4D97-AF65-F5344CB8AC3E}">
        <p14:creationId xmlns:p14="http://schemas.microsoft.com/office/powerpoint/2010/main" val="406224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2E72-1985-4305-B88C-8A17EC64F8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502800-9825-40A1-8F78-7705FC9403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308B3-4B70-4D92-91B6-8AB569FDF5B7}"/>
              </a:ext>
            </a:extLst>
          </p:cNvPr>
          <p:cNvSpPr>
            <a:spLocks noGrp="1"/>
          </p:cNvSpPr>
          <p:nvPr>
            <p:ph type="dt" sz="half" idx="10"/>
          </p:nvPr>
        </p:nvSpPr>
        <p:spPr/>
        <p:txBody>
          <a:bodyPr/>
          <a:lstStyle/>
          <a:p>
            <a:fld id="{FA161A76-A65A-470C-8E0F-EC288D8ACDF4}" type="datetime1">
              <a:rPr lang="en-US" smtClean="0"/>
              <a:t>9/16/2021</a:t>
            </a:fld>
            <a:endParaRPr lang="en-US"/>
          </a:p>
        </p:txBody>
      </p:sp>
      <p:sp>
        <p:nvSpPr>
          <p:cNvPr id="5" name="Footer Placeholder 4">
            <a:extLst>
              <a:ext uri="{FF2B5EF4-FFF2-40B4-BE49-F238E27FC236}">
                <a16:creationId xmlns:a16="http://schemas.microsoft.com/office/drawing/2014/main" id="{B7D79834-A907-4710-A641-567DB6CA8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7247A-1611-4800-A1CD-60F453FF5DE2}"/>
              </a:ext>
            </a:extLst>
          </p:cNvPr>
          <p:cNvSpPr>
            <a:spLocks noGrp="1"/>
          </p:cNvSpPr>
          <p:nvPr>
            <p:ph type="sldNum" sz="quarter" idx="12"/>
          </p:nvPr>
        </p:nvSpPr>
        <p:spPr/>
        <p:txBody>
          <a:bodyPr/>
          <a:lstStyle/>
          <a:p>
            <a:fld id="{D6EF7EA0-93B3-4588-BE36-0E32AFBF0D1A}" type="slidenum">
              <a:rPr lang="en-US" smtClean="0"/>
              <a:t>‹#›</a:t>
            </a:fld>
            <a:endParaRPr lang="en-US"/>
          </a:p>
        </p:txBody>
      </p:sp>
    </p:spTree>
    <p:extLst>
      <p:ext uri="{BB962C8B-B14F-4D97-AF65-F5344CB8AC3E}">
        <p14:creationId xmlns:p14="http://schemas.microsoft.com/office/powerpoint/2010/main" val="7272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2120-24B4-4D3E-BD7E-C65CC98C1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6B795B-CAFB-4BB1-A247-E26D4850A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0CCD67-3545-4D1D-BE8A-D58FF03346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6234-E7A3-4998-9B84-D744719E2E12}"/>
              </a:ext>
            </a:extLst>
          </p:cNvPr>
          <p:cNvSpPr>
            <a:spLocks noGrp="1"/>
          </p:cNvSpPr>
          <p:nvPr>
            <p:ph type="dt" sz="half" idx="10"/>
          </p:nvPr>
        </p:nvSpPr>
        <p:spPr/>
        <p:txBody>
          <a:bodyPr/>
          <a:lstStyle/>
          <a:p>
            <a:fld id="{AFB00279-8117-4CB1-BC9C-2880FB24A139}" type="datetime1">
              <a:rPr lang="en-US" smtClean="0"/>
              <a:t>9/16/2021</a:t>
            </a:fld>
            <a:endParaRPr lang="en-US"/>
          </a:p>
        </p:txBody>
      </p:sp>
      <p:sp>
        <p:nvSpPr>
          <p:cNvPr id="6" name="Footer Placeholder 5">
            <a:extLst>
              <a:ext uri="{FF2B5EF4-FFF2-40B4-BE49-F238E27FC236}">
                <a16:creationId xmlns:a16="http://schemas.microsoft.com/office/drawing/2014/main" id="{2E3B2744-2A40-4E38-8550-6B16FFC45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A34B8B-5F05-48CB-B3EC-30FCD4BDA505}"/>
              </a:ext>
            </a:extLst>
          </p:cNvPr>
          <p:cNvSpPr>
            <a:spLocks noGrp="1"/>
          </p:cNvSpPr>
          <p:nvPr>
            <p:ph type="sldNum" sz="quarter" idx="12"/>
          </p:nvPr>
        </p:nvSpPr>
        <p:spPr/>
        <p:txBody>
          <a:bodyPr/>
          <a:lstStyle/>
          <a:p>
            <a:fld id="{D6EF7EA0-93B3-4588-BE36-0E32AFBF0D1A}" type="slidenum">
              <a:rPr lang="en-US" smtClean="0"/>
              <a:t>‹#›</a:t>
            </a:fld>
            <a:endParaRPr lang="en-US"/>
          </a:p>
        </p:txBody>
      </p:sp>
    </p:spTree>
    <p:extLst>
      <p:ext uri="{BB962C8B-B14F-4D97-AF65-F5344CB8AC3E}">
        <p14:creationId xmlns:p14="http://schemas.microsoft.com/office/powerpoint/2010/main" val="303728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7ACE-621B-45AC-9F2A-CD262A7DF4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E1EBA3-C9F7-42F2-9F3F-6CAA43ED52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A69B85-F086-4054-B4B2-1D4031D268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9B3143-6BD3-428C-BF01-01694737CF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BCACAE-ACDA-45E7-A635-FECE4BBD6C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AD5D0B-7EC9-40E8-BF81-8B3DFDC4BC88}"/>
              </a:ext>
            </a:extLst>
          </p:cNvPr>
          <p:cNvSpPr>
            <a:spLocks noGrp="1"/>
          </p:cNvSpPr>
          <p:nvPr>
            <p:ph type="dt" sz="half" idx="10"/>
          </p:nvPr>
        </p:nvSpPr>
        <p:spPr/>
        <p:txBody>
          <a:bodyPr/>
          <a:lstStyle/>
          <a:p>
            <a:fld id="{27D661B4-4FDC-4DEA-AA95-D63505283D40}" type="datetime1">
              <a:rPr lang="en-US" smtClean="0"/>
              <a:t>9/16/2021</a:t>
            </a:fld>
            <a:endParaRPr lang="en-US"/>
          </a:p>
        </p:txBody>
      </p:sp>
      <p:sp>
        <p:nvSpPr>
          <p:cNvPr id="8" name="Footer Placeholder 7">
            <a:extLst>
              <a:ext uri="{FF2B5EF4-FFF2-40B4-BE49-F238E27FC236}">
                <a16:creationId xmlns:a16="http://schemas.microsoft.com/office/drawing/2014/main" id="{F1D9659C-E862-4297-BD27-2EE7368A2D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F82B45-B6C8-4C71-91C7-37781EDB7C9A}"/>
              </a:ext>
            </a:extLst>
          </p:cNvPr>
          <p:cNvSpPr>
            <a:spLocks noGrp="1"/>
          </p:cNvSpPr>
          <p:nvPr>
            <p:ph type="sldNum" sz="quarter" idx="12"/>
          </p:nvPr>
        </p:nvSpPr>
        <p:spPr/>
        <p:txBody>
          <a:bodyPr/>
          <a:lstStyle/>
          <a:p>
            <a:fld id="{D6EF7EA0-93B3-4588-BE36-0E32AFBF0D1A}" type="slidenum">
              <a:rPr lang="en-US" smtClean="0"/>
              <a:t>‹#›</a:t>
            </a:fld>
            <a:endParaRPr lang="en-US"/>
          </a:p>
        </p:txBody>
      </p:sp>
    </p:spTree>
    <p:extLst>
      <p:ext uri="{BB962C8B-B14F-4D97-AF65-F5344CB8AC3E}">
        <p14:creationId xmlns:p14="http://schemas.microsoft.com/office/powerpoint/2010/main" val="411147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9DDC-CCEE-4D30-81D2-52807D7370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7150FD-977D-453F-8CD5-BE2B5F6956F6}"/>
              </a:ext>
            </a:extLst>
          </p:cNvPr>
          <p:cNvSpPr>
            <a:spLocks noGrp="1"/>
          </p:cNvSpPr>
          <p:nvPr>
            <p:ph type="dt" sz="half" idx="10"/>
          </p:nvPr>
        </p:nvSpPr>
        <p:spPr/>
        <p:txBody>
          <a:bodyPr/>
          <a:lstStyle/>
          <a:p>
            <a:fld id="{06C28C8D-C2D0-42ED-A2C3-97B28CBCEF21}" type="datetime1">
              <a:rPr lang="en-US" smtClean="0"/>
              <a:t>9/16/2021</a:t>
            </a:fld>
            <a:endParaRPr lang="en-US"/>
          </a:p>
        </p:txBody>
      </p:sp>
      <p:sp>
        <p:nvSpPr>
          <p:cNvPr id="4" name="Footer Placeholder 3">
            <a:extLst>
              <a:ext uri="{FF2B5EF4-FFF2-40B4-BE49-F238E27FC236}">
                <a16:creationId xmlns:a16="http://schemas.microsoft.com/office/drawing/2014/main" id="{A5079391-45A7-46D1-9AEF-B524DFB923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0F21CD-74A9-4D40-ADE9-A66BD92A9A64}"/>
              </a:ext>
            </a:extLst>
          </p:cNvPr>
          <p:cNvSpPr>
            <a:spLocks noGrp="1"/>
          </p:cNvSpPr>
          <p:nvPr>
            <p:ph type="sldNum" sz="quarter" idx="12"/>
          </p:nvPr>
        </p:nvSpPr>
        <p:spPr/>
        <p:txBody>
          <a:bodyPr/>
          <a:lstStyle/>
          <a:p>
            <a:fld id="{D6EF7EA0-93B3-4588-BE36-0E32AFBF0D1A}" type="slidenum">
              <a:rPr lang="en-US" smtClean="0"/>
              <a:t>‹#›</a:t>
            </a:fld>
            <a:endParaRPr lang="en-US"/>
          </a:p>
        </p:txBody>
      </p:sp>
    </p:spTree>
    <p:extLst>
      <p:ext uri="{BB962C8B-B14F-4D97-AF65-F5344CB8AC3E}">
        <p14:creationId xmlns:p14="http://schemas.microsoft.com/office/powerpoint/2010/main" val="4668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152098-0CDE-4C4D-9AA0-9E1D2AC59344}"/>
              </a:ext>
            </a:extLst>
          </p:cNvPr>
          <p:cNvSpPr>
            <a:spLocks noGrp="1"/>
          </p:cNvSpPr>
          <p:nvPr>
            <p:ph type="dt" sz="half" idx="10"/>
          </p:nvPr>
        </p:nvSpPr>
        <p:spPr/>
        <p:txBody>
          <a:bodyPr/>
          <a:lstStyle/>
          <a:p>
            <a:fld id="{240A5946-A8C1-4D2C-BBD2-589CFAC954EA}" type="datetime1">
              <a:rPr lang="en-US" smtClean="0"/>
              <a:t>9/16/2021</a:t>
            </a:fld>
            <a:endParaRPr lang="en-US"/>
          </a:p>
        </p:txBody>
      </p:sp>
      <p:sp>
        <p:nvSpPr>
          <p:cNvPr id="3" name="Footer Placeholder 2">
            <a:extLst>
              <a:ext uri="{FF2B5EF4-FFF2-40B4-BE49-F238E27FC236}">
                <a16:creationId xmlns:a16="http://schemas.microsoft.com/office/drawing/2014/main" id="{2B89C2E7-996E-44E4-B290-249FA4083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465021-70BE-451C-9533-5809396D8CBB}"/>
              </a:ext>
            </a:extLst>
          </p:cNvPr>
          <p:cNvSpPr>
            <a:spLocks noGrp="1"/>
          </p:cNvSpPr>
          <p:nvPr>
            <p:ph type="sldNum" sz="quarter" idx="12"/>
          </p:nvPr>
        </p:nvSpPr>
        <p:spPr/>
        <p:txBody>
          <a:bodyPr/>
          <a:lstStyle/>
          <a:p>
            <a:fld id="{D6EF7EA0-93B3-4588-BE36-0E32AFBF0D1A}" type="slidenum">
              <a:rPr lang="en-US" smtClean="0"/>
              <a:t>‹#›</a:t>
            </a:fld>
            <a:endParaRPr lang="en-US"/>
          </a:p>
        </p:txBody>
      </p:sp>
    </p:spTree>
    <p:extLst>
      <p:ext uri="{BB962C8B-B14F-4D97-AF65-F5344CB8AC3E}">
        <p14:creationId xmlns:p14="http://schemas.microsoft.com/office/powerpoint/2010/main" val="254283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5309-7CF8-498F-8EA6-9482277869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B18A67-738A-4261-90E8-E0B861C1B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8368C5-1F69-45E8-98B0-4D7EB9A4A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17D5E-232A-4221-9227-254594845013}"/>
              </a:ext>
            </a:extLst>
          </p:cNvPr>
          <p:cNvSpPr>
            <a:spLocks noGrp="1"/>
          </p:cNvSpPr>
          <p:nvPr>
            <p:ph type="dt" sz="half" idx="10"/>
          </p:nvPr>
        </p:nvSpPr>
        <p:spPr/>
        <p:txBody>
          <a:bodyPr/>
          <a:lstStyle/>
          <a:p>
            <a:fld id="{BCE507AB-A7E7-4112-BBFC-D6E273539E97}" type="datetime1">
              <a:rPr lang="en-US" smtClean="0"/>
              <a:t>9/16/2021</a:t>
            </a:fld>
            <a:endParaRPr lang="en-US"/>
          </a:p>
        </p:txBody>
      </p:sp>
      <p:sp>
        <p:nvSpPr>
          <p:cNvPr id="6" name="Footer Placeholder 5">
            <a:extLst>
              <a:ext uri="{FF2B5EF4-FFF2-40B4-BE49-F238E27FC236}">
                <a16:creationId xmlns:a16="http://schemas.microsoft.com/office/drawing/2014/main" id="{ADB5558A-FAA3-4F4F-89E2-6A118550B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5CE45-3DBB-4BB3-BB36-AF4E8F25D8EB}"/>
              </a:ext>
            </a:extLst>
          </p:cNvPr>
          <p:cNvSpPr>
            <a:spLocks noGrp="1"/>
          </p:cNvSpPr>
          <p:nvPr>
            <p:ph type="sldNum" sz="quarter" idx="12"/>
          </p:nvPr>
        </p:nvSpPr>
        <p:spPr/>
        <p:txBody>
          <a:bodyPr/>
          <a:lstStyle/>
          <a:p>
            <a:fld id="{D6EF7EA0-93B3-4588-BE36-0E32AFBF0D1A}" type="slidenum">
              <a:rPr lang="en-US" smtClean="0"/>
              <a:t>‹#›</a:t>
            </a:fld>
            <a:endParaRPr lang="en-US"/>
          </a:p>
        </p:txBody>
      </p:sp>
    </p:spTree>
    <p:extLst>
      <p:ext uri="{BB962C8B-B14F-4D97-AF65-F5344CB8AC3E}">
        <p14:creationId xmlns:p14="http://schemas.microsoft.com/office/powerpoint/2010/main" val="362418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E97B-94D2-4253-87C2-C612B48F3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E4E00E-0673-44F0-A97F-5F9FA82E5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155705-8CEB-4F79-A0AA-94C0B27F3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E01491-8DAA-4D33-8E4A-9681550C7EC0}"/>
              </a:ext>
            </a:extLst>
          </p:cNvPr>
          <p:cNvSpPr>
            <a:spLocks noGrp="1"/>
          </p:cNvSpPr>
          <p:nvPr>
            <p:ph type="dt" sz="half" idx="10"/>
          </p:nvPr>
        </p:nvSpPr>
        <p:spPr/>
        <p:txBody>
          <a:bodyPr/>
          <a:lstStyle/>
          <a:p>
            <a:fld id="{D2C4FB31-6B3B-4F12-93E1-EBF9A9095FD5}" type="datetime1">
              <a:rPr lang="en-US" smtClean="0"/>
              <a:t>9/16/2021</a:t>
            </a:fld>
            <a:endParaRPr lang="en-US"/>
          </a:p>
        </p:txBody>
      </p:sp>
      <p:sp>
        <p:nvSpPr>
          <p:cNvPr id="6" name="Footer Placeholder 5">
            <a:extLst>
              <a:ext uri="{FF2B5EF4-FFF2-40B4-BE49-F238E27FC236}">
                <a16:creationId xmlns:a16="http://schemas.microsoft.com/office/drawing/2014/main" id="{798BF22F-A225-450A-A112-1DCCDE3A4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1DD6B-2983-4C5C-B659-9746463493F6}"/>
              </a:ext>
            </a:extLst>
          </p:cNvPr>
          <p:cNvSpPr>
            <a:spLocks noGrp="1"/>
          </p:cNvSpPr>
          <p:nvPr>
            <p:ph type="sldNum" sz="quarter" idx="12"/>
          </p:nvPr>
        </p:nvSpPr>
        <p:spPr/>
        <p:txBody>
          <a:bodyPr/>
          <a:lstStyle/>
          <a:p>
            <a:fld id="{D6EF7EA0-93B3-4588-BE36-0E32AFBF0D1A}" type="slidenum">
              <a:rPr lang="en-US" smtClean="0"/>
              <a:t>‹#›</a:t>
            </a:fld>
            <a:endParaRPr lang="en-US"/>
          </a:p>
        </p:txBody>
      </p:sp>
    </p:spTree>
    <p:extLst>
      <p:ext uri="{BB962C8B-B14F-4D97-AF65-F5344CB8AC3E}">
        <p14:creationId xmlns:p14="http://schemas.microsoft.com/office/powerpoint/2010/main" val="61593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E57954-10C9-430F-972C-8CD6358B9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D8F4B2-4748-4BA6-A158-FC8951B42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8B59B-8C43-4773-A22E-39DB575231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C1764-53FE-435C-94FA-510E771BE1A8}" type="datetime1">
              <a:rPr lang="en-US" smtClean="0"/>
              <a:t>9/16/2021</a:t>
            </a:fld>
            <a:endParaRPr lang="en-US"/>
          </a:p>
        </p:txBody>
      </p:sp>
      <p:sp>
        <p:nvSpPr>
          <p:cNvPr id="5" name="Footer Placeholder 4">
            <a:extLst>
              <a:ext uri="{FF2B5EF4-FFF2-40B4-BE49-F238E27FC236}">
                <a16:creationId xmlns:a16="http://schemas.microsoft.com/office/drawing/2014/main" id="{159A8249-B855-452A-A1E2-CB2FCE16D5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AC6F93-DA1A-4AC8-95F4-9A4F687F8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F7EA0-93B3-4588-BE36-0E32AFBF0D1A}" type="slidenum">
              <a:rPr lang="en-US" smtClean="0"/>
              <a:t>‹#›</a:t>
            </a:fld>
            <a:endParaRPr lang="en-US"/>
          </a:p>
        </p:txBody>
      </p:sp>
    </p:spTree>
    <p:extLst>
      <p:ext uri="{BB962C8B-B14F-4D97-AF65-F5344CB8AC3E}">
        <p14:creationId xmlns:p14="http://schemas.microsoft.com/office/powerpoint/2010/main" val="275063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45DC7C-F0A3-4C06-BC6D-DDFADB9EBBA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Western Tributary—Cluster analysis of GAM2 results</a:t>
            </a:r>
          </a:p>
        </p:txBody>
      </p:sp>
      <p:pic>
        <p:nvPicPr>
          <p:cNvPr id="5" name="Content Placeholder 4">
            <a:extLst>
              <a:ext uri="{FF2B5EF4-FFF2-40B4-BE49-F238E27FC236}">
                <a16:creationId xmlns:a16="http://schemas.microsoft.com/office/drawing/2014/main" id="{EA734751-48E9-44B6-B0E1-2A8EC27309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969489" y="457200"/>
            <a:ext cx="4857962" cy="5971246"/>
          </a:xfrm>
          <a:prstGeom prst="rect">
            <a:avLst/>
          </a:prstGeom>
          <a:noFill/>
        </p:spPr>
      </p:pic>
      <p:sp>
        <p:nvSpPr>
          <p:cNvPr id="4" name="Slide Number Placeholder 3">
            <a:extLst>
              <a:ext uri="{FF2B5EF4-FFF2-40B4-BE49-F238E27FC236}">
                <a16:creationId xmlns:a16="http://schemas.microsoft.com/office/drawing/2014/main" id="{F562BA3F-385E-43AB-8C41-96318F699482}"/>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6EF7EA0-93B3-4588-BE36-0E32AFBF0D1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6B7C362-A53D-48C1-B575-B09189E07E76}"/>
              </a:ext>
            </a:extLst>
          </p:cNvPr>
          <p:cNvSpPr txBox="1"/>
          <p:nvPr/>
        </p:nvSpPr>
        <p:spPr>
          <a:xfrm>
            <a:off x="695324" y="3771900"/>
            <a:ext cx="534352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Integrated Trends and Analysis Team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September 29,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Elgin Perry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 support from Tetra Tech </a:t>
            </a:r>
          </a:p>
        </p:txBody>
      </p:sp>
    </p:spTree>
    <p:extLst>
      <p:ext uri="{BB962C8B-B14F-4D97-AF65-F5344CB8AC3E}">
        <p14:creationId xmlns:p14="http://schemas.microsoft.com/office/powerpoint/2010/main" val="42618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BEC86C05-58E8-483B-B4CD-A74EBECCCC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3996" y="281496"/>
            <a:ext cx="5443757" cy="6532508"/>
          </a:xfrm>
          <a:prstGeom prst="rect">
            <a:avLst/>
          </a:prstGeom>
          <a:noFill/>
          <a:ln>
            <a:noFill/>
          </a:ln>
        </p:spPr>
      </p:pic>
      <p:sp>
        <p:nvSpPr>
          <p:cNvPr id="7" name="TextBox 6">
            <a:extLst>
              <a:ext uri="{FF2B5EF4-FFF2-40B4-BE49-F238E27FC236}">
                <a16:creationId xmlns:a16="http://schemas.microsoft.com/office/drawing/2014/main" id="{627C8ABC-7616-41FF-9A6A-4433B9CD7CF2}"/>
              </a:ext>
            </a:extLst>
          </p:cNvPr>
          <p:cNvSpPr txBox="1"/>
          <p:nvPr/>
        </p:nvSpPr>
        <p:spPr>
          <a:xfrm>
            <a:off x="1698171" y="-210763"/>
            <a:ext cx="9525000" cy="461665"/>
          </a:xfrm>
          <a:prstGeom prst="rect">
            <a:avLst/>
          </a:prstGeom>
          <a:noFill/>
        </p:spPr>
        <p:txBody>
          <a:bodyPr wrap="square">
            <a:spAutoFit/>
          </a:bodyPr>
          <a:lstStyle/>
          <a:p>
            <a:br>
              <a:rPr lang="en-US" sz="1200" b="0" i="0" dirty="0">
                <a:solidFill>
                  <a:srgbClr val="666666"/>
                </a:solidFill>
                <a:effectLst/>
              </a:rPr>
            </a:br>
            <a:r>
              <a:rPr lang="en-US" sz="1200" b="1" i="0" dirty="0">
                <a:solidFill>
                  <a:srgbClr val="666666"/>
                </a:solidFill>
                <a:effectLst/>
              </a:rPr>
              <a:t>1</a:t>
            </a:r>
            <a:r>
              <a:rPr lang="en-US" sz="1200" b="1" i="0" dirty="0">
                <a:solidFill>
                  <a:srgbClr val="000000"/>
                </a:solidFill>
                <a:effectLst/>
              </a:rPr>
              <a:t>.  Cluster analysis grouping items defined by station using patterns over year for S_SAP </a:t>
            </a:r>
            <a:r>
              <a:rPr lang="en-US" sz="1200" b="1" i="0" dirty="0" err="1">
                <a:solidFill>
                  <a:srgbClr val="000000"/>
                </a:solidFill>
                <a:effectLst/>
              </a:rPr>
              <a:t>tp</a:t>
            </a:r>
            <a:r>
              <a:rPr lang="en-US" sz="1200" b="1" i="0" dirty="0">
                <a:solidFill>
                  <a:srgbClr val="000000"/>
                </a:solidFill>
                <a:effectLst/>
              </a:rPr>
              <a:t> observed in the Western </a:t>
            </a:r>
            <a:r>
              <a:rPr lang="en-US" sz="1200" b="1" i="0" dirty="0" err="1">
                <a:solidFill>
                  <a:srgbClr val="000000"/>
                </a:solidFill>
                <a:effectLst/>
              </a:rPr>
              <a:t>Tribs</a:t>
            </a:r>
            <a:r>
              <a:rPr lang="en-US" sz="1200" b="1" i="0" dirty="0">
                <a:solidFill>
                  <a:srgbClr val="000000"/>
                </a:solidFill>
                <a:effectLst/>
              </a:rPr>
              <a:t> and Main-stem Bay.  (4-8)</a:t>
            </a:r>
            <a:endParaRPr lang="en-US" sz="1200" b="1" dirty="0"/>
          </a:p>
        </p:txBody>
      </p:sp>
      <p:sp>
        <p:nvSpPr>
          <p:cNvPr id="6" name="Slide Number Placeholder 5">
            <a:extLst>
              <a:ext uri="{FF2B5EF4-FFF2-40B4-BE49-F238E27FC236}">
                <a16:creationId xmlns:a16="http://schemas.microsoft.com/office/drawing/2014/main" id="{10B9ECE1-4553-4D98-834A-31090F33B915}"/>
              </a:ext>
            </a:extLst>
          </p:cNvPr>
          <p:cNvSpPr>
            <a:spLocks noGrp="1"/>
          </p:cNvSpPr>
          <p:nvPr>
            <p:ph type="sldNum" sz="quarter" idx="12"/>
          </p:nvPr>
        </p:nvSpPr>
        <p:spPr/>
        <p:txBody>
          <a:bodyPr/>
          <a:lstStyle/>
          <a:p>
            <a:fld id="{D6EF7EA0-93B3-4588-BE36-0E32AFBF0D1A}" type="slidenum">
              <a:rPr lang="en-US" smtClean="0"/>
              <a:t>10</a:t>
            </a:fld>
            <a:endParaRPr lang="en-US" dirty="0"/>
          </a:p>
        </p:txBody>
      </p:sp>
      <p:pic>
        <p:nvPicPr>
          <p:cNvPr id="10" name="Picture 9" descr="Chart&#10;&#10;Description automatically generated">
            <a:extLst>
              <a:ext uri="{FF2B5EF4-FFF2-40B4-BE49-F238E27FC236}">
                <a16:creationId xmlns:a16="http://schemas.microsoft.com/office/drawing/2014/main" id="{7183BC13-9AC1-4A04-9BA4-4B34081836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52500" y="326864"/>
            <a:ext cx="5660801" cy="3537565"/>
          </a:xfrm>
          <a:prstGeom prst="rect">
            <a:avLst/>
          </a:prstGeom>
          <a:noFill/>
          <a:ln>
            <a:noFill/>
          </a:ln>
        </p:spPr>
      </p:pic>
      <p:sp>
        <p:nvSpPr>
          <p:cNvPr id="3" name="TextBox 2">
            <a:extLst>
              <a:ext uri="{FF2B5EF4-FFF2-40B4-BE49-F238E27FC236}">
                <a16:creationId xmlns:a16="http://schemas.microsoft.com/office/drawing/2014/main" id="{9CADB4C8-3887-41EA-9188-8D210C92462D}"/>
              </a:ext>
            </a:extLst>
          </p:cNvPr>
          <p:cNvSpPr txBox="1"/>
          <p:nvPr/>
        </p:nvSpPr>
        <p:spPr>
          <a:xfrm>
            <a:off x="912662" y="1028581"/>
            <a:ext cx="883921" cy="415498"/>
          </a:xfrm>
          <a:prstGeom prst="rect">
            <a:avLst/>
          </a:prstGeom>
          <a:solidFill>
            <a:schemeClr val="accent5">
              <a:lumMod val="40000"/>
              <a:lumOff val="60000"/>
            </a:schemeClr>
          </a:solidFill>
        </p:spPr>
        <p:txBody>
          <a:bodyPr wrap="square" rtlCol="0">
            <a:spAutoFit/>
          </a:bodyPr>
          <a:lstStyle/>
          <a:p>
            <a:r>
              <a:rPr lang="en-US" sz="1050" dirty="0"/>
              <a:t>Observed</a:t>
            </a:r>
          </a:p>
          <a:p>
            <a:r>
              <a:rPr lang="en-US" sz="1050" dirty="0"/>
              <a:t>Data</a:t>
            </a:r>
          </a:p>
        </p:txBody>
      </p:sp>
      <p:sp>
        <p:nvSpPr>
          <p:cNvPr id="5" name="TextBox 4">
            <a:extLst>
              <a:ext uri="{FF2B5EF4-FFF2-40B4-BE49-F238E27FC236}">
                <a16:creationId xmlns:a16="http://schemas.microsoft.com/office/drawing/2014/main" id="{CE469E24-B72A-4191-90B2-4DBE953AF601}"/>
              </a:ext>
            </a:extLst>
          </p:cNvPr>
          <p:cNvSpPr txBox="1"/>
          <p:nvPr/>
        </p:nvSpPr>
        <p:spPr>
          <a:xfrm>
            <a:off x="5495948" y="3837007"/>
            <a:ext cx="6435857" cy="2677656"/>
          </a:xfrm>
          <a:prstGeom prst="rect">
            <a:avLst/>
          </a:prstGeom>
          <a:noFill/>
        </p:spPr>
        <p:txBody>
          <a:bodyPr wrap="square" rtlCol="0">
            <a:spAutoFit/>
          </a:bodyPr>
          <a:lstStyle/>
          <a:p>
            <a:pPr marL="171450" indent="-1714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Highest TP (red or green) in the RET zone of each tributary.  </a:t>
            </a:r>
          </a:p>
          <a:p>
            <a:pPr marL="171450" indent="-1714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Patuxent has the highest TP in the tidal fresh below Western Branch (TF1.4-TF1.7).  From TF1.7 seaward, TP steps down through green, brown, to purple.  </a:t>
            </a:r>
          </a:p>
          <a:p>
            <a:pPr marL="171450" indent="-1714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York system has one location in the red group in the </a:t>
            </a:r>
            <a:r>
              <a:rPr lang="en-US" sz="1200" dirty="0" err="1">
                <a:ea typeface="Times New Roman" panose="02020603050405020304" pitchFamily="18" charset="0"/>
                <a:cs typeface="Times New Roman" panose="02020603050405020304" pitchFamily="18" charset="0"/>
              </a:rPr>
              <a:t>Pamukey</a:t>
            </a:r>
            <a:r>
              <a:rPr lang="en-US" sz="1200" dirty="0">
                <a:ea typeface="Times New Roman" panose="02020603050405020304" pitchFamily="18" charset="0"/>
                <a:cs typeface="Times New Roman" panose="02020603050405020304" pitchFamily="18" charset="0"/>
              </a:rPr>
              <a:t> branch and otherwise reaches its highest concentration in the green group in the RET and then decreases going seaward. </a:t>
            </a:r>
          </a:p>
          <a:p>
            <a:pPr marL="171450" indent="-1714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Potomac and the Rappahannock have same pattern of highest concentrations in the RET and lower concentrations up stream and much lower concentrations downstream.  </a:t>
            </a:r>
          </a:p>
          <a:p>
            <a:pPr marL="171450" indent="-1714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James River follows a similar pattern of blue in the upper tidal fresh, increasing to green in the middle estuary, and back down to blue and eventually brown in the lower estuary.  </a:t>
            </a:r>
          </a:p>
          <a:p>
            <a:pPr marL="628650" lvl="1" indent="-1714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Note, station LE5.6 in the James system is in the Elizabeth river.  </a:t>
            </a:r>
          </a:p>
          <a:p>
            <a:pPr marL="171450" indent="-1714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Main-stem bay follows a similar pattern but is comparatively subdued and much lower in TP as compared to the tributaries.  The main-stem begins in group purple at the uppermost bay station (CB1.1) and increases slightly to the brown group for stations CB2.1 to CB3.3c, and then decreases again to red for lower bay stations (CB4.1C to CB8.1).</a:t>
            </a:r>
          </a:p>
        </p:txBody>
      </p:sp>
      <p:pic>
        <p:nvPicPr>
          <p:cNvPr id="9" name="Picture 8">
            <a:extLst>
              <a:ext uri="{FF2B5EF4-FFF2-40B4-BE49-F238E27FC236}">
                <a16:creationId xmlns:a16="http://schemas.microsoft.com/office/drawing/2014/main" id="{A8D63787-4F28-486B-81D9-86CE7EFB1005}"/>
              </a:ext>
            </a:extLst>
          </p:cNvPr>
          <p:cNvPicPr>
            <a:picLocks noChangeAspect="1"/>
          </p:cNvPicPr>
          <p:nvPr/>
        </p:nvPicPr>
        <p:blipFill>
          <a:blip r:embed="rId4"/>
          <a:stretch>
            <a:fillRect/>
          </a:stretch>
        </p:blipFill>
        <p:spPr>
          <a:xfrm>
            <a:off x="536738" y="2969098"/>
            <a:ext cx="883921" cy="1140010"/>
          </a:xfrm>
          <a:prstGeom prst="rect">
            <a:avLst/>
          </a:prstGeom>
        </p:spPr>
      </p:pic>
    </p:spTree>
    <p:extLst>
      <p:ext uri="{BB962C8B-B14F-4D97-AF65-F5344CB8AC3E}">
        <p14:creationId xmlns:p14="http://schemas.microsoft.com/office/powerpoint/2010/main" val="2941376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098173-E5BF-4450-B155-A8BD504424DE}"/>
              </a:ext>
            </a:extLst>
          </p:cNvPr>
          <p:cNvPicPr>
            <a:picLocks/>
          </p:cNvPicPr>
          <p:nvPr/>
        </p:nvPicPr>
        <p:blipFill>
          <a:blip r:embed="rId2"/>
          <a:stretch>
            <a:fillRect/>
          </a:stretch>
        </p:blipFill>
        <p:spPr>
          <a:xfrm>
            <a:off x="124968" y="358358"/>
            <a:ext cx="5599176" cy="6254496"/>
          </a:xfrm>
          <a:prstGeom prst="rect">
            <a:avLst/>
          </a:prstGeom>
        </p:spPr>
      </p:pic>
      <p:sp>
        <p:nvSpPr>
          <p:cNvPr id="3" name="TextBox 2">
            <a:extLst>
              <a:ext uri="{FF2B5EF4-FFF2-40B4-BE49-F238E27FC236}">
                <a16:creationId xmlns:a16="http://schemas.microsoft.com/office/drawing/2014/main" id="{57B6F312-E698-4141-9CCF-46C76AD3DFDC}"/>
              </a:ext>
            </a:extLst>
          </p:cNvPr>
          <p:cNvSpPr txBox="1"/>
          <p:nvPr/>
        </p:nvSpPr>
        <p:spPr>
          <a:xfrm>
            <a:off x="855088" y="1078355"/>
            <a:ext cx="1016625" cy="415498"/>
          </a:xfrm>
          <a:prstGeom prst="rect">
            <a:avLst/>
          </a:prstGeom>
          <a:solidFill>
            <a:schemeClr val="accent5">
              <a:lumMod val="40000"/>
              <a:lumOff val="60000"/>
            </a:schemeClr>
          </a:solidFill>
        </p:spPr>
        <p:txBody>
          <a:bodyPr wrap="square" rtlCol="0">
            <a:spAutoFit/>
          </a:bodyPr>
          <a:lstStyle/>
          <a:p>
            <a:r>
              <a:rPr lang="en-US" sz="1050" dirty="0"/>
              <a:t>Mean Adjusted Data</a:t>
            </a:r>
          </a:p>
        </p:txBody>
      </p:sp>
      <p:pic>
        <p:nvPicPr>
          <p:cNvPr id="4" name="Picture 3">
            <a:extLst>
              <a:ext uri="{FF2B5EF4-FFF2-40B4-BE49-F238E27FC236}">
                <a16:creationId xmlns:a16="http://schemas.microsoft.com/office/drawing/2014/main" id="{B01BDA25-3F6E-4D24-83C2-287C75270E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24144" y="118872"/>
            <a:ext cx="6467856" cy="4028585"/>
          </a:xfrm>
          <a:prstGeom prst="rect">
            <a:avLst/>
          </a:prstGeom>
          <a:noFill/>
          <a:ln>
            <a:noFill/>
          </a:ln>
        </p:spPr>
      </p:pic>
      <p:sp>
        <p:nvSpPr>
          <p:cNvPr id="5" name="TextBox 4">
            <a:extLst>
              <a:ext uri="{FF2B5EF4-FFF2-40B4-BE49-F238E27FC236}">
                <a16:creationId xmlns:a16="http://schemas.microsoft.com/office/drawing/2014/main" id="{35942C64-9526-4D3A-907B-235D4D917972}"/>
              </a:ext>
            </a:extLst>
          </p:cNvPr>
          <p:cNvSpPr txBox="1"/>
          <p:nvPr/>
        </p:nvSpPr>
        <p:spPr>
          <a:xfrm>
            <a:off x="5447206" y="4016829"/>
            <a:ext cx="5781561" cy="3970318"/>
          </a:xfrm>
          <a:prstGeom prst="rect">
            <a:avLst/>
          </a:prstGeom>
          <a:noFill/>
        </p:spPr>
        <p:txBody>
          <a:bodyPr wrap="square" rtlCol="0">
            <a:spAutoFit/>
          </a:bodyPr>
          <a:lstStyle/>
          <a:p>
            <a:pPr marL="285750"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Groups are formed from mean adjusted long term trend</a:t>
            </a:r>
          </a:p>
          <a:p>
            <a:pPr marL="1200150" lvl="2"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The red and green groups (Moderate &amp; Steep decline) have large departures from the other groups, the other groups tend to overlap </a:t>
            </a:r>
          </a:p>
          <a:p>
            <a:pPr marL="1200150" lvl="2"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The red and green groups (Moderate &amp; Steep) show the most improvement, the blue and purple  (Shallow &amp; Flat 2)groups show similar overall improvement but through different paths. The Brown and Dark green groups (Flat1 &amp; Flat3) show very little improvement</a:t>
            </a: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In the lower estuary zones the James and Rappahannock show most stations in purple (Flat2) indicating some improvement. </a:t>
            </a: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The lower estuary of the Patuxent and York are brown and dark green (Flat1 &amp; Flat3) indicating little improvement. </a:t>
            </a: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The Upper part of the main stem bay is brown (FLat1) shows little improvement while the lower bay is mainly blue (Shallow Decline) indicating modest improvement</a:t>
            </a:r>
          </a:p>
          <a:p>
            <a:pPr marL="1200150" lvl="2"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lvl="1"/>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lvl="1"/>
            <a:endParaRPr lang="en-US" sz="1200" dirty="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969D14F-6DAC-4208-A2BB-D8151F9ED08B}"/>
              </a:ext>
            </a:extLst>
          </p:cNvPr>
          <p:cNvSpPr txBox="1"/>
          <p:nvPr/>
        </p:nvSpPr>
        <p:spPr>
          <a:xfrm>
            <a:off x="1763486" y="10015"/>
            <a:ext cx="9622971" cy="276999"/>
          </a:xfrm>
          <a:prstGeom prst="rect">
            <a:avLst/>
          </a:prstGeom>
          <a:noFill/>
        </p:spPr>
        <p:txBody>
          <a:bodyPr wrap="square">
            <a:spAutoFit/>
          </a:bodyPr>
          <a:lstStyle/>
          <a:p>
            <a:r>
              <a:rPr lang="en-US" sz="1200" b="1" i="0" dirty="0">
                <a:solidFill>
                  <a:srgbClr val="000000"/>
                </a:solidFill>
                <a:effectLst/>
              </a:rPr>
              <a:t>2.  Cluster analysis grouping items defined by station using patterns over year for S_SAP </a:t>
            </a:r>
            <a:r>
              <a:rPr lang="en-US" sz="1200" b="1" i="0" dirty="0" err="1">
                <a:solidFill>
                  <a:srgbClr val="000000"/>
                </a:solidFill>
                <a:effectLst/>
              </a:rPr>
              <a:t>tp</a:t>
            </a:r>
            <a:r>
              <a:rPr lang="en-US" sz="1200" b="1" i="0" dirty="0">
                <a:solidFill>
                  <a:srgbClr val="000000"/>
                </a:solidFill>
                <a:effectLst/>
              </a:rPr>
              <a:t> observed in the Western </a:t>
            </a:r>
            <a:r>
              <a:rPr lang="en-US" sz="1200" b="1" i="0" dirty="0" err="1">
                <a:solidFill>
                  <a:srgbClr val="000000"/>
                </a:solidFill>
                <a:effectLst/>
              </a:rPr>
              <a:t>Tribs</a:t>
            </a:r>
            <a:r>
              <a:rPr lang="en-US" sz="1200" b="1" i="0" dirty="0">
                <a:solidFill>
                  <a:srgbClr val="000000"/>
                </a:solidFill>
                <a:effectLst/>
              </a:rPr>
              <a:t> and Main-stem Bay. (9-15)</a:t>
            </a:r>
            <a:r>
              <a:rPr lang="en-US" sz="1200" b="0" i="0" dirty="0">
                <a:solidFill>
                  <a:srgbClr val="000000"/>
                </a:solidFill>
                <a:effectLst/>
              </a:rPr>
              <a:t> </a:t>
            </a:r>
            <a:endParaRPr lang="en-US" sz="1200" b="1" dirty="0"/>
          </a:p>
        </p:txBody>
      </p:sp>
      <p:sp>
        <p:nvSpPr>
          <p:cNvPr id="6" name="Slide Number Placeholder 5">
            <a:extLst>
              <a:ext uri="{FF2B5EF4-FFF2-40B4-BE49-F238E27FC236}">
                <a16:creationId xmlns:a16="http://schemas.microsoft.com/office/drawing/2014/main" id="{3057204F-A308-4568-A064-98CEC6E0E66F}"/>
              </a:ext>
            </a:extLst>
          </p:cNvPr>
          <p:cNvSpPr>
            <a:spLocks noGrp="1"/>
          </p:cNvSpPr>
          <p:nvPr>
            <p:ph type="sldNum" sz="quarter" idx="12"/>
          </p:nvPr>
        </p:nvSpPr>
        <p:spPr/>
        <p:txBody>
          <a:bodyPr/>
          <a:lstStyle/>
          <a:p>
            <a:fld id="{D6EF7EA0-93B3-4588-BE36-0E32AFBF0D1A}" type="slidenum">
              <a:rPr lang="en-US" smtClean="0"/>
              <a:t>11</a:t>
            </a:fld>
            <a:endParaRPr lang="en-US"/>
          </a:p>
        </p:txBody>
      </p:sp>
    </p:spTree>
    <p:extLst>
      <p:ext uri="{BB962C8B-B14F-4D97-AF65-F5344CB8AC3E}">
        <p14:creationId xmlns:p14="http://schemas.microsoft.com/office/powerpoint/2010/main" val="304279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FB7A5-ED60-4247-8B27-B7B733A85519}"/>
              </a:ext>
            </a:extLst>
          </p:cNvPr>
          <p:cNvPicPr>
            <a:picLocks/>
          </p:cNvPicPr>
          <p:nvPr/>
        </p:nvPicPr>
        <p:blipFill>
          <a:blip r:embed="rId3"/>
          <a:stretch>
            <a:fillRect/>
          </a:stretch>
        </p:blipFill>
        <p:spPr>
          <a:xfrm>
            <a:off x="6212596" y="871137"/>
            <a:ext cx="5062456" cy="5845991"/>
          </a:xfrm>
          <a:prstGeom prst="rect">
            <a:avLst/>
          </a:prstGeom>
        </p:spPr>
      </p:pic>
      <p:sp>
        <p:nvSpPr>
          <p:cNvPr id="7" name="TextBox 6">
            <a:extLst>
              <a:ext uri="{FF2B5EF4-FFF2-40B4-BE49-F238E27FC236}">
                <a16:creationId xmlns:a16="http://schemas.microsoft.com/office/drawing/2014/main" id="{C8DAF25B-4FDE-4BF3-BD85-5F6CFF4C40E6}"/>
              </a:ext>
            </a:extLst>
          </p:cNvPr>
          <p:cNvSpPr txBox="1"/>
          <p:nvPr/>
        </p:nvSpPr>
        <p:spPr>
          <a:xfrm>
            <a:off x="6602744" y="1371573"/>
            <a:ext cx="1016625" cy="415498"/>
          </a:xfrm>
          <a:prstGeom prst="rect">
            <a:avLst/>
          </a:prstGeom>
          <a:solidFill>
            <a:schemeClr val="accent5">
              <a:lumMod val="40000"/>
              <a:lumOff val="60000"/>
            </a:schemeClr>
          </a:solidFill>
        </p:spPr>
        <p:txBody>
          <a:bodyPr wrap="square" rtlCol="0">
            <a:spAutoFit/>
          </a:bodyPr>
          <a:lstStyle/>
          <a:p>
            <a:r>
              <a:rPr lang="en-US" sz="1050" dirty="0"/>
              <a:t>Mean Adjusted Data</a:t>
            </a:r>
          </a:p>
        </p:txBody>
      </p:sp>
      <p:sp>
        <p:nvSpPr>
          <p:cNvPr id="8" name="TextBox 7">
            <a:extLst>
              <a:ext uri="{FF2B5EF4-FFF2-40B4-BE49-F238E27FC236}">
                <a16:creationId xmlns:a16="http://schemas.microsoft.com/office/drawing/2014/main" id="{7308DB5A-6B7C-4B22-9D5A-D6D4107E9C84}"/>
              </a:ext>
            </a:extLst>
          </p:cNvPr>
          <p:cNvSpPr txBox="1"/>
          <p:nvPr/>
        </p:nvSpPr>
        <p:spPr>
          <a:xfrm>
            <a:off x="2307771" y="-210763"/>
            <a:ext cx="8915400" cy="646331"/>
          </a:xfrm>
          <a:prstGeom prst="rect">
            <a:avLst/>
          </a:prstGeom>
          <a:noFill/>
        </p:spPr>
        <p:txBody>
          <a:bodyPr wrap="square">
            <a:spAutoFit/>
          </a:bodyPr>
          <a:lstStyle/>
          <a:p>
            <a:br>
              <a:rPr lang="en-US" sz="1200" b="0" i="0" dirty="0">
                <a:solidFill>
                  <a:srgbClr val="666666"/>
                </a:solidFill>
                <a:effectLst/>
              </a:rPr>
            </a:br>
            <a:r>
              <a:rPr lang="en-US" sz="1200" b="1" i="0" dirty="0">
                <a:solidFill>
                  <a:srgbClr val="666666"/>
                </a:solidFill>
                <a:effectLst/>
              </a:rPr>
              <a:t>1</a:t>
            </a:r>
            <a:r>
              <a:rPr lang="en-US" sz="1200" b="1" i="0" dirty="0">
                <a:solidFill>
                  <a:srgbClr val="000000"/>
                </a:solidFill>
                <a:effectLst/>
              </a:rPr>
              <a:t>.  Cluster analysis grouping items defined by station using patterns over year for S_SAP </a:t>
            </a:r>
            <a:r>
              <a:rPr lang="en-US" sz="1200" b="1" i="0" dirty="0" err="1">
                <a:solidFill>
                  <a:srgbClr val="000000"/>
                </a:solidFill>
                <a:effectLst/>
              </a:rPr>
              <a:t>tp</a:t>
            </a:r>
            <a:r>
              <a:rPr lang="en-US" sz="1200" b="1" i="0" dirty="0">
                <a:solidFill>
                  <a:srgbClr val="000000"/>
                </a:solidFill>
                <a:effectLst/>
              </a:rPr>
              <a:t> observed in the Western </a:t>
            </a:r>
            <a:r>
              <a:rPr lang="en-US" sz="1200" b="1" i="0" dirty="0" err="1">
                <a:solidFill>
                  <a:srgbClr val="000000"/>
                </a:solidFill>
                <a:effectLst/>
              </a:rPr>
              <a:t>Tribs</a:t>
            </a:r>
            <a:r>
              <a:rPr lang="en-US" sz="1200" b="1" i="0" dirty="0">
                <a:solidFill>
                  <a:srgbClr val="000000"/>
                </a:solidFill>
                <a:effectLst/>
              </a:rPr>
              <a:t> and Main-stem Bay.  (4-8)</a:t>
            </a:r>
            <a:endParaRPr lang="en-US" sz="1200" b="1" dirty="0"/>
          </a:p>
        </p:txBody>
      </p:sp>
      <p:sp>
        <p:nvSpPr>
          <p:cNvPr id="9" name="TextBox 8">
            <a:extLst>
              <a:ext uri="{FF2B5EF4-FFF2-40B4-BE49-F238E27FC236}">
                <a16:creationId xmlns:a16="http://schemas.microsoft.com/office/drawing/2014/main" id="{A5B62FFB-BEC6-4269-953B-1CA310731030}"/>
              </a:ext>
            </a:extLst>
          </p:cNvPr>
          <p:cNvSpPr txBox="1"/>
          <p:nvPr/>
        </p:nvSpPr>
        <p:spPr>
          <a:xfrm>
            <a:off x="2100943" y="376353"/>
            <a:ext cx="9622971" cy="276999"/>
          </a:xfrm>
          <a:prstGeom prst="rect">
            <a:avLst/>
          </a:prstGeom>
          <a:noFill/>
        </p:spPr>
        <p:txBody>
          <a:bodyPr wrap="square">
            <a:spAutoFit/>
          </a:bodyPr>
          <a:lstStyle/>
          <a:p>
            <a:r>
              <a:rPr lang="en-US" sz="1200" b="1" i="0" dirty="0">
                <a:solidFill>
                  <a:srgbClr val="000000"/>
                </a:solidFill>
                <a:effectLst/>
              </a:rPr>
              <a:t>2.  Cluster analysis grouping items defined by station using patterns over year for S_SAP </a:t>
            </a:r>
            <a:r>
              <a:rPr lang="en-US" sz="1200" b="1" i="0" dirty="0" err="1">
                <a:solidFill>
                  <a:srgbClr val="000000"/>
                </a:solidFill>
                <a:effectLst/>
              </a:rPr>
              <a:t>tp</a:t>
            </a:r>
            <a:r>
              <a:rPr lang="en-US" sz="1200" b="1" i="0" dirty="0">
                <a:solidFill>
                  <a:srgbClr val="000000"/>
                </a:solidFill>
                <a:effectLst/>
              </a:rPr>
              <a:t> observed in the Western </a:t>
            </a:r>
            <a:r>
              <a:rPr lang="en-US" sz="1200" b="1" i="0" dirty="0" err="1">
                <a:solidFill>
                  <a:srgbClr val="000000"/>
                </a:solidFill>
                <a:effectLst/>
              </a:rPr>
              <a:t>Tribs</a:t>
            </a:r>
            <a:r>
              <a:rPr lang="en-US" sz="1200" b="1" i="0" dirty="0">
                <a:solidFill>
                  <a:srgbClr val="000000"/>
                </a:solidFill>
                <a:effectLst/>
              </a:rPr>
              <a:t> and Main-stem Bay. (9-15)</a:t>
            </a:r>
            <a:r>
              <a:rPr lang="en-US" sz="1200" b="0" i="0" dirty="0">
                <a:solidFill>
                  <a:srgbClr val="000000"/>
                </a:solidFill>
                <a:effectLst/>
              </a:rPr>
              <a:t> </a:t>
            </a:r>
            <a:endParaRPr lang="en-US" sz="1200" b="1" dirty="0"/>
          </a:p>
        </p:txBody>
      </p:sp>
      <p:sp>
        <p:nvSpPr>
          <p:cNvPr id="2" name="Slide Number Placeholder 1">
            <a:extLst>
              <a:ext uri="{FF2B5EF4-FFF2-40B4-BE49-F238E27FC236}">
                <a16:creationId xmlns:a16="http://schemas.microsoft.com/office/drawing/2014/main" id="{35E74E17-9D94-4AD3-8A3D-8B8408581E1A}"/>
              </a:ext>
            </a:extLst>
          </p:cNvPr>
          <p:cNvSpPr>
            <a:spLocks noGrp="1"/>
          </p:cNvSpPr>
          <p:nvPr>
            <p:ph type="sldNum" sz="quarter" idx="12"/>
          </p:nvPr>
        </p:nvSpPr>
        <p:spPr/>
        <p:txBody>
          <a:bodyPr/>
          <a:lstStyle/>
          <a:p>
            <a:fld id="{D6EF7EA0-93B3-4588-BE36-0E32AFBF0D1A}" type="slidenum">
              <a:rPr lang="en-US" smtClean="0"/>
              <a:t>12</a:t>
            </a:fld>
            <a:endParaRPr lang="en-US"/>
          </a:p>
        </p:txBody>
      </p:sp>
      <p:sp>
        <p:nvSpPr>
          <p:cNvPr id="5" name="TextBox 4">
            <a:extLst>
              <a:ext uri="{FF2B5EF4-FFF2-40B4-BE49-F238E27FC236}">
                <a16:creationId xmlns:a16="http://schemas.microsoft.com/office/drawing/2014/main" id="{12766832-C072-40B4-9A29-28112F6A360A}"/>
              </a:ext>
            </a:extLst>
          </p:cNvPr>
          <p:cNvSpPr txBox="1"/>
          <p:nvPr/>
        </p:nvSpPr>
        <p:spPr>
          <a:xfrm>
            <a:off x="916948" y="1569330"/>
            <a:ext cx="883921" cy="415498"/>
          </a:xfrm>
          <a:prstGeom prst="rect">
            <a:avLst/>
          </a:prstGeom>
          <a:solidFill>
            <a:schemeClr val="accent5">
              <a:lumMod val="40000"/>
              <a:lumOff val="60000"/>
            </a:schemeClr>
          </a:solidFill>
        </p:spPr>
        <p:txBody>
          <a:bodyPr wrap="square" rtlCol="0">
            <a:spAutoFit/>
          </a:bodyPr>
          <a:lstStyle/>
          <a:p>
            <a:r>
              <a:rPr lang="en-US" sz="1050" dirty="0"/>
              <a:t>Observed</a:t>
            </a:r>
          </a:p>
          <a:p>
            <a:r>
              <a:rPr lang="en-US" sz="1050" dirty="0"/>
              <a:t>Data</a:t>
            </a:r>
          </a:p>
        </p:txBody>
      </p:sp>
      <p:pic>
        <p:nvPicPr>
          <p:cNvPr id="10" name="Picture 9" descr="Map&#10;&#10;Description automatically generated">
            <a:extLst>
              <a:ext uri="{FF2B5EF4-FFF2-40B4-BE49-F238E27FC236}">
                <a16:creationId xmlns:a16="http://schemas.microsoft.com/office/drawing/2014/main" id="{374618EA-11A1-4841-A985-0170D9CAE0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3438" y="635655"/>
            <a:ext cx="5062456" cy="5845992"/>
          </a:xfrm>
          <a:prstGeom prst="rect">
            <a:avLst/>
          </a:prstGeom>
          <a:noFill/>
          <a:ln>
            <a:noFill/>
          </a:ln>
        </p:spPr>
      </p:pic>
      <p:sp>
        <p:nvSpPr>
          <p:cNvPr id="12" name="TextBox 11">
            <a:extLst>
              <a:ext uri="{FF2B5EF4-FFF2-40B4-BE49-F238E27FC236}">
                <a16:creationId xmlns:a16="http://schemas.microsoft.com/office/drawing/2014/main" id="{209CE50A-664C-43BC-9835-CEE1F8C8F0C4}"/>
              </a:ext>
            </a:extLst>
          </p:cNvPr>
          <p:cNvSpPr txBox="1"/>
          <p:nvPr/>
        </p:nvSpPr>
        <p:spPr>
          <a:xfrm>
            <a:off x="912662" y="1028581"/>
            <a:ext cx="883921" cy="415498"/>
          </a:xfrm>
          <a:prstGeom prst="rect">
            <a:avLst/>
          </a:prstGeom>
          <a:solidFill>
            <a:schemeClr val="accent5">
              <a:lumMod val="40000"/>
              <a:lumOff val="60000"/>
            </a:schemeClr>
          </a:solidFill>
        </p:spPr>
        <p:txBody>
          <a:bodyPr wrap="square" rtlCol="0">
            <a:spAutoFit/>
          </a:bodyPr>
          <a:lstStyle/>
          <a:p>
            <a:r>
              <a:rPr lang="en-US" sz="1050" dirty="0"/>
              <a:t>Observed</a:t>
            </a:r>
          </a:p>
          <a:p>
            <a:r>
              <a:rPr lang="en-US" sz="1050" dirty="0"/>
              <a:t>Data</a:t>
            </a:r>
          </a:p>
        </p:txBody>
      </p:sp>
      <p:pic>
        <p:nvPicPr>
          <p:cNvPr id="13" name="Picture 12">
            <a:extLst>
              <a:ext uri="{FF2B5EF4-FFF2-40B4-BE49-F238E27FC236}">
                <a16:creationId xmlns:a16="http://schemas.microsoft.com/office/drawing/2014/main" id="{5D392115-793F-412D-AC2D-071CABBCE0FD}"/>
              </a:ext>
            </a:extLst>
          </p:cNvPr>
          <p:cNvPicPr>
            <a:picLocks noChangeAspect="1"/>
          </p:cNvPicPr>
          <p:nvPr/>
        </p:nvPicPr>
        <p:blipFill>
          <a:blip r:embed="rId5"/>
          <a:stretch>
            <a:fillRect/>
          </a:stretch>
        </p:blipFill>
        <p:spPr>
          <a:xfrm>
            <a:off x="1179361" y="2918503"/>
            <a:ext cx="883921" cy="1140010"/>
          </a:xfrm>
          <a:prstGeom prst="rect">
            <a:avLst/>
          </a:prstGeom>
        </p:spPr>
      </p:pic>
    </p:spTree>
    <p:extLst>
      <p:ext uri="{BB962C8B-B14F-4D97-AF65-F5344CB8AC3E}">
        <p14:creationId xmlns:p14="http://schemas.microsoft.com/office/powerpoint/2010/main" val="2450194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EF389E-3292-4420-A050-5298ED1894AA}"/>
              </a:ext>
            </a:extLst>
          </p:cNvPr>
          <p:cNvSpPr txBox="1"/>
          <p:nvPr/>
        </p:nvSpPr>
        <p:spPr>
          <a:xfrm>
            <a:off x="1280761" y="80728"/>
            <a:ext cx="8960068" cy="276999"/>
          </a:xfrm>
          <a:prstGeom prst="rect">
            <a:avLst/>
          </a:prstGeom>
          <a:noFill/>
        </p:spPr>
        <p:txBody>
          <a:bodyPr wrap="square">
            <a:spAutoFit/>
          </a:bodyPr>
          <a:lstStyle/>
          <a:p>
            <a:r>
              <a:rPr lang="en-US" sz="1200" b="1" i="0" dirty="0">
                <a:solidFill>
                  <a:srgbClr val="000000"/>
                </a:solidFill>
                <a:effectLst/>
              </a:rPr>
              <a:t>1.  Cluster analysis grouping items defined by station using patterns over year for S_SAP </a:t>
            </a:r>
            <a:r>
              <a:rPr lang="en-US" sz="1200" b="1" i="0" dirty="0" err="1">
                <a:solidFill>
                  <a:srgbClr val="000000"/>
                </a:solidFill>
                <a:effectLst/>
              </a:rPr>
              <a:t>chla</a:t>
            </a:r>
            <a:r>
              <a:rPr lang="en-US" sz="1200" b="1" i="0" dirty="0">
                <a:solidFill>
                  <a:srgbClr val="000000"/>
                </a:solidFill>
                <a:effectLst/>
              </a:rPr>
              <a:t> observed in the </a:t>
            </a:r>
            <a:r>
              <a:rPr lang="en-US" sz="1200" b="1" i="0" dirty="0" err="1">
                <a:solidFill>
                  <a:srgbClr val="000000"/>
                </a:solidFill>
                <a:effectLst/>
              </a:rPr>
              <a:t>BayPaxPotRapYrkJam</a:t>
            </a:r>
            <a:r>
              <a:rPr lang="en-US" sz="1200" b="1" i="0" dirty="0">
                <a:solidFill>
                  <a:srgbClr val="000000"/>
                </a:solidFill>
                <a:effectLst/>
              </a:rPr>
              <a:t>.</a:t>
            </a:r>
            <a:r>
              <a:rPr lang="en-US" sz="1200" b="0" i="0" dirty="0">
                <a:solidFill>
                  <a:srgbClr val="000000"/>
                </a:solidFill>
                <a:effectLst/>
              </a:rPr>
              <a:t>  </a:t>
            </a:r>
            <a:r>
              <a:rPr lang="en-US" sz="1200" b="1" dirty="0">
                <a:effectLst/>
                <a:ea typeface="Times New Roman" panose="02020603050405020304" pitchFamily="18" charset="0"/>
              </a:rPr>
              <a:t>(4-10)</a:t>
            </a:r>
          </a:p>
        </p:txBody>
      </p:sp>
      <p:pic>
        <p:nvPicPr>
          <p:cNvPr id="10" name="Picture 9">
            <a:extLst>
              <a:ext uri="{FF2B5EF4-FFF2-40B4-BE49-F238E27FC236}">
                <a16:creationId xmlns:a16="http://schemas.microsoft.com/office/drawing/2014/main" id="{81BCFA8E-6DEB-4159-BE74-938CA80EEA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00508" y="651640"/>
            <a:ext cx="5959365" cy="3426374"/>
          </a:xfrm>
          <a:prstGeom prst="rect">
            <a:avLst/>
          </a:prstGeom>
          <a:noFill/>
          <a:ln>
            <a:noFill/>
          </a:ln>
        </p:spPr>
      </p:pic>
      <p:sp>
        <p:nvSpPr>
          <p:cNvPr id="12" name="TextBox 11">
            <a:extLst>
              <a:ext uri="{FF2B5EF4-FFF2-40B4-BE49-F238E27FC236}">
                <a16:creationId xmlns:a16="http://schemas.microsoft.com/office/drawing/2014/main" id="{E738C93C-6855-47B2-A3F1-B66777C67EC6}"/>
              </a:ext>
            </a:extLst>
          </p:cNvPr>
          <p:cNvSpPr txBox="1"/>
          <p:nvPr/>
        </p:nvSpPr>
        <p:spPr>
          <a:xfrm>
            <a:off x="5989409" y="4078014"/>
            <a:ext cx="5781561" cy="3600986"/>
          </a:xfrm>
          <a:prstGeom prst="rect">
            <a:avLst/>
          </a:prstGeom>
          <a:noFill/>
        </p:spPr>
        <p:txBody>
          <a:bodyPr wrap="square" rtlCol="0">
            <a:spAutoFit/>
          </a:bodyPr>
          <a:lstStyle/>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Grouping structure is primarily based on the mean CHLA level</a:t>
            </a: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Generally group 5 (green) is the highest with the exception of 2003-2004 where group 5 dipped below groups 4 and 3 ( red and purple)</a:t>
            </a: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Group 1 (blue) is the only group with a clearly improving trend</a:t>
            </a: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Group 3 (purple) may be improving in the most recent decade</a:t>
            </a: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Group 4 (red) has an increase over time</a:t>
            </a: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Group 2 has no discernable trend</a:t>
            </a:r>
          </a:p>
          <a:p>
            <a:pPr marL="285750"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The highest level of ChlA (green) seems to be in the middle of most estuaries (lower tidal fresh to RET) except for the Patuxent, which extends from the tidal fresh down to the mesohaline, and the Potomac which reaches it’s zenith at the mesohaline.</a:t>
            </a:r>
          </a:p>
          <a:p>
            <a:pPr marL="285750"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The lowest levels (blue) seem to be in the upper tidal fresh of the York, Rappahannock and James</a:t>
            </a:r>
          </a:p>
          <a:p>
            <a:pPr marL="285750"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lvl="1"/>
            <a:endParaRPr lang="en-US" sz="1200" dirty="0">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22525F0-2249-49B0-A29B-2A5AA2E7AB85}"/>
              </a:ext>
            </a:extLst>
          </p:cNvPr>
          <p:cNvSpPr>
            <a:spLocks noGrp="1"/>
          </p:cNvSpPr>
          <p:nvPr>
            <p:ph type="sldNum" sz="quarter" idx="12"/>
          </p:nvPr>
        </p:nvSpPr>
        <p:spPr/>
        <p:txBody>
          <a:bodyPr/>
          <a:lstStyle/>
          <a:p>
            <a:fld id="{D6EF7EA0-93B3-4588-BE36-0E32AFBF0D1A}" type="slidenum">
              <a:rPr lang="en-US" smtClean="0"/>
              <a:t>13</a:t>
            </a:fld>
            <a:endParaRPr lang="en-US"/>
          </a:p>
        </p:txBody>
      </p:sp>
      <p:pic>
        <p:nvPicPr>
          <p:cNvPr id="4" name="Picture 3">
            <a:extLst>
              <a:ext uri="{FF2B5EF4-FFF2-40B4-BE49-F238E27FC236}">
                <a16:creationId xmlns:a16="http://schemas.microsoft.com/office/drawing/2014/main" id="{81216703-5E6C-4936-AE67-D878354BB3B1}"/>
              </a:ext>
            </a:extLst>
          </p:cNvPr>
          <p:cNvPicPr>
            <a:picLocks noChangeAspect="1"/>
          </p:cNvPicPr>
          <p:nvPr/>
        </p:nvPicPr>
        <p:blipFill>
          <a:blip r:embed="rId3"/>
          <a:stretch>
            <a:fillRect/>
          </a:stretch>
        </p:blipFill>
        <p:spPr>
          <a:xfrm>
            <a:off x="682738" y="357727"/>
            <a:ext cx="4800600" cy="6181725"/>
          </a:xfrm>
          <a:prstGeom prst="rect">
            <a:avLst/>
          </a:prstGeom>
        </p:spPr>
      </p:pic>
    </p:spTree>
    <p:extLst>
      <p:ext uri="{BB962C8B-B14F-4D97-AF65-F5344CB8AC3E}">
        <p14:creationId xmlns:p14="http://schemas.microsoft.com/office/powerpoint/2010/main" val="69350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011C2D-182C-429D-98E7-3AE2554D2A1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0543" y="420416"/>
            <a:ext cx="5212080" cy="6254496"/>
          </a:xfrm>
          <a:prstGeom prst="rect">
            <a:avLst/>
          </a:prstGeom>
          <a:noFill/>
          <a:ln>
            <a:noFill/>
          </a:ln>
        </p:spPr>
      </p:pic>
      <p:pic>
        <p:nvPicPr>
          <p:cNvPr id="5" name="Picture 4">
            <a:extLst>
              <a:ext uri="{FF2B5EF4-FFF2-40B4-BE49-F238E27FC236}">
                <a16:creationId xmlns:a16="http://schemas.microsoft.com/office/drawing/2014/main" id="{5DD31302-887F-4A02-94DF-E6E99CA9685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92623" y="420416"/>
            <a:ext cx="6194273" cy="3426370"/>
          </a:xfrm>
          <a:prstGeom prst="rect">
            <a:avLst/>
          </a:prstGeom>
          <a:noFill/>
          <a:ln>
            <a:noFill/>
          </a:ln>
        </p:spPr>
      </p:pic>
      <p:sp>
        <p:nvSpPr>
          <p:cNvPr id="6" name="TextBox 5">
            <a:extLst>
              <a:ext uri="{FF2B5EF4-FFF2-40B4-BE49-F238E27FC236}">
                <a16:creationId xmlns:a16="http://schemas.microsoft.com/office/drawing/2014/main" id="{418ACEFB-B5EE-4573-926A-47E56D15EC0C}"/>
              </a:ext>
            </a:extLst>
          </p:cNvPr>
          <p:cNvSpPr txBox="1"/>
          <p:nvPr/>
        </p:nvSpPr>
        <p:spPr>
          <a:xfrm>
            <a:off x="974831" y="1198098"/>
            <a:ext cx="1016625" cy="415498"/>
          </a:xfrm>
          <a:prstGeom prst="rect">
            <a:avLst/>
          </a:prstGeom>
          <a:solidFill>
            <a:schemeClr val="accent5">
              <a:lumMod val="40000"/>
              <a:lumOff val="60000"/>
            </a:schemeClr>
          </a:solidFill>
        </p:spPr>
        <p:txBody>
          <a:bodyPr wrap="square" rtlCol="0">
            <a:spAutoFit/>
          </a:bodyPr>
          <a:lstStyle/>
          <a:p>
            <a:r>
              <a:rPr lang="en-US" sz="1050" dirty="0"/>
              <a:t>Mean Adjusted Data</a:t>
            </a:r>
          </a:p>
        </p:txBody>
      </p:sp>
      <p:sp>
        <p:nvSpPr>
          <p:cNvPr id="7" name="TextBox 6">
            <a:extLst>
              <a:ext uri="{FF2B5EF4-FFF2-40B4-BE49-F238E27FC236}">
                <a16:creationId xmlns:a16="http://schemas.microsoft.com/office/drawing/2014/main" id="{3CAF7DA4-F6CE-4E2A-B365-045573043F47}"/>
              </a:ext>
            </a:extLst>
          </p:cNvPr>
          <p:cNvSpPr txBox="1"/>
          <p:nvPr/>
        </p:nvSpPr>
        <p:spPr>
          <a:xfrm>
            <a:off x="5098863" y="3846786"/>
            <a:ext cx="5781561" cy="4154984"/>
          </a:xfrm>
          <a:prstGeom prst="rect">
            <a:avLst/>
          </a:prstGeom>
          <a:noFill/>
        </p:spPr>
        <p:txBody>
          <a:bodyPr wrap="square" rtlCol="0">
            <a:spAutoFit/>
          </a:bodyPr>
          <a:lstStyle/>
          <a:p>
            <a:pPr marL="285750"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Groups are sorted based on the long-term trend profile adjusted for the mean </a:t>
            </a: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The trends over time are largely characterized by different responses to flow</a:t>
            </a:r>
          </a:p>
          <a:p>
            <a:pPr marL="1200150" lvl="2"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The brown group (Flow+1) shows a positive response to high flow (2003-2004) and a negative response to low flow (2000-2001)</a:t>
            </a:r>
          </a:p>
          <a:p>
            <a:pPr marL="1200150" lvl="2"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The blue, green, and red groups (Flow-3,Flow-2,Flow-1) show a negative response to low flow. </a:t>
            </a:r>
          </a:p>
          <a:p>
            <a:pPr marL="1200150" lvl="2"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Green’s (Flow-2) negative response to flow goes beyond peak flows in 2003-2004). </a:t>
            </a:r>
          </a:p>
          <a:p>
            <a:pPr marL="1200150" lvl="2"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Red and blue (Flow-1 &amp; Flow-3) show decreased ChlA in recent decade (vs 1997-2001) but this may be due to the low flow of 1997-2001. </a:t>
            </a:r>
          </a:p>
          <a:p>
            <a:pPr marL="1200150" lvl="2"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Purple and dark green (Flow-0, Flow+0) both seem unresponsive to flow but show a gradual increase in ChlA</a:t>
            </a: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Recently blue, red, and green (flow-3,flow-1,flow-2) exhibit increasing ChlA while brown (Flow+1) is decreasing. Brown’s trend may reverse after the high flows of 2003-2004) </a:t>
            </a:r>
          </a:p>
          <a:p>
            <a:pPr marL="1200150" lvl="2"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lvl="1"/>
            <a:endParaRPr lang="en-US" sz="1200" dirty="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07265FB-D02E-4057-95B9-977EACFAF730}"/>
              </a:ext>
            </a:extLst>
          </p:cNvPr>
          <p:cNvSpPr txBox="1"/>
          <p:nvPr/>
        </p:nvSpPr>
        <p:spPr>
          <a:xfrm>
            <a:off x="2146922" y="0"/>
            <a:ext cx="8632371" cy="461665"/>
          </a:xfrm>
          <a:prstGeom prst="rect">
            <a:avLst/>
          </a:prstGeom>
          <a:noFill/>
        </p:spPr>
        <p:txBody>
          <a:bodyPr wrap="square">
            <a:spAutoFit/>
          </a:bodyPr>
          <a:lstStyle/>
          <a:p>
            <a:r>
              <a:rPr lang="en-US" sz="1200" b="1" dirty="0">
                <a:solidFill>
                  <a:srgbClr val="000000"/>
                </a:solidFill>
              </a:rPr>
              <a:t>1</a:t>
            </a:r>
            <a:r>
              <a:rPr lang="en-US" sz="1200" b="1" i="0" dirty="0">
                <a:solidFill>
                  <a:srgbClr val="000000"/>
                </a:solidFill>
                <a:effectLst/>
              </a:rPr>
              <a:t>.  Cluster analysis grouping items defined by station using patterns over year for S_SAP </a:t>
            </a:r>
            <a:r>
              <a:rPr lang="en-US" sz="1200" b="1" i="0" dirty="0" err="1">
                <a:solidFill>
                  <a:srgbClr val="000000"/>
                </a:solidFill>
                <a:effectLst/>
              </a:rPr>
              <a:t>chla</a:t>
            </a:r>
            <a:r>
              <a:rPr lang="en-US" sz="1200" b="1" i="0" dirty="0">
                <a:solidFill>
                  <a:srgbClr val="000000"/>
                </a:solidFill>
                <a:effectLst/>
              </a:rPr>
              <a:t> observed in the </a:t>
            </a:r>
            <a:r>
              <a:rPr lang="en-US" sz="1200" b="1" i="0" dirty="0" err="1">
                <a:solidFill>
                  <a:srgbClr val="000000"/>
                </a:solidFill>
                <a:effectLst/>
              </a:rPr>
              <a:t>BayPaxPotRapYrkJam</a:t>
            </a:r>
            <a:r>
              <a:rPr lang="en-US" sz="1200" b="1" i="0" dirty="0">
                <a:solidFill>
                  <a:srgbClr val="000000"/>
                </a:solidFill>
                <a:effectLst/>
              </a:rPr>
              <a:t>.(11-18)</a:t>
            </a:r>
            <a:endParaRPr lang="en-US" sz="1200" dirty="0"/>
          </a:p>
        </p:txBody>
      </p:sp>
      <p:sp>
        <p:nvSpPr>
          <p:cNvPr id="2" name="Slide Number Placeholder 1">
            <a:extLst>
              <a:ext uri="{FF2B5EF4-FFF2-40B4-BE49-F238E27FC236}">
                <a16:creationId xmlns:a16="http://schemas.microsoft.com/office/drawing/2014/main" id="{52966A64-35B4-4342-80D0-B2C61CE3E1A1}"/>
              </a:ext>
            </a:extLst>
          </p:cNvPr>
          <p:cNvSpPr>
            <a:spLocks noGrp="1"/>
          </p:cNvSpPr>
          <p:nvPr>
            <p:ph type="sldNum" sz="quarter" idx="12"/>
          </p:nvPr>
        </p:nvSpPr>
        <p:spPr/>
        <p:txBody>
          <a:bodyPr/>
          <a:lstStyle/>
          <a:p>
            <a:fld id="{D6EF7EA0-93B3-4588-BE36-0E32AFBF0D1A}" type="slidenum">
              <a:rPr lang="en-US" smtClean="0"/>
              <a:t>14</a:t>
            </a:fld>
            <a:endParaRPr lang="en-US"/>
          </a:p>
        </p:txBody>
      </p:sp>
    </p:spTree>
    <p:extLst>
      <p:ext uri="{BB962C8B-B14F-4D97-AF65-F5344CB8AC3E}">
        <p14:creationId xmlns:p14="http://schemas.microsoft.com/office/powerpoint/2010/main" val="415076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FD0C85-C8EB-4985-A255-EBAD44C7DF42}"/>
              </a:ext>
            </a:extLst>
          </p:cNvPr>
          <p:cNvSpPr txBox="1"/>
          <p:nvPr/>
        </p:nvSpPr>
        <p:spPr>
          <a:xfrm>
            <a:off x="2146922" y="0"/>
            <a:ext cx="9393435" cy="276999"/>
          </a:xfrm>
          <a:prstGeom prst="rect">
            <a:avLst/>
          </a:prstGeom>
          <a:noFill/>
        </p:spPr>
        <p:txBody>
          <a:bodyPr wrap="square" rtlCol="0">
            <a:spAutoFit/>
          </a:bodyPr>
          <a:lstStyle/>
          <a:p>
            <a:r>
              <a:rPr lang="en-US" sz="1200" b="1" i="0" dirty="0">
                <a:solidFill>
                  <a:srgbClr val="000000"/>
                </a:solidFill>
                <a:effectLst/>
              </a:rPr>
              <a:t>1.  Cluster analysis grouping items defined by station using patterns over year for S_SAP </a:t>
            </a:r>
            <a:r>
              <a:rPr lang="en-US" sz="1200" b="1" i="0" dirty="0" err="1">
                <a:solidFill>
                  <a:srgbClr val="000000"/>
                </a:solidFill>
                <a:effectLst/>
              </a:rPr>
              <a:t>chla</a:t>
            </a:r>
            <a:r>
              <a:rPr lang="en-US" sz="1200" b="1" i="0" dirty="0">
                <a:solidFill>
                  <a:srgbClr val="000000"/>
                </a:solidFill>
                <a:effectLst/>
              </a:rPr>
              <a:t> observed in the </a:t>
            </a:r>
            <a:r>
              <a:rPr lang="en-US" sz="1200" b="1" i="0" dirty="0" err="1">
                <a:solidFill>
                  <a:srgbClr val="000000"/>
                </a:solidFill>
                <a:effectLst/>
              </a:rPr>
              <a:t>BayPaxPotRapYrkJam</a:t>
            </a:r>
            <a:r>
              <a:rPr lang="en-US" sz="1200" b="1" i="0" dirty="0">
                <a:solidFill>
                  <a:srgbClr val="000000"/>
                </a:solidFill>
                <a:effectLst/>
              </a:rPr>
              <a:t>.</a:t>
            </a:r>
            <a:r>
              <a:rPr lang="en-US" sz="1200" b="0" i="0" dirty="0">
                <a:solidFill>
                  <a:srgbClr val="000000"/>
                </a:solidFill>
                <a:effectLst/>
              </a:rPr>
              <a:t>  </a:t>
            </a:r>
            <a:r>
              <a:rPr lang="en-US" sz="1200" b="1" dirty="0">
                <a:effectLst/>
                <a:ea typeface="Times New Roman" panose="02020603050405020304" pitchFamily="18" charset="0"/>
              </a:rPr>
              <a:t>(4-10)</a:t>
            </a:r>
          </a:p>
        </p:txBody>
      </p:sp>
      <p:pic>
        <p:nvPicPr>
          <p:cNvPr id="6" name="Picture 5">
            <a:extLst>
              <a:ext uri="{FF2B5EF4-FFF2-40B4-BE49-F238E27FC236}">
                <a16:creationId xmlns:a16="http://schemas.microsoft.com/office/drawing/2014/main" id="{68D2399E-2D83-4084-ADF0-13CBD6E13F1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14392" y="461665"/>
            <a:ext cx="5212080" cy="6254496"/>
          </a:xfrm>
          <a:prstGeom prst="rect">
            <a:avLst/>
          </a:prstGeom>
          <a:noFill/>
          <a:ln>
            <a:noFill/>
          </a:ln>
        </p:spPr>
      </p:pic>
      <p:sp>
        <p:nvSpPr>
          <p:cNvPr id="8" name="TextBox 7">
            <a:extLst>
              <a:ext uri="{FF2B5EF4-FFF2-40B4-BE49-F238E27FC236}">
                <a16:creationId xmlns:a16="http://schemas.microsoft.com/office/drawing/2014/main" id="{E87978E8-93DB-421F-A694-1CC4CDFC757D}"/>
              </a:ext>
            </a:extLst>
          </p:cNvPr>
          <p:cNvSpPr txBox="1"/>
          <p:nvPr/>
        </p:nvSpPr>
        <p:spPr>
          <a:xfrm>
            <a:off x="6394515" y="1109020"/>
            <a:ext cx="1016625" cy="415498"/>
          </a:xfrm>
          <a:prstGeom prst="rect">
            <a:avLst/>
          </a:prstGeom>
          <a:solidFill>
            <a:schemeClr val="accent5">
              <a:lumMod val="40000"/>
              <a:lumOff val="60000"/>
            </a:schemeClr>
          </a:solidFill>
        </p:spPr>
        <p:txBody>
          <a:bodyPr wrap="square" rtlCol="0">
            <a:spAutoFit/>
          </a:bodyPr>
          <a:lstStyle/>
          <a:p>
            <a:r>
              <a:rPr lang="en-US" sz="1050" dirty="0"/>
              <a:t>Mean Adjusted Data</a:t>
            </a:r>
          </a:p>
        </p:txBody>
      </p:sp>
      <p:sp>
        <p:nvSpPr>
          <p:cNvPr id="9" name="TextBox 8">
            <a:extLst>
              <a:ext uri="{FF2B5EF4-FFF2-40B4-BE49-F238E27FC236}">
                <a16:creationId xmlns:a16="http://schemas.microsoft.com/office/drawing/2014/main" id="{F14B3220-2FBA-4284-85AE-272C55DB951F}"/>
              </a:ext>
            </a:extLst>
          </p:cNvPr>
          <p:cNvSpPr txBox="1"/>
          <p:nvPr/>
        </p:nvSpPr>
        <p:spPr>
          <a:xfrm>
            <a:off x="2146922" y="230832"/>
            <a:ext cx="8632371" cy="461665"/>
          </a:xfrm>
          <a:prstGeom prst="rect">
            <a:avLst/>
          </a:prstGeom>
          <a:noFill/>
        </p:spPr>
        <p:txBody>
          <a:bodyPr wrap="square">
            <a:spAutoFit/>
          </a:bodyPr>
          <a:lstStyle/>
          <a:p>
            <a:r>
              <a:rPr lang="en-US" sz="1200" b="1" i="0" dirty="0">
                <a:solidFill>
                  <a:srgbClr val="000000"/>
                </a:solidFill>
                <a:effectLst/>
              </a:rPr>
              <a:t>2.  Cluster analysis grouping items defined by station using patterns over year for S_SAP </a:t>
            </a:r>
            <a:r>
              <a:rPr lang="en-US" sz="1200" b="1" i="0" dirty="0" err="1">
                <a:solidFill>
                  <a:srgbClr val="000000"/>
                </a:solidFill>
                <a:effectLst/>
              </a:rPr>
              <a:t>chla</a:t>
            </a:r>
            <a:r>
              <a:rPr lang="en-US" sz="1200" b="1" i="0" dirty="0">
                <a:solidFill>
                  <a:srgbClr val="000000"/>
                </a:solidFill>
                <a:effectLst/>
              </a:rPr>
              <a:t> observed in the </a:t>
            </a:r>
            <a:r>
              <a:rPr lang="en-US" sz="1200" b="1" i="0" dirty="0" err="1">
                <a:solidFill>
                  <a:srgbClr val="000000"/>
                </a:solidFill>
                <a:effectLst/>
              </a:rPr>
              <a:t>BayPaxPotRapYrkJam</a:t>
            </a:r>
            <a:r>
              <a:rPr lang="en-US" sz="1200" b="1" i="0" dirty="0">
                <a:solidFill>
                  <a:srgbClr val="000000"/>
                </a:solidFill>
                <a:effectLst/>
              </a:rPr>
              <a:t>.(11-18)</a:t>
            </a:r>
            <a:endParaRPr lang="en-US" sz="1200" dirty="0"/>
          </a:p>
        </p:txBody>
      </p:sp>
      <p:sp>
        <p:nvSpPr>
          <p:cNvPr id="2" name="Slide Number Placeholder 1">
            <a:extLst>
              <a:ext uri="{FF2B5EF4-FFF2-40B4-BE49-F238E27FC236}">
                <a16:creationId xmlns:a16="http://schemas.microsoft.com/office/drawing/2014/main" id="{FDE4A6A4-7709-4FA3-8934-00C26B47FA0D}"/>
              </a:ext>
            </a:extLst>
          </p:cNvPr>
          <p:cNvSpPr>
            <a:spLocks noGrp="1"/>
          </p:cNvSpPr>
          <p:nvPr>
            <p:ph type="sldNum" sz="quarter" idx="12"/>
          </p:nvPr>
        </p:nvSpPr>
        <p:spPr/>
        <p:txBody>
          <a:bodyPr/>
          <a:lstStyle/>
          <a:p>
            <a:fld id="{D6EF7EA0-93B3-4588-BE36-0E32AFBF0D1A}" type="slidenum">
              <a:rPr lang="en-US" smtClean="0"/>
              <a:t>15</a:t>
            </a:fld>
            <a:endParaRPr lang="en-US"/>
          </a:p>
        </p:txBody>
      </p:sp>
      <p:pic>
        <p:nvPicPr>
          <p:cNvPr id="10" name="Picture 9">
            <a:extLst>
              <a:ext uri="{FF2B5EF4-FFF2-40B4-BE49-F238E27FC236}">
                <a16:creationId xmlns:a16="http://schemas.microsoft.com/office/drawing/2014/main" id="{698349F5-59ED-4DFD-BCC7-BDAE9B21FBD2}"/>
              </a:ext>
            </a:extLst>
          </p:cNvPr>
          <p:cNvPicPr>
            <a:picLocks noChangeAspect="1"/>
          </p:cNvPicPr>
          <p:nvPr/>
        </p:nvPicPr>
        <p:blipFill>
          <a:blip r:embed="rId3"/>
          <a:stretch>
            <a:fillRect/>
          </a:stretch>
        </p:blipFill>
        <p:spPr>
          <a:xfrm>
            <a:off x="678077" y="676275"/>
            <a:ext cx="4800600" cy="6181725"/>
          </a:xfrm>
          <a:prstGeom prst="rect">
            <a:avLst/>
          </a:prstGeom>
        </p:spPr>
      </p:pic>
    </p:spTree>
    <p:extLst>
      <p:ext uri="{BB962C8B-B14F-4D97-AF65-F5344CB8AC3E}">
        <p14:creationId xmlns:p14="http://schemas.microsoft.com/office/powerpoint/2010/main" val="52021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343B4C-9B1A-42B8-A788-7DF8E23EC780}"/>
              </a:ext>
            </a:extLst>
          </p:cNvPr>
          <p:cNvPicPr>
            <a:picLocks noChangeAspect="1"/>
          </p:cNvPicPr>
          <p:nvPr/>
        </p:nvPicPr>
        <p:blipFill>
          <a:blip r:embed="rId2"/>
          <a:stretch>
            <a:fillRect/>
          </a:stretch>
        </p:blipFill>
        <p:spPr>
          <a:xfrm>
            <a:off x="5301342" y="190158"/>
            <a:ext cx="6542315" cy="3701380"/>
          </a:xfrm>
          <a:prstGeom prst="rect">
            <a:avLst/>
          </a:prstGeom>
        </p:spPr>
      </p:pic>
      <p:sp>
        <p:nvSpPr>
          <p:cNvPr id="6" name="TextBox 5">
            <a:extLst>
              <a:ext uri="{FF2B5EF4-FFF2-40B4-BE49-F238E27FC236}">
                <a16:creationId xmlns:a16="http://schemas.microsoft.com/office/drawing/2014/main" id="{60D12C14-1B9B-49D9-892B-27B4F8DBCCF9}"/>
              </a:ext>
            </a:extLst>
          </p:cNvPr>
          <p:cNvSpPr txBox="1"/>
          <p:nvPr/>
        </p:nvSpPr>
        <p:spPr>
          <a:xfrm>
            <a:off x="4719111" y="3891538"/>
            <a:ext cx="6542314" cy="3970318"/>
          </a:xfrm>
          <a:prstGeom prst="rect">
            <a:avLst/>
          </a:prstGeom>
          <a:noFill/>
        </p:spPr>
        <p:txBody>
          <a:bodyPr wrap="square" rtlCol="0">
            <a:spAutoFit/>
          </a:bodyPr>
          <a:lstStyle/>
          <a:p>
            <a:pPr marL="285750"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Groups are formed from Secchi Disk level</a:t>
            </a:r>
          </a:p>
          <a:p>
            <a:pPr marL="1657350" lvl="3"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Generally low </a:t>
            </a:r>
            <a:r>
              <a:rPr lang="en-US" sz="1200" dirty="0" err="1">
                <a:ea typeface="Times New Roman" panose="02020603050405020304" pitchFamily="18" charset="0"/>
                <a:cs typeface="Times New Roman" panose="02020603050405020304" pitchFamily="18" charset="0"/>
              </a:rPr>
              <a:t>secchi</a:t>
            </a:r>
            <a:r>
              <a:rPr lang="en-US" sz="1200" dirty="0">
                <a:ea typeface="Times New Roman" panose="02020603050405020304" pitchFamily="18" charset="0"/>
                <a:cs typeface="Times New Roman" panose="02020603050405020304" pitchFamily="18" charset="0"/>
              </a:rPr>
              <a:t> like brown and purple (.030 &amp; .060) are less reactive to flow</a:t>
            </a:r>
          </a:p>
          <a:p>
            <a:pPr marL="1657350" lvl="3"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As clarity increases there is a tendency for </a:t>
            </a:r>
            <a:r>
              <a:rPr lang="en-US" sz="1200" dirty="0" err="1">
                <a:ea typeface="Times New Roman" panose="02020603050405020304" pitchFamily="18" charset="0"/>
                <a:cs typeface="Times New Roman" panose="02020603050405020304" pitchFamily="18" charset="0"/>
              </a:rPr>
              <a:t>secchi</a:t>
            </a:r>
            <a:r>
              <a:rPr lang="en-US" sz="1200" dirty="0">
                <a:ea typeface="Times New Roman" panose="02020603050405020304" pitchFamily="18" charset="0"/>
                <a:cs typeface="Times New Roman" panose="02020603050405020304" pitchFamily="18" charset="0"/>
              </a:rPr>
              <a:t> depth to increase in low flow years (2000-2002, 2008-2010, 2014-2016) and decrease in high flow years (1996,2003,2011,2018)</a:t>
            </a:r>
          </a:p>
          <a:p>
            <a:pPr marL="1200150" lvl="2"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The lowest values (Brown) occur in the middle estuary stations of the Rappahannock, York, and the tidal fresh area of the Patuxent. The middle estuary stations are flanked by the second lowest purple group (0.60) </a:t>
            </a:r>
          </a:p>
          <a:p>
            <a:pPr marL="1200150" lvl="2"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 The lowest group Brown, (0.30) does not appear in the Potomac or James</a:t>
            </a:r>
          </a:p>
          <a:p>
            <a:pPr marL="1200150" lvl="2"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Water clarity improves in the lower estuaries and tends to match the clarity of neighboring stations in the Chesapeake Bay</a:t>
            </a:r>
          </a:p>
          <a:p>
            <a:pPr marL="1200150" lvl="2"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The uppermost TF stations in the James, Mattaponi, Rappahannock and Main Bay have better clarity than downstream TF stations</a:t>
            </a:r>
          </a:p>
          <a:p>
            <a:pPr marL="1200150" lvl="2"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lvl="1"/>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lvl="1"/>
            <a:endParaRPr lang="en-US" sz="1200" dirty="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671ED1A-19C3-44B7-9608-5E3C096F1B45}"/>
              </a:ext>
            </a:extLst>
          </p:cNvPr>
          <p:cNvSpPr txBox="1"/>
          <p:nvPr/>
        </p:nvSpPr>
        <p:spPr>
          <a:xfrm>
            <a:off x="2079170" y="122055"/>
            <a:ext cx="8490859" cy="280270"/>
          </a:xfrm>
          <a:prstGeom prst="rect">
            <a:avLst/>
          </a:prstGeom>
          <a:noFill/>
        </p:spPr>
        <p:txBody>
          <a:bodyPr wrap="square">
            <a:spAutoFit/>
          </a:bodyPr>
          <a:lstStyle/>
          <a:p>
            <a:pPr marL="0" marR="0">
              <a:lnSpc>
                <a:spcPct val="107000"/>
              </a:lnSpc>
              <a:spcBef>
                <a:spcPts val="0"/>
              </a:spcBef>
              <a:spcAft>
                <a:spcPts val="0"/>
              </a:spcAft>
            </a:pPr>
            <a:r>
              <a:rPr lang="en-US" sz="1200" b="1" dirty="0">
                <a:effectLst/>
                <a:ea typeface="Times New Roman" panose="02020603050405020304" pitchFamily="18" charset="0"/>
                <a:cs typeface="Times New Roman" panose="02020603050405020304" pitchFamily="18" charset="0"/>
              </a:rPr>
              <a:t>1.  Cluster analysis grouping items defined by station using patterns over year for S </a:t>
            </a:r>
            <a:r>
              <a:rPr lang="en-US" sz="1200" b="1" dirty="0" err="1">
                <a:effectLst/>
                <a:ea typeface="Times New Roman" panose="02020603050405020304" pitchFamily="18" charset="0"/>
                <a:cs typeface="Times New Roman" panose="02020603050405020304" pitchFamily="18" charset="0"/>
              </a:rPr>
              <a:t>secchi</a:t>
            </a:r>
            <a:r>
              <a:rPr lang="en-US" sz="1200" b="1" dirty="0">
                <a:effectLst/>
                <a:ea typeface="Times New Roman" panose="02020603050405020304" pitchFamily="18" charset="0"/>
                <a:cs typeface="Times New Roman" panose="02020603050405020304" pitchFamily="18" charset="0"/>
              </a:rPr>
              <a:t> observed in the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WesternTribs</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(4-10) </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8800271-C916-4B1E-8802-42131038C0C7}"/>
              </a:ext>
            </a:extLst>
          </p:cNvPr>
          <p:cNvSpPr>
            <a:spLocks noGrp="1"/>
          </p:cNvSpPr>
          <p:nvPr>
            <p:ph type="sldNum" sz="quarter" idx="12"/>
          </p:nvPr>
        </p:nvSpPr>
        <p:spPr/>
        <p:txBody>
          <a:bodyPr/>
          <a:lstStyle/>
          <a:p>
            <a:fld id="{D6EF7EA0-93B3-4588-BE36-0E32AFBF0D1A}" type="slidenum">
              <a:rPr lang="en-US" smtClean="0"/>
              <a:t>16</a:t>
            </a:fld>
            <a:endParaRPr lang="en-US"/>
          </a:p>
        </p:txBody>
      </p:sp>
      <p:pic>
        <p:nvPicPr>
          <p:cNvPr id="4" name="Picture 3">
            <a:extLst>
              <a:ext uri="{FF2B5EF4-FFF2-40B4-BE49-F238E27FC236}">
                <a16:creationId xmlns:a16="http://schemas.microsoft.com/office/drawing/2014/main" id="{0A196DCC-2A52-44B6-A39B-3BD30D3CB479}"/>
              </a:ext>
            </a:extLst>
          </p:cNvPr>
          <p:cNvPicPr>
            <a:picLocks noChangeAspect="1"/>
          </p:cNvPicPr>
          <p:nvPr/>
        </p:nvPicPr>
        <p:blipFill>
          <a:blip r:embed="rId3"/>
          <a:stretch>
            <a:fillRect/>
          </a:stretch>
        </p:blipFill>
        <p:spPr>
          <a:xfrm>
            <a:off x="476327" y="485775"/>
            <a:ext cx="4533900" cy="5886450"/>
          </a:xfrm>
          <a:prstGeom prst="rect">
            <a:avLst/>
          </a:prstGeom>
        </p:spPr>
      </p:pic>
    </p:spTree>
    <p:extLst>
      <p:ext uri="{BB962C8B-B14F-4D97-AF65-F5344CB8AC3E}">
        <p14:creationId xmlns:p14="http://schemas.microsoft.com/office/powerpoint/2010/main" val="359331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C7B9F9-2A0D-43B2-80CC-2970FF280CB4}"/>
              </a:ext>
            </a:extLst>
          </p:cNvPr>
          <p:cNvPicPr>
            <a:picLocks noChangeAspect="1"/>
          </p:cNvPicPr>
          <p:nvPr/>
        </p:nvPicPr>
        <p:blipFill>
          <a:blip r:embed="rId2"/>
          <a:stretch>
            <a:fillRect/>
          </a:stretch>
        </p:blipFill>
        <p:spPr>
          <a:xfrm>
            <a:off x="160565" y="653881"/>
            <a:ext cx="4879521" cy="5876926"/>
          </a:xfrm>
          <a:prstGeom prst="rect">
            <a:avLst/>
          </a:prstGeom>
        </p:spPr>
      </p:pic>
      <p:pic>
        <p:nvPicPr>
          <p:cNvPr id="5" name="Picture 4">
            <a:extLst>
              <a:ext uri="{FF2B5EF4-FFF2-40B4-BE49-F238E27FC236}">
                <a16:creationId xmlns:a16="http://schemas.microsoft.com/office/drawing/2014/main" id="{1B8104C2-901F-4405-BA21-A0A82F4E68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88428" y="328968"/>
            <a:ext cx="6346370" cy="3404834"/>
          </a:xfrm>
          <a:prstGeom prst="rect">
            <a:avLst/>
          </a:prstGeom>
          <a:noFill/>
          <a:ln>
            <a:noFill/>
          </a:ln>
        </p:spPr>
      </p:pic>
      <p:sp>
        <p:nvSpPr>
          <p:cNvPr id="6" name="TextBox 5">
            <a:extLst>
              <a:ext uri="{FF2B5EF4-FFF2-40B4-BE49-F238E27FC236}">
                <a16:creationId xmlns:a16="http://schemas.microsoft.com/office/drawing/2014/main" id="{D419DA20-3BE6-4326-88DF-E215C6E30FBC}"/>
              </a:ext>
            </a:extLst>
          </p:cNvPr>
          <p:cNvSpPr txBox="1"/>
          <p:nvPr/>
        </p:nvSpPr>
        <p:spPr>
          <a:xfrm>
            <a:off x="4435773" y="3744690"/>
            <a:ext cx="7299025" cy="4431983"/>
          </a:xfrm>
          <a:prstGeom prst="rect">
            <a:avLst/>
          </a:prstGeom>
          <a:noFill/>
        </p:spPr>
        <p:txBody>
          <a:bodyPr wrap="square" rtlCol="0">
            <a:spAutoFit/>
          </a:bodyPr>
          <a:lstStyle/>
          <a:p>
            <a:pPr marL="285750" indent="-285750">
              <a:buFont typeface="Arial" panose="020B0604020202020204" pitchFamily="34" charset="0"/>
              <a:buChar char="•"/>
            </a:pPr>
            <a:endParaRPr lang="en-US" sz="1100" dirty="0">
              <a:ea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sz="1100" dirty="0">
                <a:ea typeface="Times New Roman" panose="02020603050405020304" pitchFamily="18" charset="0"/>
                <a:cs typeface="Times New Roman" panose="02020603050405020304" pitchFamily="18" charset="0"/>
              </a:rPr>
              <a:t>Groups are formed from Secchi disk level over time. The primary differentiator between groups is the degree to which clarity reacts flow. </a:t>
            </a:r>
          </a:p>
          <a:p>
            <a:pPr marL="1657350" lvl="3" indent="-285750">
              <a:buFont typeface="Arial" panose="020B0604020202020204" pitchFamily="34" charset="0"/>
              <a:buChar char="•"/>
            </a:pPr>
            <a:r>
              <a:rPr lang="en-US" sz="1100" dirty="0">
                <a:ea typeface="Times New Roman" panose="02020603050405020304" pitchFamily="18" charset="0"/>
                <a:cs typeface="Times New Roman" panose="02020603050405020304" pitchFamily="18" charset="0"/>
              </a:rPr>
              <a:t>The labels reflect whether a trend is improving (Imp) or degrading (Deg)</a:t>
            </a:r>
          </a:p>
          <a:p>
            <a:pPr marL="1657350" lvl="3" indent="-285750">
              <a:buFont typeface="Arial" panose="020B0604020202020204" pitchFamily="34" charset="0"/>
              <a:buChar char="•"/>
            </a:pPr>
            <a:r>
              <a:rPr lang="en-US" sz="1100" dirty="0">
                <a:ea typeface="Times New Roman" panose="02020603050405020304" pitchFamily="18" charset="0"/>
                <a:cs typeface="Times New Roman" panose="02020603050405020304" pitchFamily="18" charset="0"/>
              </a:rPr>
              <a:t>The purple group (Deg F0) seems to be the least reactive to flow</a:t>
            </a:r>
          </a:p>
          <a:p>
            <a:pPr marL="1657350" lvl="3" indent="-285750">
              <a:buFont typeface="Arial" panose="020B0604020202020204" pitchFamily="34" charset="0"/>
              <a:buChar char="•"/>
            </a:pPr>
            <a:r>
              <a:rPr lang="en-US" sz="1100" dirty="0">
                <a:ea typeface="Times New Roman" panose="02020603050405020304" pitchFamily="18" charset="0"/>
                <a:cs typeface="Times New Roman" panose="02020603050405020304" pitchFamily="18" charset="0"/>
              </a:rPr>
              <a:t>The green group (Deg –F4) seems to be the most reactive to flow</a:t>
            </a:r>
          </a:p>
          <a:p>
            <a:pPr marL="1657350" lvl="3" indent="-285750">
              <a:buFont typeface="Arial" panose="020B0604020202020204" pitchFamily="34" charset="0"/>
              <a:buChar char="•"/>
            </a:pPr>
            <a:r>
              <a:rPr lang="en-US" sz="1100" dirty="0">
                <a:ea typeface="Times New Roman" panose="02020603050405020304" pitchFamily="18" charset="0"/>
                <a:cs typeface="Times New Roman" panose="02020603050405020304" pitchFamily="18" charset="0"/>
              </a:rPr>
              <a:t>Only the brown group (Imp –F1) shows an improving trend, which is mostly in the recent decade</a:t>
            </a:r>
          </a:p>
          <a:p>
            <a:pPr marL="1657350" lvl="3" indent="-285750">
              <a:buFont typeface="Arial" panose="020B0604020202020204" pitchFamily="34" charset="0"/>
              <a:buChar char="•"/>
            </a:pPr>
            <a:r>
              <a:rPr lang="en-US" sz="1100" dirty="0">
                <a:ea typeface="Times New Roman" panose="02020603050405020304" pitchFamily="18" charset="0"/>
                <a:cs typeface="Times New Roman" panose="02020603050405020304" pitchFamily="18" charset="0"/>
              </a:rPr>
              <a:t>The red group (Deg F2) does not have degraded clarity in 1996 unlike Green and blue groups (Deg F4 &amp; Deg F3)</a:t>
            </a:r>
          </a:p>
          <a:p>
            <a:pPr marL="1200150" lvl="2" indent="-285750">
              <a:buFont typeface="Arial" panose="020B0604020202020204" pitchFamily="34" charset="0"/>
              <a:buChar char="•"/>
            </a:pPr>
            <a:r>
              <a:rPr lang="en-US" sz="1100" dirty="0">
                <a:ea typeface="Times New Roman" panose="02020603050405020304" pitchFamily="18" charset="0"/>
                <a:cs typeface="Times New Roman" panose="02020603050405020304" pitchFamily="18" charset="0"/>
              </a:rPr>
              <a:t>Less reactive stations (Purple) occur in the tidal fresh to middle estuary of the Patuxent, Rappahannock, York, and James.</a:t>
            </a:r>
          </a:p>
          <a:p>
            <a:pPr marL="1200150" lvl="2" indent="-285750">
              <a:buFont typeface="Arial" panose="020B0604020202020204" pitchFamily="34" charset="0"/>
              <a:buChar char="•"/>
            </a:pPr>
            <a:r>
              <a:rPr lang="en-US" sz="1100" dirty="0">
                <a:ea typeface="Times New Roman" panose="02020603050405020304" pitchFamily="18" charset="0"/>
                <a:cs typeface="Times New Roman" panose="02020603050405020304" pitchFamily="18" charset="0"/>
              </a:rPr>
              <a:t>The Potomac has a unique profile (Dark Green) in the tidal fresh to middle estuary that responds more to flow than other tributaries do. </a:t>
            </a:r>
          </a:p>
          <a:p>
            <a:pPr marL="1200150" lvl="2" indent="-285750">
              <a:buFont typeface="Arial" panose="020B0604020202020204" pitchFamily="34" charset="0"/>
              <a:buChar char="•"/>
            </a:pPr>
            <a:r>
              <a:rPr lang="en-US" sz="1100" dirty="0">
                <a:ea typeface="Times New Roman" panose="02020603050405020304" pitchFamily="18" charset="0"/>
                <a:cs typeface="Times New Roman" panose="02020603050405020304" pitchFamily="18" charset="0"/>
              </a:rPr>
              <a:t>Curiously, the lower James and upper Rappahannock group together (Brown) while the lower Rappahannock has the only very flow reactive sites (Green Deg F4). </a:t>
            </a:r>
          </a:p>
          <a:p>
            <a:pPr marL="1200150" lvl="2" indent="-285750">
              <a:buFont typeface="Arial" panose="020B0604020202020204" pitchFamily="34" charset="0"/>
              <a:buChar char="•"/>
            </a:pPr>
            <a:r>
              <a:rPr lang="en-US" sz="1100" dirty="0">
                <a:ea typeface="Times New Roman" panose="02020603050405020304" pitchFamily="18" charset="0"/>
                <a:cs typeface="Times New Roman" panose="02020603050405020304" pitchFamily="18" charset="0"/>
              </a:rPr>
              <a:t>It is strange that Red stations (Deg F2) does now show degraded clarity response in the high flow year of 1996, this does not appear to be a timing issue.</a:t>
            </a:r>
          </a:p>
          <a:p>
            <a:pPr marL="1657350" lvl="3"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lvl="1"/>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lvl="1"/>
            <a:endParaRPr lang="en-US" sz="1200" dirty="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448EEC4-AA43-48BF-93F7-EFFE5449B4E6}"/>
              </a:ext>
            </a:extLst>
          </p:cNvPr>
          <p:cNvSpPr txBox="1"/>
          <p:nvPr/>
        </p:nvSpPr>
        <p:spPr>
          <a:xfrm>
            <a:off x="160565" y="1615887"/>
            <a:ext cx="1016625" cy="415498"/>
          </a:xfrm>
          <a:prstGeom prst="rect">
            <a:avLst/>
          </a:prstGeom>
          <a:solidFill>
            <a:schemeClr val="accent5">
              <a:lumMod val="40000"/>
              <a:lumOff val="60000"/>
            </a:schemeClr>
          </a:solidFill>
        </p:spPr>
        <p:txBody>
          <a:bodyPr wrap="square" rtlCol="0">
            <a:spAutoFit/>
          </a:bodyPr>
          <a:lstStyle/>
          <a:p>
            <a:r>
              <a:rPr lang="en-US" sz="1050" dirty="0"/>
              <a:t>Mean Adjusted Data</a:t>
            </a:r>
          </a:p>
        </p:txBody>
      </p:sp>
      <p:sp>
        <p:nvSpPr>
          <p:cNvPr id="8" name="TextBox 7">
            <a:extLst>
              <a:ext uri="{FF2B5EF4-FFF2-40B4-BE49-F238E27FC236}">
                <a16:creationId xmlns:a16="http://schemas.microsoft.com/office/drawing/2014/main" id="{E8B9E814-AAD3-4AB6-81F4-07F0F9EEF45D}"/>
              </a:ext>
            </a:extLst>
          </p:cNvPr>
          <p:cNvSpPr txBox="1"/>
          <p:nvPr/>
        </p:nvSpPr>
        <p:spPr>
          <a:xfrm>
            <a:off x="160565" y="5034364"/>
            <a:ext cx="1276349" cy="900246"/>
          </a:xfrm>
          <a:prstGeom prst="rect">
            <a:avLst/>
          </a:prstGeom>
          <a:solidFill>
            <a:schemeClr val="accent5">
              <a:lumMod val="40000"/>
              <a:lumOff val="60000"/>
            </a:schemeClr>
          </a:solidFill>
        </p:spPr>
        <p:txBody>
          <a:bodyPr wrap="square" rtlCol="0">
            <a:spAutoFit/>
          </a:bodyPr>
          <a:lstStyle/>
          <a:p>
            <a:r>
              <a:rPr lang="en-US" sz="1050" dirty="0"/>
              <a:t>Deg means degrading trend</a:t>
            </a:r>
          </a:p>
          <a:p>
            <a:endParaRPr lang="en-US" sz="1050" dirty="0"/>
          </a:p>
          <a:p>
            <a:r>
              <a:rPr lang="en-US" sz="1050" dirty="0"/>
              <a:t>Imp means improving trend</a:t>
            </a:r>
          </a:p>
        </p:txBody>
      </p:sp>
      <p:sp>
        <p:nvSpPr>
          <p:cNvPr id="9" name="TextBox 8">
            <a:extLst>
              <a:ext uri="{FF2B5EF4-FFF2-40B4-BE49-F238E27FC236}">
                <a16:creationId xmlns:a16="http://schemas.microsoft.com/office/drawing/2014/main" id="{A2D7A3D3-24A6-47A4-B9B3-4764152CF3BD}"/>
              </a:ext>
            </a:extLst>
          </p:cNvPr>
          <p:cNvSpPr txBox="1"/>
          <p:nvPr/>
        </p:nvSpPr>
        <p:spPr>
          <a:xfrm>
            <a:off x="1752599" y="0"/>
            <a:ext cx="8501743" cy="461665"/>
          </a:xfrm>
          <a:prstGeom prst="rect">
            <a:avLst/>
          </a:prstGeom>
          <a:noFill/>
        </p:spPr>
        <p:txBody>
          <a:bodyPr wrap="square">
            <a:spAutoFit/>
          </a:bodyPr>
          <a:lstStyle/>
          <a:p>
            <a:r>
              <a:rPr lang="en-US" sz="1200" b="1" dirty="0">
                <a:effectLst/>
                <a:ea typeface="Times New Roman" panose="02020603050405020304" pitchFamily="18" charset="0"/>
              </a:rPr>
              <a:t>2.  Cluster analysis grouping items defined by station using patterns over year for S </a:t>
            </a:r>
            <a:r>
              <a:rPr lang="en-US" sz="1200" b="1" dirty="0" err="1">
                <a:effectLst/>
                <a:ea typeface="Times New Roman" panose="02020603050405020304" pitchFamily="18" charset="0"/>
              </a:rPr>
              <a:t>secchi</a:t>
            </a:r>
            <a:r>
              <a:rPr lang="en-US" sz="1200" b="1" dirty="0">
                <a:effectLst/>
                <a:ea typeface="Times New Roman" panose="02020603050405020304" pitchFamily="18" charset="0"/>
              </a:rPr>
              <a:t> observed in the </a:t>
            </a:r>
            <a:r>
              <a:rPr lang="en-US" sz="1200" b="1" dirty="0" err="1">
                <a:effectLst/>
                <a:ea typeface="Times New Roman" panose="02020603050405020304" pitchFamily="18" charset="0"/>
              </a:rPr>
              <a:t>WesternTribs</a:t>
            </a:r>
            <a:r>
              <a:rPr lang="en-US" sz="1200" b="1" dirty="0">
                <a:effectLst/>
                <a:ea typeface="Times New Roman" panose="02020603050405020304" pitchFamily="18" charset="0"/>
              </a:rPr>
              <a:t>.  Profiles have been mean adjusted. (11-18)</a:t>
            </a:r>
            <a:r>
              <a:rPr lang="en-US" sz="1200" dirty="0">
                <a:effectLst/>
                <a:ea typeface="Times New Roman" panose="02020603050405020304" pitchFamily="18" charset="0"/>
              </a:rPr>
              <a:t> </a:t>
            </a:r>
            <a:endParaRPr lang="en-US" sz="1200" dirty="0"/>
          </a:p>
        </p:txBody>
      </p:sp>
      <p:sp>
        <p:nvSpPr>
          <p:cNvPr id="2" name="Slide Number Placeholder 1">
            <a:extLst>
              <a:ext uri="{FF2B5EF4-FFF2-40B4-BE49-F238E27FC236}">
                <a16:creationId xmlns:a16="http://schemas.microsoft.com/office/drawing/2014/main" id="{F842C633-3CC8-4A02-A00A-9E0E3CE35085}"/>
              </a:ext>
            </a:extLst>
          </p:cNvPr>
          <p:cNvSpPr>
            <a:spLocks noGrp="1"/>
          </p:cNvSpPr>
          <p:nvPr>
            <p:ph type="sldNum" sz="quarter" idx="12"/>
          </p:nvPr>
        </p:nvSpPr>
        <p:spPr/>
        <p:txBody>
          <a:bodyPr/>
          <a:lstStyle/>
          <a:p>
            <a:fld id="{D6EF7EA0-93B3-4588-BE36-0E32AFBF0D1A}" type="slidenum">
              <a:rPr lang="en-US" smtClean="0"/>
              <a:t>17</a:t>
            </a:fld>
            <a:endParaRPr lang="en-US"/>
          </a:p>
        </p:txBody>
      </p:sp>
    </p:spTree>
    <p:extLst>
      <p:ext uri="{BB962C8B-B14F-4D97-AF65-F5344CB8AC3E}">
        <p14:creationId xmlns:p14="http://schemas.microsoft.com/office/powerpoint/2010/main" val="2525952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306115-8A3C-4CB3-9D6F-8DC0FA5F17CC}"/>
              </a:ext>
            </a:extLst>
          </p:cNvPr>
          <p:cNvSpPr txBox="1"/>
          <p:nvPr/>
        </p:nvSpPr>
        <p:spPr>
          <a:xfrm>
            <a:off x="2590799" y="0"/>
            <a:ext cx="8610601" cy="280270"/>
          </a:xfrm>
          <a:prstGeom prst="rect">
            <a:avLst/>
          </a:prstGeom>
          <a:noFill/>
        </p:spPr>
        <p:txBody>
          <a:bodyPr wrap="square">
            <a:spAutoFit/>
          </a:bodyPr>
          <a:lstStyle/>
          <a:p>
            <a:pPr marL="0" marR="0">
              <a:lnSpc>
                <a:spcPct val="107000"/>
              </a:lnSpc>
              <a:spcBef>
                <a:spcPts val="0"/>
              </a:spcBef>
              <a:spcAft>
                <a:spcPts val="0"/>
              </a:spcAft>
            </a:pPr>
            <a:r>
              <a:rPr lang="en-US" sz="1200" b="1" dirty="0">
                <a:effectLst/>
                <a:ea typeface="Times New Roman" panose="02020603050405020304" pitchFamily="18" charset="0"/>
                <a:cs typeface="Times New Roman" panose="02020603050405020304" pitchFamily="18" charset="0"/>
              </a:rPr>
              <a:t>1.  Cluster analysis grouping items defined by station using patterns over year for S </a:t>
            </a:r>
            <a:r>
              <a:rPr lang="en-US" sz="1200" b="1" dirty="0" err="1">
                <a:effectLst/>
                <a:ea typeface="Times New Roman" panose="02020603050405020304" pitchFamily="18" charset="0"/>
                <a:cs typeface="Times New Roman" panose="02020603050405020304" pitchFamily="18" charset="0"/>
              </a:rPr>
              <a:t>secchi</a:t>
            </a:r>
            <a:r>
              <a:rPr lang="en-US" sz="1200" b="1" dirty="0">
                <a:effectLst/>
                <a:ea typeface="Times New Roman" panose="02020603050405020304" pitchFamily="18" charset="0"/>
                <a:cs typeface="Times New Roman" panose="02020603050405020304" pitchFamily="18" charset="0"/>
              </a:rPr>
              <a:t> observed in the </a:t>
            </a:r>
            <a:r>
              <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rPr>
              <a:t>WesternTribs</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(4-10) </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0870FAB7-E077-478A-A68D-73D7FE931C07}"/>
              </a:ext>
            </a:extLst>
          </p:cNvPr>
          <p:cNvPicPr>
            <a:picLocks noChangeAspect="1"/>
          </p:cNvPicPr>
          <p:nvPr/>
        </p:nvPicPr>
        <p:blipFill>
          <a:blip r:embed="rId2"/>
          <a:stretch>
            <a:fillRect/>
          </a:stretch>
        </p:blipFill>
        <p:spPr>
          <a:xfrm>
            <a:off x="6822622" y="697424"/>
            <a:ext cx="4533900" cy="5876926"/>
          </a:xfrm>
          <a:prstGeom prst="rect">
            <a:avLst/>
          </a:prstGeom>
        </p:spPr>
      </p:pic>
      <p:sp>
        <p:nvSpPr>
          <p:cNvPr id="15" name="TextBox 14">
            <a:extLst>
              <a:ext uri="{FF2B5EF4-FFF2-40B4-BE49-F238E27FC236}">
                <a16:creationId xmlns:a16="http://schemas.microsoft.com/office/drawing/2014/main" id="{8DFB7B85-5785-4A95-BFD9-9216D2D948AE}"/>
              </a:ext>
            </a:extLst>
          </p:cNvPr>
          <p:cNvSpPr txBox="1"/>
          <p:nvPr/>
        </p:nvSpPr>
        <p:spPr>
          <a:xfrm>
            <a:off x="6733374" y="1605169"/>
            <a:ext cx="1016625" cy="415498"/>
          </a:xfrm>
          <a:prstGeom prst="rect">
            <a:avLst/>
          </a:prstGeom>
          <a:solidFill>
            <a:schemeClr val="accent5">
              <a:lumMod val="40000"/>
              <a:lumOff val="60000"/>
            </a:schemeClr>
          </a:solidFill>
        </p:spPr>
        <p:txBody>
          <a:bodyPr wrap="square" rtlCol="0">
            <a:spAutoFit/>
          </a:bodyPr>
          <a:lstStyle/>
          <a:p>
            <a:r>
              <a:rPr lang="en-US" sz="1050" dirty="0"/>
              <a:t>Mean Adjusted Data</a:t>
            </a:r>
          </a:p>
        </p:txBody>
      </p:sp>
      <p:sp>
        <p:nvSpPr>
          <p:cNvPr id="16" name="TextBox 15">
            <a:extLst>
              <a:ext uri="{FF2B5EF4-FFF2-40B4-BE49-F238E27FC236}">
                <a16:creationId xmlns:a16="http://schemas.microsoft.com/office/drawing/2014/main" id="{507F4CF4-D980-4D28-A601-9A52F71E3AFE}"/>
              </a:ext>
            </a:extLst>
          </p:cNvPr>
          <p:cNvSpPr txBox="1"/>
          <p:nvPr/>
        </p:nvSpPr>
        <p:spPr>
          <a:xfrm>
            <a:off x="6603511" y="5252831"/>
            <a:ext cx="1276349" cy="900246"/>
          </a:xfrm>
          <a:prstGeom prst="rect">
            <a:avLst/>
          </a:prstGeom>
          <a:solidFill>
            <a:schemeClr val="accent5">
              <a:lumMod val="40000"/>
              <a:lumOff val="60000"/>
            </a:schemeClr>
          </a:solidFill>
        </p:spPr>
        <p:txBody>
          <a:bodyPr wrap="square" rtlCol="0">
            <a:spAutoFit/>
          </a:bodyPr>
          <a:lstStyle/>
          <a:p>
            <a:r>
              <a:rPr lang="en-US" sz="1050" dirty="0"/>
              <a:t>Deg means degrading trend</a:t>
            </a:r>
          </a:p>
          <a:p>
            <a:endParaRPr lang="en-US" sz="1050" dirty="0"/>
          </a:p>
          <a:p>
            <a:r>
              <a:rPr lang="en-US" sz="1050" dirty="0"/>
              <a:t>Imp means improving trend</a:t>
            </a:r>
          </a:p>
        </p:txBody>
      </p:sp>
      <p:sp>
        <p:nvSpPr>
          <p:cNvPr id="10" name="TextBox 9">
            <a:extLst>
              <a:ext uri="{FF2B5EF4-FFF2-40B4-BE49-F238E27FC236}">
                <a16:creationId xmlns:a16="http://schemas.microsoft.com/office/drawing/2014/main" id="{60CBFEB6-E828-4BBF-A608-EA395E196613}"/>
              </a:ext>
            </a:extLst>
          </p:cNvPr>
          <p:cNvSpPr txBox="1"/>
          <p:nvPr/>
        </p:nvSpPr>
        <p:spPr>
          <a:xfrm>
            <a:off x="2590798" y="205276"/>
            <a:ext cx="9307288" cy="461665"/>
          </a:xfrm>
          <a:prstGeom prst="rect">
            <a:avLst/>
          </a:prstGeom>
          <a:noFill/>
        </p:spPr>
        <p:txBody>
          <a:bodyPr wrap="square">
            <a:spAutoFit/>
          </a:bodyPr>
          <a:lstStyle/>
          <a:p>
            <a:r>
              <a:rPr lang="en-US" sz="1200" b="1" dirty="0">
                <a:effectLst/>
                <a:ea typeface="Times New Roman" panose="02020603050405020304" pitchFamily="18" charset="0"/>
              </a:rPr>
              <a:t>2.  Cluster analysis grouping items defined by station using patterns over year for S </a:t>
            </a:r>
            <a:r>
              <a:rPr lang="en-US" sz="1200" b="1" dirty="0" err="1">
                <a:effectLst/>
                <a:ea typeface="Times New Roman" panose="02020603050405020304" pitchFamily="18" charset="0"/>
              </a:rPr>
              <a:t>secchi</a:t>
            </a:r>
            <a:r>
              <a:rPr lang="en-US" sz="1200" b="1" dirty="0">
                <a:effectLst/>
                <a:ea typeface="Times New Roman" panose="02020603050405020304" pitchFamily="18" charset="0"/>
              </a:rPr>
              <a:t> observed in the </a:t>
            </a:r>
            <a:r>
              <a:rPr lang="en-US" sz="1200" b="1" dirty="0" err="1">
                <a:effectLst/>
                <a:ea typeface="Times New Roman" panose="02020603050405020304" pitchFamily="18" charset="0"/>
              </a:rPr>
              <a:t>WesternTribs</a:t>
            </a:r>
            <a:r>
              <a:rPr lang="en-US" sz="1200" b="1" dirty="0">
                <a:effectLst/>
                <a:ea typeface="Times New Roman" panose="02020603050405020304" pitchFamily="18" charset="0"/>
              </a:rPr>
              <a:t>.  Profiles have been mean adjusted.  (11-18)</a:t>
            </a:r>
            <a:endParaRPr lang="en-US" sz="1200" b="1" dirty="0"/>
          </a:p>
        </p:txBody>
      </p:sp>
      <p:sp>
        <p:nvSpPr>
          <p:cNvPr id="2" name="Slide Number Placeholder 1">
            <a:extLst>
              <a:ext uri="{FF2B5EF4-FFF2-40B4-BE49-F238E27FC236}">
                <a16:creationId xmlns:a16="http://schemas.microsoft.com/office/drawing/2014/main" id="{8C4B28BD-D9DA-4B07-9C56-3434DEAC80C7}"/>
              </a:ext>
            </a:extLst>
          </p:cNvPr>
          <p:cNvSpPr>
            <a:spLocks noGrp="1"/>
          </p:cNvSpPr>
          <p:nvPr>
            <p:ph type="sldNum" sz="quarter" idx="12"/>
          </p:nvPr>
        </p:nvSpPr>
        <p:spPr/>
        <p:txBody>
          <a:bodyPr/>
          <a:lstStyle/>
          <a:p>
            <a:fld id="{D6EF7EA0-93B3-4588-BE36-0E32AFBF0D1A}" type="slidenum">
              <a:rPr lang="en-US" smtClean="0"/>
              <a:t>18</a:t>
            </a:fld>
            <a:endParaRPr lang="en-US"/>
          </a:p>
        </p:txBody>
      </p:sp>
      <p:pic>
        <p:nvPicPr>
          <p:cNvPr id="5" name="Picture 4">
            <a:extLst>
              <a:ext uri="{FF2B5EF4-FFF2-40B4-BE49-F238E27FC236}">
                <a16:creationId xmlns:a16="http://schemas.microsoft.com/office/drawing/2014/main" id="{D83425C5-B5A4-450A-B529-F4818F5A619F}"/>
              </a:ext>
            </a:extLst>
          </p:cNvPr>
          <p:cNvPicPr>
            <a:picLocks noChangeAspect="1"/>
          </p:cNvPicPr>
          <p:nvPr/>
        </p:nvPicPr>
        <p:blipFill>
          <a:blip r:embed="rId3"/>
          <a:stretch>
            <a:fillRect/>
          </a:stretch>
        </p:blipFill>
        <p:spPr>
          <a:xfrm>
            <a:off x="915761" y="666941"/>
            <a:ext cx="4533900" cy="5886450"/>
          </a:xfrm>
          <a:prstGeom prst="rect">
            <a:avLst/>
          </a:prstGeom>
        </p:spPr>
      </p:pic>
    </p:spTree>
    <p:extLst>
      <p:ext uri="{BB962C8B-B14F-4D97-AF65-F5344CB8AC3E}">
        <p14:creationId xmlns:p14="http://schemas.microsoft.com/office/powerpoint/2010/main" val="1311696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885644-7B4D-49AC-A189-CFEA42A5D3F3}"/>
              </a:ext>
            </a:extLst>
          </p:cNvPr>
          <p:cNvSpPr>
            <a:spLocks noGrp="1"/>
          </p:cNvSpPr>
          <p:nvPr>
            <p:ph type="sldNum" sz="quarter" idx="12"/>
          </p:nvPr>
        </p:nvSpPr>
        <p:spPr/>
        <p:txBody>
          <a:bodyPr/>
          <a:lstStyle/>
          <a:p>
            <a:fld id="{D6EF7EA0-93B3-4588-BE36-0E32AFBF0D1A}" type="slidenum">
              <a:rPr lang="en-US" smtClean="0"/>
              <a:t>19</a:t>
            </a:fld>
            <a:endParaRPr lang="en-US"/>
          </a:p>
        </p:txBody>
      </p:sp>
      <p:pic>
        <p:nvPicPr>
          <p:cNvPr id="4" name="Picture 3">
            <a:extLst>
              <a:ext uri="{FF2B5EF4-FFF2-40B4-BE49-F238E27FC236}">
                <a16:creationId xmlns:a16="http://schemas.microsoft.com/office/drawing/2014/main" id="{613D014B-4B91-452D-9049-1D86C7C46B9A}"/>
              </a:ext>
            </a:extLst>
          </p:cNvPr>
          <p:cNvPicPr>
            <a:picLocks noChangeAspect="1"/>
          </p:cNvPicPr>
          <p:nvPr/>
        </p:nvPicPr>
        <p:blipFill>
          <a:blip r:embed="rId2"/>
          <a:stretch>
            <a:fillRect/>
          </a:stretch>
        </p:blipFill>
        <p:spPr>
          <a:xfrm>
            <a:off x="185922" y="0"/>
            <a:ext cx="2776178" cy="3657600"/>
          </a:xfrm>
          <a:prstGeom prst="rect">
            <a:avLst/>
          </a:prstGeom>
        </p:spPr>
      </p:pic>
      <p:pic>
        <p:nvPicPr>
          <p:cNvPr id="6" name="Picture 5">
            <a:extLst>
              <a:ext uri="{FF2B5EF4-FFF2-40B4-BE49-F238E27FC236}">
                <a16:creationId xmlns:a16="http://schemas.microsoft.com/office/drawing/2014/main" id="{C691DDD3-7325-42DD-9BFB-315D40E29E90}"/>
              </a:ext>
            </a:extLst>
          </p:cNvPr>
          <p:cNvPicPr>
            <a:picLocks noChangeAspect="1"/>
          </p:cNvPicPr>
          <p:nvPr/>
        </p:nvPicPr>
        <p:blipFill>
          <a:blip r:embed="rId3"/>
          <a:stretch>
            <a:fillRect/>
          </a:stretch>
        </p:blipFill>
        <p:spPr>
          <a:xfrm>
            <a:off x="2719350" y="3181150"/>
            <a:ext cx="2477137" cy="3657600"/>
          </a:xfrm>
          <a:prstGeom prst="rect">
            <a:avLst/>
          </a:prstGeom>
        </p:spPr>
      </p:pic>
      <p:sp>
        <p:nvSpPr>
          <p:cNvPr id="13" name="TextBox 12">
            <a:extLst>
              <a:ext uri="{FF2B5EF4-FFF2-40B4-BE49-F238E27FC236}">
                <a16:creationId xmlns:a16="http://schemas.microsoft.com/office/drawing/2014/main" id="{419FB755-F664-4CEF-B4E6-756D4B4A36DD}"/>
              </a:ext>
            </a:extLst>
          </p:cNvPr>
          <p:cNvSpPr txBox="1"/>
          <p:nvPr/>
        </p:nvSpPr>
        <p:spPr>
          <a:xfrm>
            <a:off x="211398" y="4178953"/>
            <a:ext cx="1454244" cy="830997"/>
          </a:xfrm>
          <a:prstGeom prst="rect">
            <a:avLst/>
          </a:prstGeom>
          <a:noFill/>
        </p:spPr>
        <p:txBody>
          <a:bodyPr wrap="none" rtlCol="0">
            <a:spAutoFit/>
          </a:bodyPr>
          <a:lstStyle/>
          <a:p>
            <a:r>
              <a:rPr lang="en-US" sz="2400" dirty="0"/>
              <a:t>Observed </a:t>
            </a:r>
          </a:p>
          <a:p>
            <a:r>
              <a:rPr lang="en-US" sz="2400" dirty="0"/>
              <a:t>Data</a:t>
            </a:r>
          </a:p>
        </p:txBody>
      </p:sp>
      <p:sp>
        <p:nvSpPr>
          <p:cNvPr id="11" name="TextBox 10">
            <a:extLst>
              <a:ext uri="{FF2B5EF4-FFF2-40B4-BE49-F238E27FC236}">
                <a16:creationId xmlns:a16="http://schemas.microsoft.com/office/drawing/2014/main" id="{007C6488-0409-4DFE-8582-0690DF938CAE}"/>
              </a:ext>
            </a:extLst>
          </p:cNvPr>
          <p:cNvSpPr txBox="1"/>
          <p:nvPr/>
        </p:nvSpPr>
        <p:spPr>
          <a:xfrm>
            <a:off x="7729915" y="3657600"/>
            <a:ext cx="728060" cy="307777"/>
          </a:xfrm>
          <a:prstGeom prst="rect">
            <a:avLst/>
          </a:prstGeom>
          <a:solidFill>
            <a:schemeClr val="accent5">
              <a:lumMod val="40000"/>
              <a:lumOff val="60000"/>
            </a:schemeClr>
          </a:solidFill>
        </p:spPr>
        <p:txBody>
          <a:bodyPr wrap="square" rtlCol="0">
            <a:spAutoFit/>
          </a:bodyPr>
          <a:lstStyle/>
          <a:p>
            <a:r>
              <a:rPr lang="en-US" sz="700" dirty="0"/>
              <a:t>Observed</a:t>
            </a:r>
          </a:p>
          <a:p>
            <a:r>
              <a:rPr lang="en-US" sz="700" dirty="0"/>
              <a:t>Data</a:t>
            </a:r>
          </a:p>
        </p:txBody>
      </p:sp>
      <p:pic>
        <p:nvPicPr>
          <p:cNvPr id="5" name="Picture 4">
            <a:extLst>
              <a:ext uri="{FF2B5EF4-FFF2-40B4-BE49-F238E27FC236}">
                <a16:creationId xmlns:a16="http://schemas.microsoft.com/office/drawing/2014/main" id="{6B0975B6-41FD-466E-A902-F5F7563ADC19}"/>
              </a:ext>
            </a:extLst>
          </p:cNvPr>
          <p:cNvPicPr>
            <a:picLocks noChangeAspect="1"/>
          </p:cNvPicPr>
          <p:nvPr/>
        </p:nvPicPr>
        <p:blipFill>
          <a:blip r:embed="rId4"/>
          <a:stretch>
            <a:fillRect/>
          </a:stretch>
        </p:blipFill>
        <p:spPr>
          <a:xfrm>
            <a:off x="5101521" y="0"/>
            <a:ext cx="2840417" cy="3657600"/>
          </a:xfrm>
          <a:prstGeom prst="rect">
            <a:avLst/>
          </a:prstGeom>
        </p:spPr>
      </p:pic>
      <p:pic>
        <p:nvPicPr>
          <p:cNvPr id="15" name="Picture 14">
            <a:extLst>
              <a:ext uri="{FF2B5EF4-FFF2-40B4-BE49-F238E27FC236}">
                <a16:creationId xmlns:a16="http://schemas.microsoft.com/office/drawing/2014/main" id="{E12E7C23-7047-4EE7-A790-D36D7EBD75E6}"/>
              </a:ext>
            </a:extLst>
          </p:cNvPr>
          <p:cNvPicPr>
            <a:picLocks noChangeAspect="1"/>
          </p:cNvPicPr>
          <p:nvPr/>
        </p:nvPicPr>
        <p:blipFill>
          <a:blip r:embed="rId5"/>
          <a:stretch>
            <a:fillRect/>
          </a:stretch>
        </p:blipFill>
        <p:spPr>
          <a:xfrm>
            <a:off x="9322759" y="0"/>
            <a:ext cx="2817181" cy="3657600"/>
          </a:xfrm>
          <a:prstGeom prst="rect">
            <a:avLst/>
          </a:prstGeom>
        </p:spPr>
      </p:pic>
      <p:pic>
        <p:nvPicPr>
          <p:cNvPr id="9" name="Picture 8">
            <a:extLst>
              <a:ext uri="{FF2B5EF4-FFF2-40B4-BE49-F238E27FC236}">
                <a16:creationId xmlns:a16="http://schemas.microsoft.com/office/drawing/2014/main" id="{356D3966-1ECA-48A2-B861-E1E4CC26ECF9}"/>
              </a:ext>
            </a:extLst>
          </p:cNvPr>
          <p:cNvPicPr>
            <a:picLocks noChangeAspect="1"/>
          </p:cNvPicPr>
          <p:nvPr/>
        </p:nvPicPr>
        <p:blipFill>
          <a:blip r:embed="rId6"/>
          <a:stretch>
            <a:fillRect/>
          </a:stretch>
        </p:blipFill>
        <p:spPr>
          <a:xfrm>
            <a:off x="7612858" y="3132455"/>
            <a:ext cx="3118492" cy="3657600"/>
          </a:xfrm>
          <a:prstGeom prst="rect">
            <a:avLst/>
          </a:prstGeom>
        </p:spPr>
      </p:pic>
    </p:spTree>
    <p:extLst>
      <p:ext uri="{BB962C8B-B14F-4D97-AF65-F5344CB8AC3E}">
        <p14:creationId xmlns:p14="http://schemas.microsoft.com/office/powerpoint/2010/main" val="409914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1AD4-7E25-4AD6-8DFF-A8ECF9AB7285}"/>
              </a:ext>
            </a:extLst>
          </p:cNvPr>
          <p:cNvSpPr>
            <a:spLocks noGrp="1"/>
          </p:cNvSpPr>
          <p:nvPr>
            <p:ph type="title"/>
          </p:nvPr>
        </p:nvSpPr>
        <p:spPr/>
        <p:txBody>
          <a:bodyPr/>
          <a:lstStyle/>
          <a:p>
            <a:r>
              <a:rPr lang="en-US" dirty="0"/>
              <a:t>Western Tributary—Cluster analysis of GAM2 results</a:t>
            </a:r>
          </a:p>
        </p:txBody>
      </p:sp>
      <p:sp>
        <p:nvSpPr>
          <p:cNvPr id="3" name="Content Placeholder 2">
            <a:extLst>
              <a:ext uri="{FF2B5EF4-FFF2-40B4-BE49-F238E27FC236}">
                <a16:creationId xmlns:a16="http://schemas.microsoft.com/office/drawing/2014/main" id="{C5B5E645-F693-4684-858E-2FD026D16D6C}"/>
              </a:ext>
            </a:extLst>
          </p:cNvPr>
          <p:cNvSpPr>
            <a:spLocks noGrp="1"/>
          </p:cNvSpPr>
          <p:nvPr>
            <p:ph idx="1"/>
          </p:nvPr>
        </p:nvSpPr>
        <p:spPr>
          <a:xfrm>
            <a:off x="838200" y="1690688"/>
            <a:ext cx="10515600" cy="4876367"/>
          </a:xfrm>
        </p:spPr>
        <p:txBody>
          <a:bodyPr>
            <a:normAutofit fontScale="70000" lnSpcReduction="20000"/>
          </a:bodyPr>
          <a:lstStyle/>
          <a:p>
            <a:r>
              <a:rPr lang="en-US" dirty="0"/>
              <a:t>Purpose</a:t>
            </a:r>
          </a:p>
          <a:p>
            <a:pPr lvl="1"/>
            <a:r>
              <a:rPr lang="en-US" dirty="0"/>
              <a:t>Compare temporal trends across tributaries to identify meaningful spatial patterns to inform tributary summaries</a:t>
            </a:r>
          </a:p>
          <a:p>
            <a:pPr marL="457200" lvl="1" indent="0">
              <a:buNone/>
            </a:pPr>
            <a:endParaRPr lang="en-US" dirty="0"/>
          </a:p>
          <a:p>
            <a:r>
              <a:rPr lang="en-US" dirty="0"/>
              <a:t>Methodology</a:t>
            </a:r>
          </a:p>
          <a:p>
            <a:pPr lvl="1"/>
            <a:r>
              <a:rPr lang="en-US" dirty="0"/>
              <a:t>GAM2 (</a:t>
            </a:r>
            <a:r>
              <a:rPr lang="en-US" dirty="0" err="1"/>
              <a:t>baytrends</a:t>
            </a:r>
            <a:r>
              <a:rPr lang="en-US" dirty="0"/>
              <a:t>): 75 stations | 1994-2018 | All Seasons</a:t>
            </a:r>
          </a:p>
          <a:p>
            <a:pPr lvl="2"/>
            <a:r>
              <a:rPr lang="en-US" sz="2300" dirty="0">
                <a:effectLst/>
                <a:latin typeface="Calibri" panose="020F0502020204030204" pitchFamily="34" charset="0"/>
                <a:ea typeface="Calibri" panose="020F0502020204030204" pitchFamily="34" charset="0"/>
              </a:rPr>
              <a:t>Using </a:t>
            </a:r>
            <a:r>
              <a:rPr lang="en-US" sz="2300" dirty="0" err="1">
                <a:effectLst/>
                <a:latin typeface="Calibri" panose="020F0502020204030204" pitchFamily="34" charset="0"/>
                <a:ea typeface="Calibri" panose="020F0502020204030204" pitchFamily="34" charset="0"/>
              </a:rPr>
              <a:t>baytrends</a:t>
            </a:r>
            <a:r>
              <a:rPr lang="en-US" sz="2300">
                <a:effectLst/>
                <a:latin typeface="Calibri" panose="020F0502020204030204" pitchFamily="34" charset="0"/>
                <a:ea typeface="Calibri" panose="020F0502020204030204" pitchFamily="34" charset="0"/>
              </a:rPr>
              <a:t>, GAM2 </a:t>
            </a:r>
            <a:r>
              <a:rPr lang="en-US" sz="2300" dirty="0">
                <a:effectLst/>
                <a:latin typeface="Calibri" panose="020F0502020204030204" pitchFamily="34" charset="0"/>
                <a:ea typeface="Calibri" panose="020F0502020204030204" pitchFamily="34" charset="0"/>
              </a:rPr>
              <a:t>fits a non-linear smooth spline function to the long-term data over time. There is no flow-adjustment with this model.</a:t>
            </a:r>
            <a:endParaRPr lang="en-US" sz="2600" dirty="0"/>
          </a:p>
          <a:p>
            <a:pPr lvl="1"/>
            <a:r>
              <a:rPr lang="en-US" dirty="0"/>
              <a:t>Parameters: Bottom DO | SAP Chla/TN/TP  | Secchi</a:t>
            </a:r>
          </a:p>
          <a:p>
            <a:pPr lvl="1"/>
            <a:r>
              <a:rPr lang="en-US" dirty="0"/>
              <a:t>Cluster analysis of full GAM2 time series for each parameter</a:t>
            </a:r>
          </a:p>
          <a:p>
            <a:pPr lvl="2"/>
            <a:r>
              <a:rPr lang="en-US" sz="2300" dirty="0"/>
              <a:t>This approach is in lieu of applying cluster analysis to single point estimates of baseline or current means</a:t>
            </a:r>
          </a:p>
          <a:p>
            <a:r>
              <a:rPr lang="en-US" dirty="0"/>
              <a:t>Results</a:t>
            </a:r>
          </a:p>
          <a:p>
            <a:pPr lvl="1"/>
            <a:r>
              <a:rPr lang="en-US" dirty="0"/>
              <a:t>Preliminary observations</a:t>
            </a:r>
          </a:p>
          <a:p>
            <a:pPr lvl="1"/>
            <a:endParaRPr lang="en-US" dirty="0"/>
          </a:p>
          <a:p>
            <a:r>
              <a:rPr lang="en-US" dirty="0"/>
              <a:t>Discussion</a:t>
            </a:r>
          </a:p>
          <a:p>
            <a:pPr lvl="1"/>
            <a:r>
              <a:rPr lang="en-US" dirty="0"/>
              <a:t>Reflection on preliminary observations</a:t>
            </a:r>
          </a:p>
          <a:p>
            <a:pPr lvl="1"/>
            <a:r>
              <a:rPr lang="en-US" dirty="0"/>
              <a:t>Next Steps</a:t>
            </a:r>
          </a:p>
          <a:p>
            <a:pPr lvl="2"/>
            <a:r>
              <a:rPr lang="en-US" sz="2300" dirty="0"/>
              <a:t>Refined methodology</a:t>
            </a:r>
          </a:p>
          <a:p>
            <a:pPr lvl="2"/>
            <a:r>
              <a:rPr lang="en-US" sz="2300" dirty="0"/>
              <a:t>Opportunities for further engagement</a:t>
            </a:r>
            <a:endParaRPr lang="en-US" dirty="0"/>
          </a:p>
        </p:txBody>
      </p:sp>
      <p:sp>
        <p:nvSpPr>
          <p:cNvPr id="4" name="Slide Number Placeholder 3">
            <a:extLst>
              <a:ext uri="{FF2B5EF4-FFF2-40B4-BE49-F238E27FC236}">
                <a16:creationId xmlns:a16="http://schemas.microsoft.com/office/drawing/2014/main" id="{552AA907-75D2-4219-BE93-2FDD458B2C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F7EA0-93B3-4588-BE36-0E32AFBF0D1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914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D6EE3D-B7B1-49E1-B7C6-05091E36D3A8}"/>
              </a:ext>
            </a:extLst>
          </p:cNvPr>
          <p:cNvSpPr>
            <a:spLocks noGrp="1"/>
          </p:cNvSpPr>
          <p:nvPr>
            <p:ph type="sldNum" sz="quarter" idx="12"/>
          </p:nvPr>
        </p:nvSpPr>
        <p:spPr/>
        <p:txBody>
          <a:bodyPr/>
          <a:lstStyle/>
          <a:p>
            <a:fld id="{D6EF7EA0-93B3-4588-BE36-0E32AFBF0D1A}" type="slidenum">
              <a:rPr lang="en-US" smtClean="0"/>
              <a:t>20</a:t>
            </a:fld>
            <a:endParaRPr lang="en-US"/>
          </a:p>
        </p:txBody>
      </p:sp>
      <p:pic>
        <p:nvPicPr>
          <p:cNvPr id="4" name="Picture 3">
            <a:extLst>
              <a:ext uri="{FF2B5EF4-FFF2-40B4-BE49-F238E27FC236}">
                <a16:creationId xmlns:a16="http://schemas.microsoft.com/office/drawing/2014/main" id="{2E5A0D90-38C6-43CA-993C-A852A5E7C8C2}"/>
              </a:ext>
            </a:extLst>
          </p:cNvPr>
          <p:cNvPicPr>
            <a:picLocks noChangeAspect="1"/>
          </p:cNvPicPr>
          <p:nvPr/>
        </p:nvPicPr>
        <p:blipFill>
          <a:blip r:embed="rId2"/>
          <a:stretch>
            <a:fillRect/>
          </a:stretch>
        </p:blipFill>
        <p:spPr>
          <a:xfrm>
            <a:off x="0" y="0"/>
            <a:ext cx="3046879" cy="3749040"/>
          </a:xfrm>
          <a:prstGeom prst="rect">
            <a:avLst/>
          </a:prstGeom>
        </p:spPr>
      </p:pic>
      <p:pic>
        <p:nvPicPr>
          <p:cNvPr id="8" name="Picture 7">
            <a:extLst>
              <a:ext uri="{FF2B5EF4-FFF2-40B4-BE49-F238E27FC236}">
                <a16:creationId xmlns:a16="http://schemas.microsoft.com/office/drawing/2014/main" id="{3306F707-5423-488D-AA2F-0D67F7F771A2}"/>
              </a:ext>
            </a:extLst>
          </p:cNvPr>
          <p:cNvPicPr>
            <a:picLocks noChangeAspect="1"/>
          </p:cNvPicPr>
          <p:nvPr/>
        </p:nvPicPr>
        <p:blipFill>
          <a:blip r:embed="rId3"/>
          <a:stretch>
            <a:fillRect/>
          </a:stretch>
        </p:blipFill>
        <p:spPr>
          <a:xfrm>
            <a:off x="4799918" y="20002"/>
            <a:ext cx="2772132" cy="3749040"/>
          </a:xfrm>
          <a:prstGeom prst="rect">
            <a:avLst/>
          </a:prstGeom>
        </p:spPr>
      </p:pic>
      <p:pic>
        <p:nvPicPr>
          <p:cNvPr id="12" name="Picture 11">
            <a:extLst>
              <a:ext uri="{FF2B5EF4-FFF2-40B4-BE49-F238E27FC236}">
                <a16:creationId xmlns:a16="http://schemas.microsoft.com/office/drawing/2014/main" id="{508BF5FB-E23E-46B4-8821-1CD3A9680C80}"/>
              </a:ext>
            </a:extLst>
          </p:cNvPr>
          <p:cNvPicPr>
            <a:picLocks noChangeAspect="1"/>
          </p:cNvPicPr>
          <p:nvPr/>
        </p:nvPicPr>
        <p:blipFill>
          <a:blip r:embed="rId4"/>
          <a:stretch>
            <a:fillRect/>
          </a:stretch>
        </p:blipFill>
        <p:spPr>
          <a:xfrm>
            <a:off x="9325089" y="0"/>
            <a:ext cx="2866911" cy="3749040"/>
          </a:xfrm>
          <a:prstGeom prst="rect">
            <a:avLst/>
          </a:prstGeom>
        </p:spPr>
      </p:pic>
      <p:pic>
        <p:nvPicPr>
          <p:cNvPr id="10" name="Picture 9">
            <a:extLst>
              <a:ext uri="{FF2B5EF4-FFF2-40B4-BE49-F238E27FC236}">
                <a16:creationId xmlns:a16="http://schemas.microsoft.com/office/drawing/2014/main" id="{C25EFC0E-5CDC-435A-96F5-67EB31869CC9}"/>
              </a:ext>
            </a:extLst>
          </p:cNvPr>
          <p:cNvPicPr>
            <a:picLocks noChangeAspect="1"/>
          </p:cNvPicPr>
          <p:nvPr/>
        </p:nvPicPr>
        <p:blipFill>
          <a:blip r:embed="rId5"/>
          <a:stretch>
            <a:fillRect/>
          </a:stretch>
        </p:blipFill>
        <p:spPr>
          <a:xfrm>
            <a:off x="7261520" y="3108960"/>
            <a:ext cx="3156430" cy="3749040"/>
          </a:xfrm>
          <a:prstGeom prst="rect">
            <a:avLst/>
          </a:prstGeom>
        </p:spPr>
      </p:pic>
      <p:sp>
        <p:nvSpPr>
          <p:cNvPr id="13" name="Rectangle 12">
            <a:extLst>
              <a:ext uri="{FF2B5EF4-FFF2-40B4-BE49-F238E27FC236}">
                <a16:creationId xmlns:a16="http://schemas.microsoft.com/office/drawing/2014/main" id="{2D308F98-E1A0-49C5-B0C9-3C72162EED58}"/>
              </a:ext>
            </a:extLst>
          </p:cNvPr>
          <p:cNvSpPr/>
          <p:nvPr/>
        </p:nvSpPr>
        <p:spPr>
          <a:xfrm>
            <a:off x="9325089" y="2974206"/>
            <a:ext cx="906566" cy="134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6D3092D-8A5C-4617-929B-BBD8D72B3132}"/>
              </a:ext>
            </a:extLst>
          </p:cNvPr>
          <p:cNvSpPr txBox="1"/>
          <p:nvPr/>
        </p:nvSpPr>
        <p:spPr>
          <a:xfrm>
            <a:off x="211398" y="4178953"/>
            <a:ext cx="1291957" cy="830997"/>
          </a:xfrm>
          <a:prstGeom prst="rect">
            <a:avLst/>
          </a:prstGeom>
          <a:noFill/>
        </p:spPr>
        <p:txBody>
          <a:bodyPr wrap="none" rtlCol="0">
            <a:spAutoFit/>
          </a:bodyPr>
          <a:lstStyle/>
          <a:p>
            <a:r>
              <a:rPr lang="en-US" sz="2400" dirty="0"/>
              <a:t>Mean</a:t>
            </a:r>
          </a:p>
          <a:p>
            <a:r>
              <a:rPr lang="en-US" sz="2400" dirty="0"/>
              <a:t>Adjusted</a:t>
            </a:r>
          </a:p>
        </p:txBody>
      </p:sp>
      <p:pic>
        <p:nvPicPr>
          <p:cNvPr id="11" name="Picture 10" descr="Map&#10;&#10;Description automatically generated">
            <a:extLst>
              <a:ext uri="{FF2B5EF4-FFF2-40B4-BE49-F238E27FC236}">
                <a16:creationId xmlns:a16="http://schemas.microsoft.com/office/drawing/2014/main" id="{48BB3440-2C0D-41AB-8891-FFA060B00610}"/>
              </a:ext>
            </a:extLst>
          </p:cNvPr>
          <p:cNvPicPr/>
          <p:nvPr/>
        </p:nvPicPr>
        <p:blipFill rotWithShape="1">
          <a:blip r:embed="rId6">
            <a:extLst>
              <a:ext uri="{28A0092B-C50C-407E-A947-70E740481C1C}">
                <a14:useLocalDpi xmlns:a14="http://schemas.microsoft.com/office/drawing/2010/main" val="0"/>
              </a:ext>
            </a:extLst>
          </a:blip>
          <a:srcRect l="6444" t="2795" r="5589" b="3778"/>
          <a:stretch/>
        </p:blipFill>
        <p:spPr bwMode="auto">
          <a:xfrm>
            <a:off x="2739726" y="3108960"/>
            <a:ext cx="2938698" cy="3745294"/>
          </a:xfrm>
          <a:prstGeom prst="rect">
            <a:avLst/>
          </a:prstGeom>
          <a:noFill/>
          <a:ln>
            <a:noFill/>
          </a:ln>
        </p:spPr>
      </p:pic>
      <p:sp>
        <p:nvSpPr>
          <p:cNvPr id="15" name="TextBox 14">
            <a:extLst>
              <a:ext uri="{FF2B5EF4-FFF2-40B4-BE49-F238E27FC236}">
                <a16:creationId xmlns:a16="http://schemas.microsoft.com/office/drawing/2014/main" id="{C6F4EBED-9C65-4D0E-87F9-6899D47F6B82}"/>
              </a:ext>
            </a:extLst>
          </p:cNvPr>
          <p:cNvSpPr txBox="1"/>
          <p:nvPr/>
        </p:nvSpPr>
        <p:spPr>
          <a:xfrm>
            <a:off x="2572257" y="3749040"/>
            <a:ext cx="824271" cy="338554"/>
          </a:xfrm>
          <a:prstGeom prst="rect">
            <a:avLst/>
          </a:prstGeom>
          <a:solidFill>
            <a:schemeClr val="accent5">
              <a:lumMod val="40000"/>
              <a:lumOff val="60000"/>
            </a:schemeClr>
          </a:solidFill>
        </p:spPr>
        <p:txBody>
          <a:bodyPr wrap="square" rtlCol="0">
            <a:spAutoFit/>
          </a:bodyPr>
          <a:lstStyle/>
          <a:p>
            <a:r>
              <a:rPr lang="en-US" sz="800" dirty="0"/>
              <a:t>Mean Adjusted Data</a:t>
            </a:r>
          </a:p>
        </p:txBody>
      </p:sp>
    </p:spTree>
    <p:extLst>
      <p:ext uri="{BB962C8B-B14F-4D97-AF65-F5344CB8AC3E}">
        <p14:creationId xmlns:p14="http://schemas.microsoft.com/office/powerpoint/2010/main" val="2378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1AD4-7E25-4AD6-8DFF-A8ECF9AB7285}"/>
              </a:ext>
            </a:extLst>
          </p:cNvPr>
          <p:cNvSpPr>
            <a:spLocks noGrp="1"/>
          </p:cNvSpPr>
          <p:nvPr>
            <p:ph type="title"/>
          </p:nvPr>
        </p:nvSpPr>
        <p:spPr/>
        <p:txBody>
          <a:bodyPr/>
          <a:lstStyle/>
          <a:p>
            <a:r>
              <a:rPr lang="en-US" dirty="0"/>
              <a:t>Western Tributary—Cluster analysis of GAM2 results</a:t>
            </a:r>
          </a:p>
        </p:txBody>
      </p:sp>
      <p:sp>
        <p:nvSpPr>
          <p:cNvPr id="3" name="Content Placeholder 2">
            <a:extLst>
              <a:ext uri="{FF2B5EF4-FFF2-40B4-BE49-F238E27FC236}">
                <a16:creationId xmlns:a16="http://schemas.microsoft.com/office/drawing/2014/main" id="{C5B5E645-F693-4684-858E-2FD026D16D6C}"/>
              </a:ext>
            </a:extLst>
          </p:cNvPr>
          <p:cNvSpPr>
            <a:spLocks noGrp="1"/>
          </p:cNvSpPr>
          <p:nvPr>
            <p:ph idx="1"/>
          </p:nvPr>
        </p:nvSpPr>
        <p:spPr>
          <a:xfrm>
            <a:off x="838200" y="1825625"/>
            <a:ext cx="10515600" cy="4741430"/>
          </a:xfrm>
        </p:spPr>
        <p:txBody>
          <a:bodyPr>
            <a:normAutofit/>
          </a:bodyPr>
          <a:lstStyle/>
          <a:p>
            <a:r>
              <a:rPr lang="en-US" dirty="0"/>
              <a:t>Potential Next Steps</a:t>
            </a:r>
          </a:p>
          <a:p>
            <a:pPr marL="914400" lvl="1" indent="-457200">
              <a:buFont typeface="+mj-lt"/>
              <a:buAutoNum type="arabicPeriod"/>
            </a:pPr>
            <a:r>
              <a:rPr lang="en-US" sz="2200" dirty="0">
                <a:effectLst/>
                <a:latin typeface="Calibri" panose="020F0502020204030204" pitchFamily="34" charset="0"/>
                <a:ea typeface="Calibri" panose="020F0502020204030204" pitchFamily="34" charset="0"/>
              </a:rPr>
              <a:t>Compile questions raised by the clustering analysis and/or list of stories that could be told</a:t>
            </a:r>
          </a:p>
          <a:p>
            <a:pPr marL="914400" lvl="1" indent="-457200">
              <a:buFont typeface="+mj-lt"/>
              <a:buAutoNum type="arabicPeriod"/>
            </a:pPr>
            <a:r>
              <a:rPr lang="en-US" sz="2200" dirty="0">
                <a:latin typeface="Calibri" panose="020F0502020204030204" pitchFamily="34" charset="0"/>
                <a:ea typeface="Calibri" panose="020F0502020204030204" pitchFamily="34" charset="0"/>
              </a:rPr>
              <a:t>A</a:t>
            </a:r>
            <a:r>
              <a:rPr lang="en-US" sz="2200" dirty="0">
                <a:effectLst/>
                <a:latin typeface="Calibri" panose="020F0502020204030204" pitchFamily="34" charset="0"/>
                <a:ea typeface="Calibri" panose="020F0502020204030204" pitchFamily="34" charset="0"/>
              </a:rPr>
              <a:t>djust color-scheme for easier understanding</a:t>
            </a:r>
          </a:p>
          <a:p>
            <a:pPr marL="914400" lvl="1" indent="-457200">
              <a:buFont typeface="+mj-lt"/>
              <a:buAutoNum type="arabicPeriod"/>
            </a:pPr>
            <a:r>
              <a:rPr lang="en-US" sz="2200" dirty="0">
                <a:latin typeface="Calibri" panose="020F0502020204030204" pitchFamily="34" charset="0"/>
                <a:ea typeface="Calibri" panose="020F0502020204030204" pitchFamily="34" charset="0"/>
              </a:rPr>
              <a:t>C</a:t>
            </a:r>
            <a:r>
              <a:rPr lang="en-US" sz="2200" dirty="0">
                <a:effectLst/>
                <a:latin typeface="Calibri" panose="020F0502020204030204" pitchFamily="34" charset="0"/>
                <a:ea typeface="Calibri" panose="020F0502020204030204" pitchFamily="34" charset="0"/>
              </a:rPr>
              <a:t>onduct similar grouping analysis with smaller tributary data</a:t>
            </a:r>
          </a:p>
          <a:p>
            <a:pPr marL="914400" lvl="1" indent="-457200">
              <a:buFont typeface="+mj-lt"/>
              <a:buAutoNum type="arabicPeriod"/>
            </a:pPr>
            <a:r>
              <a:rPr lang="en-US" sz="2200" dirty="0">
                <a:latin typeface="Calibri" panose="020F0502020204030204" pitchFamily="34" charset="0"/>
                <a:ea typeface="Calibri" panose="020F0502020204030204" pitchFamily="34" charset="0"/>
              </a:rPr>
              <a:t>E</a:t>
            </a:r>
            <a:r>
              <a:rPr lang="en-US" sz="2200" dirty="0">
                <a:effectLst/>
                <a:latin typeface="Calibri" panose="020F0502020204030204" pitchFamily="34" charset="0"/>
                <a:ea typeface="Calibri" panose="020F0502020204030204" pitchFamily="34" charset="0"/>
              </a:rPr>
              <a:t>xpand analysis to 2020 and use flow-adjusted results as well</a:t>
            </a:r>
            <a:endParaRPr lang="en-US" dirty="0"/>
          </a:p>
        </p:txBody>
      </p:sp>
      <p:sp>
        <p:nvSpPr>
          <p:cNvPr id="4" name="Slide Number Placeholder 3">
            <a:extLst>
              <a:ext uri="{FF2B5EF4-FFF2-40B4-BE49-F238E27FC236}">
                <a16:creationId xmlns:a16="http://schemas.microsoft.com/office/drawing/2014/main" id="{552AA907-75D2-4219-BE93-2FDD458B2CBC}"/>
              </a:ext>
            </a:extLst>
          </p:cNvPr>
          <p:cNvSpPr>
            <a:spLocks noGrp="1"/>
          </p:cNvSpPr>
          <p:nvPr>
            <p:ph type="sldNum" sz="quarter" idx="12"/>
          </p:nvPr>
        </p:nvSpPr>
        <p:spPr/>
        <p:txBody>
          <a:bodyPr/>
          <a:lstStyle/>
          <a:p>
            <a:fld id="{D6EF7EA0-93B3-4588-BE36-0E32AFBF0D1A}" type="slidenum">
              <a:rPr lang="en-US" smtClean="0"/>
              <a:t>21</a:t>
            </a:fld>
            <a:endParaRPr lang="en-US"/>
          </a:p>
        </p:txBody>
      </p:sp>
    </p:spTree>
    <p:extLst>
      <p:ext uri="{BB962C8B-B14F-4D97-AF65-F5344CB8AC3E}">
        <p14:creationId xmlns:p14="http://schemas.microsoft.com/office/powerpoint/2010/main" val="315772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552E5F4-92C9-4CA2-B651-F1A24F2F7BF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60668" y="4743846"/>
            <a:ext cx="2598506" cy="1732337"/>
          </a:xfrm>
          <a:prstGeom prst="rect">
            <a:avLst/>
          </a:prstGeom>
          <a:noFill/>
          <a:ln>
            <a:noFill/>
          </a:ln>
        </p:spPr>
      </p:pic>
      <p:pic>
        <p:nvPicPr>
          <p:cNvPr id="13" name="Picture 12">
            <a:extLst>
              <a:ext uri="{FF2B5EF4-FFF2-40B4-BE49-F238E27FC236}">
                <a16:creationId xmlns:a16="http://schemas.microsoft.com/office/drawing/2014/main" id="{5A75863F-B018-4B72-B00B-5380F6CBA9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58508" y="544949"/>
            <a:ext cx="2473560" cy="2968272"/>
          </a:xfrm>
          <a:prstGeom prst="rect">
            <a:avLst/>
          </a:prstGeom>
          <a:noFill/>
          <a:ln>
            <a:noFill/>
          </a:ln>
        </p:spPr>
      </p:pic>
      <p:sp>
        <p:nvSpPr>
          <p:cNvPr id="4" name="Title 3">
            <a:extLst>
              <a:ext uri="{FF2B5EF4-FFF2-40B4-BE49-F238E27FC236}">
                <a16:creationId xmlns:a16="http://schemas.microsoft.com/office/drawing/2014/main" id="{E67B719D-F2B1-4858-B645-449B7184B24E}"/>
              </a:ext>
            </a:extLst>
          </p:cNvPr>
          <p:cNvSpPr>
            <a:spLocks noGrp="1"/>
          </p:cNvSpPr>
          <p:nvPr>
            <p:ph type="title"/>
          </p:nvPr>
        </p:nvSpPr>
        <p:spPr>
          <a:xfrm>
            <a:off x="495300" y="148874"/>
            <a:ext cx="3075784" cy="447892"/>
          </a:xfrm>
        </p:spPr>
        <p:txBody>
          <a:bodyPr>
            <a:noAutofit/>
          </a:bodyPr>
          <a:lstStyle/>
          <a:p>
            <a:r>
              <a:rPr lang="en-US" sz="3200" dirty="0"/>
              <a:t>Methodology</a:t>
            </a:r>
          </a:p>
        </p:txBody>
      </p:sp>
      <p:pic>
        <p:nvPicPr>
          <p:cNvPr id="11" name="Picture 10">
            <a:extLst>
              <a:ext uri="{FF2B5EF4-FFF2-40B4-BE49-F238E27FC236}">
                <a16:creationId xmlns:a16="http://schemas.microsoft.com/office/drawing/2014/main" id="{128BFF19-AF2C-429F-8A07-69E82F60878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187037" y="1412277"/>
            <a:ext cx="3013878" cy="2100944"/>
          </a:xfrm>
          <a:prstGeom prst="rect">
            <a:avLst/>
          </a:prstGeom>
          <a:noFill/>
          <a:ln>
            <a:noFill/>
          </a:ln>
        </p:spPr>
      </p:pic>
      <p:pic>
        <p:nvPicPr>
          <p:cNvPr id="12" name="Picture 11">
            <a:extLst>
              <a:ext uri="{FF2B5EF4-FFF2-40B4-BE49-F238E27FC236}">
                <a16:creationId xmlns:a16="http://schemas.microsoft.com/office/drawing/2014/main" id="{6C8FF842-BBDE-45E0-84C4-D02097E5A1D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904681" y="306128"/>
            <a:ext cx="2894558" cy="1936557"/>
          </a:xfrm>
          <a:prstGeom prst="rect">
            <a:avLst/>
          </a:prstGeom>
          <a:noFill/>
          <a:ln>
            <a:noFill/>
          </a:ln>
        </p:spPr>
      </p:pic>
      <p:pic>
        <p:nvPicPr>
          <p:cNvPr id="15" name="Picture 14">
            <a:extLst>
              <a:ext uri="{FF2B5EF4-FFF2-40B4-BE49-F238E27FC236}">
                <a16:creationId xmlns:a16="http://schemas.microsoft.com/office/drawing/2014/main" id="{1C601C34-5EA3-47FC-AE5F-3EC2E5417808}"/>
              </a:ext>
            </a:extLst>
          </p:cNvPr>
          <p:cNvPicPr>
            <a:picLocks noChangeAspect="1"/>
          </p:cNvPicPr>
          <p:nvPr/>
        </p:nvPicPr>
        <p:blipFill>
          <a:blip r:embed="rId6"/>
          <a:stretch>
            <a:fillRect/>
          </a:stretch>
        </p:blipFill>
        <p:spPr>
          <a:xfrm>
            <a:off x="475918" y="1213727"/>
            <a:ext cx="3095166" cy="2330772"/>
          </a:xfrm>
          <a:prstGeom prst="rect">
            <a:avLst/>
          </a:prstGeom>
        </p:spPr>
      </p:pic>
      <p:sp>
        <p:nvSpPr>
          <p:cNvPr id="16" name="TextBox 15">
            <a:extLst>
              <a:ext uri="{FF2B5EF4-FFF2-40B4-BE49-F238E27FC236}">
                <a16:creationId xmlns:a16="http://schemas.microsoft.com/office/drawing/2014/main" id="{28ED36F7-DFFC-40E8-8B8E-23A707C1E4E7}"/>
              </a:ext>
            </a:extLst>
          </p:cNvPr>
          <p:cNvSpPr txBox="1"/>
          <p:nvPr/>
        </p:nvSpPr>
        <p:spPr>
          <a:xfrm>
            <a:off x="368138" y="800981"/>
            <a:ext cx="17109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GAM2 results</a:t>
            </a:r>
          </a:p>
        </p:txBody>
      </p:sp>
      <p:sp>
        <p:nvSpPr>
          <p:cNvPr id="17" name="Rectangle 16">
            <a:extLst>
              <a:ext uri="{FF2B5EF4-FFF2-40B4-BE49-F238E27FC236}">
                <a16:creationId xmlns:a16="http://schemas.microsoft.com/office/drawing/2014/main" id="{42163764-4323-4304-89D5-0FA547E6F03C}"/>
              </a:ext>
            </a:extLst>
          </p:cNvPr>
          <p:cNvSpPr/>
          <p:nvPr/>
        </p:nvSpPr>
        <p:spPr>
          <a:xfrm>
            <a:off x="356135" y="784594"/>
            <a:ext cx="3301465" cy="2847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1899C959-A5E1-478E-8517-24B7340B8868}"/>
              </a:ext>
            </a:extLst>
          </p:cNvPr>
          <p:cNvSpPr txBox="1"/>
          <p:nvPr/>
        </p:nvSpPr>
        <p:spPr>
          <a:xfrm>
            <a:off x="4093570" y="465481"/>
            <a:ext cx="189430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 Cluster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 obs. data</a:t>
            </a:r>
          </a:p>
        </p:txBody>
      </p:sp>
      <p:sp>
        <p:nvSpPr>
          <p:cNvPr id="19" name="Rectangle 18">
            <a:extLst>
              <a:ext uri="{FF2B5EF4-FFF2-40B4-BE49-F238E27FC236}">
                <a16:creationId xmlns:a16="http://schemas.microsoft.com/office/drawing/2014/main" id="{1EAE7823-265B-43A9-A90D-CC4FFEE145B5}"/>
              </a:ext>
            </a:extLst>
          </p:cNvPr>
          <p:cNvSpPr/>
          <p:nvPr/>
        </p:nvSpPr>
        <p:spPr>
          <a:xfrm>
            <a:off x="4093570" y="248379"/>
            <a:ext cx="4753794" cy="33225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Right 19">
            <a:extLst>
              <a:ext uri="{FF2B5EF4-FFF2-40B4-BE49-F238E27FC236}">
                <a16:creationId xmlns:a16="http://schemas.microsoft.com/office/drawing/2014/main" id="{582324EB-A8F8-4F58-B993-EC7418FF98E8}"/>
              </a:ext>
            </a:extLst>
          </p:cNvPr>
          <p:cNvSpPr/>
          <p:nvPr/>
        </p:nvSpPr>
        <p:spPr>
          <a:xfrm>
            <a:off x="3657600" y="2054054"/>
            <a:ext cx="433025" cy="32244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9C3B759-1020-41D7-8627-1FD56C0909F6}"/>
              </a:ext>
            </a:extLst>
          </p:cNvPr>
          <p:cNvSpPr/>
          <p:nvPr/>
        </p:nvSpPr>
        <p:spPr>
          <a:xfrm>
            <a:off x="9269125" y="306128"/>
            <a:ext cx="2578288" cy="33225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CB69473-61A2-4F54-AE9D-3931FE3C3149}"/>
              </a:ext>
            </a:extLst>
          </p:cNvPr>
          <p:cNvSpPr txBox="1"/>
          <p:nvPr/>
        </p:nvSpPr>
        <p:spPr>
          <a:xfrm>
            <a:off x="9278748" y="360283"/>
            <a:ext cx="18199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 Observed Data</a:t>
            </a:r>
          </a:p>
        </p:txBody>
      </p:sp>
      <p:sp>
        <p:nvSpPr>
          <p:cNvPr id="23" name="Arrow: Right 22">
            <a:extLst>
              <a:ext uri="{FF2B5EF4-FFF2-40B4-BE49-F238E27FC236}">
                <a16:creationId xmlns:a16="http://schemas.microsoft.com/office/drawing/2014/main" id="{E61C397D-3BBA-4173-B0B3-0B11B8E40AB8}"/>
              </a:ext>
            </a:extLst>
          </p:cNvPr>
          <p:cNvSpPr/>
          <p:nvPr/>
        </p:nvSpPr>
        <p:spPr>
          <a:xfrm>
            <a:off x="8844127" y="1771686"/>
            <a:ext cx="433025" cy="32244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86CEB25-8895-45D6-9FB3-576056F1C6CD}"/>
              </a:ext>
            </a:extLst>
          </p:cNvPr>
          <p:cNvSpPr/>
          <p:nvPr/>
        </p:nvSpPr>
        <p:spPr>
          <a:xfrm>
            <a:off x="9827394" y="741145"/>
            <a:ext cx="1049153" cy="494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BFEDE64-35D7-4AA5-80F9-492E28639367}"/>
              </a:ext>
            </a:extLst>
          </p:cNvPr>
          <p:cNvSpPr/>
          <p:nvPr/>
        </p:nvSpPr>
        <p:spPr>
          <a:xfrm>
            <a:off x="10716225" y="708422"/>
            <a:ext cx="321843" cy="16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4A81383C-BCD6-4549-A007-9FFFF0A1634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177833" y="3753201"/>
            <a:ext cx="2598507" cy="1732338"/>
          </a:xfrm>
          <a:prstGeom prst="rect">
            <a:avLst/>
          </a:prstGeom>
          <a:noFill/>
          <a:ln>
            <a:noFill/>
          </a:ln>
        </p:spPr>
      </p:pic>
      <p:pic>
        <p:nvPicPr>
          <p:cNvPr id="28" name="Picture 27">
            <a:extLst>
              <a:ext uri="{FF2B5EF4-FFF2-40B4-BE49-F238E27FC236}">
                <a16:creationId xmlns:a16="http://schemas.microsoft.com/office/drawing/2014/main" id="{3F93B6EA-D509-4705-B61D-E0EFC8717CA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644095" y="3960198"/>
            <a:ext cx="2306447" cy="2767737"/>
          </a:xfrm>
          <a:prstGeom prst="rect">
            <a:avLst/>
          </a:prstGeom>
          <a:noFill/>
          <a:ln>
            <a:noFill/>
          </a:ln>
        </p:spPr>
      </p:pic>
      <p:sp>
        <p:nvSpPr>
          <p:cNvPr id="29" name="Rectangle 28">
            <a:extLst>
              <a:ext uri="{FF2B5EF4-FFF2-40B4-BE49-F238E27FC236}">
                <a16:creationId xmlns:a16="http://schemas.microsoft.com/office/drawing/2014/main" id="{D150B910-69A5-44E4-AA9C-F1A0AECD1EF2}"/>
              </a:ext>
            </a:extLst>
          </p:cNvPr>
          <p:cNvSpPr/>
          <p:nvPr/>
        </p:nvSpPr>
        <p:spPr>
          <a:xfrm>
            <a:off x="9277152" y="3694194"/>
            <a:ext cx="2578288" cy="296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8DC27174-E655-49E6-ADFE-71713DB0ABB4}"/>
              </a:ext>
            </a:extLst>
          </p:cNvPr>
          <p:cNvSpPr txBox="1"/>
          <p:nvPr/>
        </p:nvSpPr>
        <p:spPr>
          <a:xfrm>
            <a:off x="9286775" y="3680348"/>
            <a:ext cx="18483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 Mean Adjusted</a:t>
            </a:r>
          </a:p>
        </p:txBody>
      </p:sp>
      <p:sp>
        <p:nvSpPr>
          <p:cNvPr id="31" name="Rectangle 30">
            <a:extLst>
              <a:ext uri="{FF2B5EF4-FFF2-40B4-BE49-F238E27FC236}">
                <a16:creationId xmlns:a16="http://schemas.microsoft.com/office/drawing/2014/main" id="{0C83125A-E68F-4D41-9E33-D0121C81822E}"/>
              </a:ext>
            </a:extLst>
          </p:cNvPr>
          <p:cNvSpPr/>
          <p:nvPr/>
        </p:nvSpPr>
        <p:spPr>
          <a:xfrm>
            <a:off x="4088953" y="3753201"/>
            <a:ext cx="4753794" cy="28564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9B6FAA13-6069-4903-BE17-BD22492F5F14}"/>
              </a:ext>
            </a:extLst>
          </p:cNvPr>
          <p:cNvSpPr txBox="1"/>
          <p:nvPr/>
        </p:nvSpPr>
        <p:spPr>
          <a:xfrm>
            <a:off x="4119867" y="3861561"/>
            <a:ext cx="191193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 Cluster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 mean adj. </a:t>
            </a:r>
          </a:p>
        </p:txBody>
      </p:sp>
      <p:sp>
        <p:nvSpPr>
          <p:cNvPr id="33" name="Arrow: Right 32">
            <a:extLst>
              <a:ext uri="{FF2B5EF4-FFF2-40B4-BE49-F238E27FC236}">
                <a16:creationId xmlns:a16="http://schemas.microsoft.com/office/drawing/2014/main" id="{30079132-E95D-44A9-AE75-B3413382E335}"/>
              </a:ext>
            </a:extLst>
          </p:cNvPr>
          <p:cNvSpPr/>
          <p:nvPr/>
        </p:nvSpPr>
        <p:spPr>
          <a:xfrm>
            <a:off x="8846085" y="4947679"/>
            <a:ext cx="433025" cy="32244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row: Bent-Up 34">
            <a:extLst>
              <a:ext uri="{FF2B5EF4-FFF2-40B4-BE49-F238E27FC236}">
                <a16:creationId xmlns:a16="http://schemas.microsoft.com/office/drawing/2014/main" id="{0EE610B2-45DC-4612-83DB-92AC5E5F5F57}"/>
              </a:ext>
            </a:extLst>
          </p:cNvPr>
          <p:cNvSpPr/>
          <p:nvPr/>
        </p:nvSpPr>
        <p:spPr>
          <a:xfrm rot="5400000">
            <a:off x="3281351" y="3625659"/>
            <a:ext cx="804536" cy="810668"/>
          </a:xfrm>
          <a:prstGeom prst="bentUpArrow">
            <a:avLst>
              <a:gd name="adj1" fmla="val 18112"/>
              <a:gd name="adj2" fmla="val 25000"/>
              <a:gd name="adj3" fmla="val 25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Slide Number Placeholder 35">
            <a:extLst>
              <a:ext uri="{FF2B5EF4-FFF2-40B4-BE49-F238E27FC236}">
                <a16:creationId xmlns:a16="http://schemas.microsoft.com/office/drawing/2014/main" id="{C6735F68-0A95-4740-A12D-DBA236272B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F7EA0-93B3-4588-BE36-0E32AFBF0D1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43A1465-2A4C-4C9D-AF9E-39BCD07077ED}"/>
              </a:ext>
            </a:extLst>
          </p:cNvPr>
          <p:cNvSpPr txBox="1"/>
          <p:nvPr/>
        </p:nvSpPr>
        <p:spPr>
          <a:xfrm>
            <a:off x="139170" y="3716099"/>
            <a:ext cx="3479057"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Panel Depiction</a:t>
            </a:r>
          </a:p>
          <a:p>
            <a:pPr marL="342900" marR="0" lvl="0" indent="-342900" algn="l" defTabSz="914400" rtl="0" eaLnBrk="1" fontAlgn="auto" latinLnBrk="0" hangingPunct="1">
              <a:lnSpc>
                <a:spcPct val="100000"/>
              </a:lnSpc>
              <a:spcBef>
                <a:spcPts val="0"/>
              </a:spcBef>
              <a:spcAft>
                <a:spcPts val="0"/>
              </a:spcAft>
              <a:buClrTx/>
              <a:buSzTx/>
              <a:buFontTx/>
              <a:buAutoNum type="alphaUcParen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 GAM2 model was developed for    each target parameter and station</a:t>
            </a:r>
          </a:p>
          <a:p>
            <a:pPr marL="342900" marR="0" lvl="0" indent="-342900" algn="l" defTabSz="914400" rtl="0" eaLnBrk="1" fontAlgn="auto" latinLnBrk="0" hangingPunct="1">
              <a:lnSpc>
                <a:spcPct val="100000"/>
              </a:lnSpc>
              <a:spcBef>
                <a:spcPts val="0"/>
              </a:spcBef>
              <a:spcAft>
                <a:spcPts val="0"/>
              </a:spcAft>
              <a:buClrTx/>
              <a:buSzTx/>
              <a:buFontTx/>
              <a:buAutoNum type="alphaUcParen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Cluster analysis was applied to the observed GAM2 for all stations and given parameter</a:t>
            </a:r>
          </a:p>
          <a:p>
            <a:pPr marL="517525" marR="0" lvl="1"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Dendrograms were inspected and station groups selected</a:t>
            </a:r>
          </a:p>
          <a:p>
            <a:pPr marL="342900" marR="0" lvl="0" indent="-342900" algn="l" defTabSz="914400" rtl="0" eaLnBrk="1" fontAlgn="auto" latinLnBrk="0" hangingPunct="1">
              <a:lnSpc>
                <a:spcPct val="100000"/>
              </a:lnSpc>
              <a:spcBef>
                <a:spcPts val="0"/>
              </a:spcBef>
              <a:spcAft>
                <a:spcPts val="0"/>
              </a:spcAft>
              <a:buClrTx/>
              <a:buSzTx/>
              <a:buFontTx/>
              <a:buAutoNum type="alphaUcParen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Station groups were plotted for interpretation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D&amp;E) Same as B&amp;C except cluster analysis was applied to “zero-mean” adjusted GAM2 </a:t>
            </a:r>
          </a:p>
        </p:txBody>
      </p:sp>
    </p:spTree>
    <p:extLst>
      <p:ext uri="{BB962C8B-B14F-4D97-AF65-F5344CB8AC3E}">
        <p14:creationId xmlns:p14="http://schemas.microsoft.com/office/powerpoint/2010/main" val="427665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E4F1DF0-719D-446A-BF65-06D66DE41C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310" y="474539"/>
            <a:ext cx="5212080" cy="6254496"/>
          </a:xfrm>
          <a:prstGeom prst="rect">
            <a:avLst/>
          </a:prstGeom>
          <a:noFill/>
          <a:ln>
            <a:noFill/>
          </a:ln>
        </p:spPr>
      </p:pic>
      <p:sp>
        <p:nvSpPr>
          <p:cNvPr id="10" name="TextBox 9">
            <a:extLst>
              <a:ext uri="{FF2B5EF4-FFF2-40B4-BE49-F238E27FC236}">
                <a16:creationId xmlns:a16="http://schemas.microsoft.com/office/drawing/2014/main" id="{091A3768-0AA8-407A-A2B3-8F19589561FF}"/>
              </a:ext>
            </a:extLst>
          </p:cNvPr>
          <p:cNvSpPr txBox="1"/>
          <p:nvPr/>
        </p:nvSpPr>
        <p:spPr>
          <a:xfrm>
            <a:off x="1031964" y="1085751"/>
            <a:ext cx="883921" cy="415498"/>
          </a:xfrm>
          <a:prstGeom prst="rect">
            <a:avLst/>
          </a:prstGeom>
          <a:solidFill>
            <a:schemeClr val="accent5">
              <a:lumMod val="40000"/>
              <a:lumOff val="60000"/>
            </a:schemeClr>
          </a:solidFill>
        </p:spPr>
        <p:txBody>
          <a:bodyPr wrap="square" rtlCol="0">
            <a:spAutoFit/>
          </a:bodyPr>
          <a:lstStyle/>
          <a:p>
            <a:r>
              <a:rPr lang="en-US" sz="1050"/>
              <a:t>Observed</a:t>
            </a:r>
          </a:p>
          <a:p>
            <a:r>
              <a:rPr lang="en-US" sz="1050"/>
              <a:t>Data</a:t>
            </a:r>
          </a:p>
        </p:txBody>
      </p:sp>
      <p:pic>
        <p:nvPicPr>
          <p:cNvPr id="9" name="Picture 8">
            <a:extLst>
              <a:ext uri="{FF2B5EF4-FFF2-40B4-BE49-F238E27FC236}">
                <a16:creationId xmlns:a16="http://schemas.microsoft.com/office/drawing/2014/main" id="{44D1CFB8-99E8-41E1-953F-5BCA5DAFCE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41190" y="228598"/>
            <a:ext cx="5143500" cy="3429000"/>
          </a:xfrm>
          <a:prstGeom prst="rect">
            <a:avLst/>
          </a:prstGeom>
          <a:noFill/>
          <a:ln>
            <a:noFill/>
          </a:ln>
        </p:spPr>
      </p:pic>
      <p:sp>
        <p:nvSpPr>
          <p:cNvPr id="2" name="TextBox 1">
            <a:extLst>
              <a:ext uri="{FF2B5EF4-FFF2-40B4-BE49-F238E27FC236}">
                <a16:creationId xmlns:a16="http://schemas.microsoft.com/office/drawing/2014/main" id="{94424B65-F5F0-46E8-8FD6-E82F12A20C54}"/>
              </a:ext>
            </a:extLst>
          </p:cNvPr>
          <p:cNvSpPr txBox="1"/>
          <p:nvPr/>
        </p:nvSpPr>
        <p:spPr>
          <a:xfrm>
            <a:off x="6017624" y="3657598"/>
            <a:ext cx="5781561" cy="3046988"/>
          </a:xfrm>
          <a:prstGeom prst="rect">
            <a:avLst/>
          </a:prstGeom>
          <a:noFill/>
        </p:spPr>
        <p:txBody>
          <a:bodyPr wrap="square" rtlCol="0">
            <a:spAutoFit/>
          </a:bodyPr>
          <a:lstStyle/>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Grouping structure is primarily based on the mean DO level.</a:t>
            </a:r>
          </a:p>
          <a:p>
            <a:pPr marL="742950" lvl="1"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High DO stations (red) are generally in the tidal fresh except for LE3.7 which is a relatively shallow station in the mouth of the </a:t>
            </a:r>
            <a:r>
              <a:rPr lang="en-US" sz="1200" dirty="0" err="1">
                <a:effectLst/>
                <a:ea typeface="Times New Roman" panose="02020603050405020304" pitchFamily="18" charset="0"/>
                <a:cs typeface="Times New Roman" panose="02020603050405020304" pitchFamily="18" charset="0"/>
              </a:rPr>
              <a:t>Piankatank</a:t>
            </a:r>
            <a:r>
              <a:rPr lang="en-US" sz="1200" dirty="0">
                <a:effectLst/>
                <a:ea typeface="Times New Roman" panose="02020603050405020304" pitchFamily="18" charset="0"/>
                <a:cs typeface="Times New Roman" panose="02020603050405020304" pitchFamily="18" charset="0"/>
              </a:rPr>
              <a:t> River. </a:t>
            </a: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L</a:t>
            </a:r>
            <a:r>
              <a:rPr lang="en-US" sz="1200" dirty="0">
                <a:effectLst/>
                <a:ea typeface="Times New Roman" panose="02020603050405020304" pitchFamily="18" charset="0"/>
                <a:cs typeface="Times New Roman" panose="02020603050405020304" pitchFamily="18" charset="0"/>
              </a:rPr>
              <a:t>ow DO stations (brown) are in the deep trench portion of the mainstem bay. </a:t>
            </a:r>
          </a:p>
          <a:p>
            <a:pPr marL="742950" lvl="1"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The James is remarkable for maintaining relatively high DO throughout the estuary.  (Note that LE5.6 is in the Elizabeth River.  )</a:t>
            </a:r>
          </a:p>
          <a:p>
            <a:pPr marL="742950" lvl="1"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The Patuxent, Potomac, and Rappahannock all have regions of low DO in the lower estuary.  The lowest DO (brown) appears in the deep trench region of the Main Stem Bay.</a:t>
            </a:r>
          </a:p>
          <a:p>
            <a:pPr marL="285750"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Lowest DO levels </a:t>
            </a:r>
            <a:r>
              <a:rPr lang="en-US" sz="1200" dirty="0">
                <a:effectLst/>
                <a:ea typeface="Times New Roman" panose="02020603050405020304" pitchFamily="18" charset="0"/>
                <a:cs typeface="Times New Roman" panose="02020603050405020304" pitchFamily="18" charset="0"/>
              </a:rPr>
              <a:t>(brown and purple) are showing some improvement in the recent decade.  </a:t>
            </a:r>
          </a:p>
          <a:p>
            <a:pPr marL="285750"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Reactive to flow</a:t>
            </a: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G</a:t>
            </a:r>
            <a:r>
              <a:rPr lang="en-US" sz="1200" dirty="0">
                <a:effectLst/>
                <a:ea typeface="Times New Roman" panose="02020603050405020304" pitchFamily="18" charset="0"/>
                <a:cs typeface="Times New Roman" panose="02020603050405020304" pitchFamily="18" charset="0"/>
              </a:rPr>
              <a:t>roups with highest DO (red) appears to increase in the high flow years of 1996 and 2003-2004.  </a:t>
            </a:r>
          </a:p>
          <a:p>
            <a:pPr marL="742950" lvl="1"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Lowest DO groups (brown and purple), there are stations that show increased DO in dry years (1997-2002, 2014-2016).</a:t>
            </a:r>
          </a:p>
        </p:txBody>
      </p:sp>
      <p:sp>
        <p:nvSpPr>
          <p:cNvPr id="11" name="TextBox 10">
            <a:extLst>
              <a:ext uri="{FF2B5EF4-FFF2-40B4-BE49-F238E27FC236}">
                <a16:creationId xmlns:a16="http://schemas.microsoft.com/office/drawing/2014/main" id="{87C2981B-3445-4151-88FD-80BBE1A6A3E4}"/>
              </a:ext>
            </a:extLst>
          </p:cNvPr>
          <p:cNvSpPr txBox="1"/>
          <p:nvPr/>
        </p:nvSpPr>
        <p:spPr>
          <a:xfrm>
            <a:off x="2747620" y="31118"/>
            <a:ext cx="8804366" cy="276999"/>
          </a:xfrm>
          <a:prstGeom prst="rect">
            <a:avLst/>
          </a:prstGeom>
          <a:noFill/>
        </p:spPr>
        <p:txBody>
          <a:bodyPr wrap="square" rtlCol="0">
            <a:spAutoFit/>
          </a:bodyPr>
          <a:lstStyle/>
          <a:p>
            <a:r>
              <a:rPr lang="en-US" sz="1200" b="1">
                <a:effectLst/>
                <a:ea typeface="Times New Roman" panose="02020603050405020304" pitchFamily="18" charset="0"/>
              </a:rPr>
              <a:t>1. Cluster analysis grouping items defined by station using patterns over year for B do observed in the </a:t>
            </a:r>
            <a:r>
              <a:rPr lang="en-US" sz="1200" b="1" err="1">
                <a:effectLst/>
                <a:ea typeface="Times New Roman" panose="02020603050405020304" pitchFamily="18" charset="0"/>
              </a:rPr>
              <a:t>WesternTribs</a:t>
            </a:r>
            <a:r>
              <a:rPr lang="en-US" sz="1200" b="1">
                <a:effectLst/>
                <a:ea typeface="Times New Roman" panose="02020603050405020304" pitchFamily="18" charset="0"/>
              </a:rPr>
              <a:t> (</a:t>
            </a:r>
            <a:r>
              <a:rPr lang="en-US" sz="1200" b="1" err="1">
                <a:effectLst/>
                <a:ea typeface="Times New Roman" panose="02020603050405020304" pitchFamily="18" charset="0"/>
              </a:rPr>
              <a:t>pg</a:t>
            </a:r>
            <a:r>
              <a:rPr lang="en-US" sz="1200" b="1">
                <a:effectLst/>
                <a:ea typeface="Times New Roman" panose="02020603050405020304" pitchFamily="18" charset="0"/>
              </a:rPr>
              <a:t> 4-9)</a:t>
            </a:r>
            <a:endParaRPr lang="en-US" sz="1200"/>
          </a:p>
        </p:txBody>
      </p:sp>
      <p:sp>
        <p:nvSpPr>
          <p:cNvPr id="3" name="Slide Number Placeholder 2">
            <a:extLst>
              <a:ext uri="{FF2B5EF4-FFF2-40B4-BE49-F238E27FC236}">
                <a16:creationId xmlns:a16="http://schemas.microsoft.com/office/drawing/2014/main" id="{AF4BCC73-6246-4CBD-B1D0-279086128464}"/>
              </a:ext>
            </a:extLst>
          </p:cNvPr>
          <p:cNvSpPr>
            <a:spLocks noGrp="1"/>
          </p:cNvSpPr>
          <p:nvPr>
            <p:ph type="sldNum" sz="quarter" idx="12"/>
          </p:nvPr>
        </p:nvSpPr>
        <p:spPr/>
        <p:txBody>
          <a:bodyPr/>
          <a:lstStyle/>
          <a:p>
            <a:fld id="{D6EF7EA0-93B3-4588-BE36-0E32AFBF0D1A}" type="slidenum">
              <a:rPr lang="en-US" smtClean="0"/>
              <a:t>4</a:t>
            </a:fld>
            <a:endParaRPr lang="en-US"/>
          </a:p>
        </p:txBody>
      </p:sp>
    </p:spTree>
    <p:extLst>
      <p:ext uri="{BB962C8B-B14F-4D97-AF65-F5344CB8AC3E}">
        <p14:creationId xmlns:p14="http://schemas.microsoft.com/office/powerpoint/2010/main" val="102207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1E6E18-1DE5-48AD-93B2-AA10324FBD5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51449" y="257240"/>
            <a:ext cx="5100537" cy="3400358"/>
          </a:xfrm>
          <a:prstGeom prst="rect">
            <a:avLst/>
          </a:prstGeom>
          <a:noFill/>
          <a:ln>
            <a:noFill/>
          </a:ln>
        </p:spPr>
      </p:pic>
      <p:sp>
        <p:nvSpPr>
          <p:cNvPr id="9" name="TextBox 8">
            <a:extLst>
              <a:ext uri="{FF2B5EF4-FFF2-40B4-BE49-F238E27FC236}">
                <a16:creationId xmlns:a16="http://schemas.microsoft.com/office/drawing/2014/main" id="{B9218B64-F25F-49ED-81F6-887E4AE05127}"/>
              </a:ext>
            </a:extLst>
          </p:cNvPr>
          <p:cNvSpPr txBox="1"/>
          <p:nvPr/>
        </p:nvSpPr>
        <p:spPr>
          <a:xfrm>
            <a:off x="6017624" y="3657598"/>
            <a:ext cx="5781561" cy="2677656"/>
          </a:xfrm>
          <a:prstGeom prst="rect">
            <a:avLst/>
          </a:prstGeom>
          <a:noFill/>
        </p:spPr>
        <p:txBody>
          <a:bodyPr wrap="square" rtlCol="0">
            <a:spAutoFit/>
          </a:bodyPr>
          <a:lstStyle/>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Deep trench of the main-stem bay (blue) has little response to flow and has signs of improvement in recent years.  </a:t>
            </a:r>
          </a:p>
          <a:p>
            <a:pPr marL="742950" lvl="1"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Roughly same location as the low DO zone in the previous cluster but slightly seaward.  </a:t>
            </a:r>
          </a:p>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The trench is flanked by stations (brown) that show a negative response to flow and little or slightly improving trend.  </a:t>
            </a:r>
          </a:p>
          <a:p>
            <a:pPr marL="742950" lvl="1"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A negative response to flow seems consistent with a bottom up model where we conjecture the increase flow results in increased nutrient delivery, which leads to increases in phytoplankton abundance, which leads to increased BOD. </a:t>
            </a:r>
          </a:p>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A positive response to flow possibly indicates increased mixing with higher flow or a hydraulic translocation within the estuary.  It is curious that the positive responses to flow (red) tend to mix with the very smooth green trend lines in the lower estuary.  Positive responses to flow in the upper estuary (purple and dark green) would seem to be a more logical location for a positive mixing response.</a:t>
            </a:r>
          </a:p>
        </p:txBody>
      </p:sp>
      <p:sp>
        <p:nvSpPr>
          <p:cNvPr id="13" name="TextBox 12">
            <a:extLst>
              <a:ext uri="{FF2B5EF4-FFF2-40B4-BE49-F238E27FC236}">
                <a16:creationId xmlns:a16="http://schemas.microsoft.com/office/drawing/2014/main" id="{29D74291-641B-4500-BA81-AF5C7906FD87}"/>
              </a:ext>
            </a:extLst>
          </p:cNvPr>
          <p:cNvSpPr txBox="1"/>
          <p:nvPr/>
        </p:nvSpPr>
        <p:spPr>
          <a:xfrm>
            <a:off x="2747620" y="31118"/>
            <a:ext cx="8804366" cy="276999"/>
          </a:xfrm>
          <a:prstGeom prst="rect">
            <a:avLst/>
          </a:prstGeom>
          <a:noFill/>
        </p:spPr>
        <p:txBody>
          <a:bodyPr wrap="square" rtlCol="0">
            <a:spAutoFit/>
          </a:bodyPr>
          <a:lstStyle/>
          <a:p>
            <a:r>
              <a:rPr lang="en-US" sz="1200" b="1" dirty="0">
                <a:effectLst/>
                <a:ea typeface="Times New Roman" panose="02020603050405020304" pitchFamily="18" charset="0"/>
              </a:rPr>
              <a:t>2.  Cluster analysis grouping items defined by station using patterns over year for B do observed in the </a:t>
            </a:r>
            <a:r>
              <a:rPr lang="en-US" sz="1200" b="1" dirty="0" err="1">
                <a:effectLst/>
                <a:ea typeface="Times New Roman" panose="02020603050405020304" pitchFamily="18" charset="0"/>
              </a:rPr>
              <a:t>WesternTribs</a:t>
            </a:r>
            <a:r>
              <a:rPr lang="en-US" sz="1200" b="1" dirty="0">
                <a:effectLst/>
                <a:ea typeface="Times New Roman" panose="02020603050405020304" pitchFamily="18" charset="0"/>
              </a:rPr>
              <a:t>. (p 10-16)</a:t>
            </a:r>
            <a:endParaRPr lang="en-US" sz="1000" b="1" dirty="0"/>
          </a:p>
        </p:txBody>
      </p:sp>
      <p:pic>
        <p:nvPicPr>
          <p:cNvPr id="15" name="Picture 14">
            <a:extLst>
              <a:ext uri="{FF2B5EF4-FFF2-40B4-BE49-F238E27FC236}">
                <a16:creationId xmlns:a16="http://schemas.microsoft.com/office/drawing/2014/main" id="{D1500E02-F230-4507-9917-A6CF8F9472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137" y="474539"/>
            <a:ext cx="5303520" cy="6239432"/>
          </a:xfrm>
          <a:prstGeom prst="rect">
            <a:avLst/>
          </a:prstGeom>
          <a:noFill/>
          <a:ln>
            <a:noFill/>
          </a:ln>
        </p:spPr>
      </p:pic>
      <p:sp>
        <p:nvSpPr>
          <p:cNvPr id="16" name="TextBox 15">
            <a:extLst>
              <a:ext uri="{FF2B5EF4-FFF2-40B4-BE49-F238E27FC236}">
                <a16:creationId xmlns:a16="http://schemas.microsoft.com/office/drawing/2014/main" id="{96AEDC3E-C764-4C1A-A924-381876CE3496}"/>
              </a:ext>
            </a:extLst>
          </p:cNvPr>
          <p:cNvSpPr txBox="1"/>
          <p:nvPr/>
        </p:nvSpPr>
        <p:spPr>
          <a:xfrm>
            <a:off x="648086" y="4730289"/>
            <a:ext cx="1016625" cy="577081"/>
          </a:xfrm>
          <a:prstGeom prst="rect">
            <a:avLst/>
          </a:prstGeom>
          <a:solidFill>
            <a:schemeClr val="bg1">
              <a:lumMod val="85000"/>
            </a:schemeClr>
          </a:solidFill>
        </p:spPr>
        <p:txBody>
          <a:bodyPr wrap="none" rtlCol="0">
            <a:spAutoFit/>
          </a:bodyPr>
          <a:lstStyle/>
          <a:p>
            <a:r>
              <a:rPr lang="en-US" sz="1050"/>
              <a:t>Non: No trend</a:t>
            </a:r>
          </a:p>
          <a:p>
            <a:r>
              <a:rPr lang="en-US" sz="1050"/>
              <a:t>Imp: Improving</a:t>
            </a:r>
          </a:p>
          <a:p>
            <a:r>
              <a:rPr lang="en-US" sz="1050"/>
              <a:t>Deg: degrading</a:t>
            </a:r>
          </a:p>
        </p:txBody>
      </p:sp>
      <p:sp>
        <p:nvSpPr>
          <p:cNvPr id="17" name="TextBox 16">
            <a:extLst>
              <a:ext uri="{FF2B5EF4-FFF2-40B4-BE49-F238E27FC236}">
                <a16:creationId xmlns:a16="http://schemas.microsoft.com/office/drawing/2014/main" id="{4408E323-7409-4C58-AC1A-79F5BC143E4C}"/>
              </a:ext>
            </a:extLst>
          </p:cNvPr>
          <p:cNvSpPr txBox="1"/>
          <p:nvPr/>
        </p:nvSpPr>
        <p:spPr>
          <a:xfrm>
            <a:off x="648086" y="5575661"/>
            <a:ext cx="1620957" cy="738664"/>
          </a:xfrm>
          <a:prstGeom prst="rect">
            <a:avLst/>
          </a:prstGeom>
          <a:solidFill>
            <a:schemeClr val="bg1">
              <a:lumMod val="85000"/>
            </a:schemeClr>
          </a:solidFill>
        </p:spPr>
        <p:txBody>
          <a:bodyPr wrap="none" rtlCol="0">
            <a:spAutoFit/>
          </a:bodyPr>
          <a:lstStyle/>
          <a:p>
            <a:r>
              <a:rPr lang="en-US" sz="1050"/>
              <a:t>F0: No flow response</a:t>
            </a:r>
          </a:p>
          <a:p>
            <a:r>
              <a:rPr lang="en-US" sz="1050"/>
              <a:t>+F3: Strong Pos. Response</a:t>
            </a:r>
          </a:p>
          <a:p>
            <a:r>
              <a:rPr lang="en-US" sz="1050"/>
              <a:t>-F3: Strong Neg. Response</a:t>
            </a:r>
          </a:p>
          <a:p>
            <a:r>
              <a:rPr lang="en-US" sz="1050"/>
              <a:t>&lt;3 lesser response</a:t>
            </a:r>
          </a:p>
        </p:txBody>
      </p:sp>
      <p:sp>
        <p:nvSpPr>
          <p:cNvPr id="18" name="TextBox 17">
            <a:extLst>
              <a:ext uri="{FF2B5EF4-FFF2-40B4-BE49-F238E27FC236}">
                <a16:creationId xmlns:a16="http://schemas.microsoft.com/office/drawing/2014/main" id="{D7DB15DB-5C5B-4B67-86F8-4CF56A4D1674}"/>
              </a:ext>
            </a:extLst>
          </p:cNvPr>
          <p:cNvSpPr txBox="1"/>
          <p:nvPr/>
        </p:nvSpPr>
        <p:spPr>
          <a:xfrm>
            <a:off x="780790" y="1085751"/>
            <a:ext cx="1016625" cy="415498"/>
          </a:xfrm>
          <a:prstGeom prst="rect">
            <a:avLst/>
          </a:prstGeom>
          <a:solidFill>
            <a:schemeClr val="accent5">
              <a:lumMod val="40000"/>
              <a:lumOff val="60000"/>
            </a:schemeClr>
          </a:solidFill>
        </p:spPr>
        <p:txBody>
          <a:bodyPr wrap="square" rtlCol="0">
            <a:spAutoFit/>
          </a:bodyPr>
          <a:lstStyle/>
          <a:p>
            <a:r>
              <a:rPr lang="en-US" sz="1050" dirty="0"/>
              <a:t>Mean Adjusted Data</a:t>
            </a:r>
          </a:p>
        </p:txBody>
      </p:sp>
      <p:sp>
        <p:nvSpPr>
          <p:cNvPr id="2" name="Slide Number Placeholder 1">
            <a:extLst>
              <a:ext uri="{FF2B5EF4-FFF2-40B4-BE49-F238E27FC236}">
                <a16:creationId xmlns:a16="http://schemas.microsoft.com/office/drawing/2014/main" id="{7757AB6D-29E2-412E-AA1C-B9DE3F3C86CD}"/>
              </a:ext>
            </a:extLst>
          </p:cNvPr>
          <p:cNvSpPr>
            <a:spLocks noGrp="1"/>
          </p:cNvSpPr>
          <p:nvPr>
            <p:ph type="sldNum" sz="quarter" idx="12"/>
          </p:nvPr>
        </p:nvSpPr>
        <p:spPr/>
        <p:txBody>
          <a:bodyPr/>
          <a:lstStyle/>
          <a:p>
            <a:fld id="{D6EF7EA0-93B3-4588-BE36-0E32AFBF0D1A}" type="slidenum">
              <a:rPr lang="en-US" smtClean="0"/>
              <a:t>5</a:t>
            </a:fld>
            <a:endParaRPr lang="en-US"/>
          </a:p>
        </p:txBody>
      </p:sp>
    </p:spTree>
    <p:extLst>
      <p:ext uri="{BB962C8B-B14F-4D97-AF65-F5344CB8AC3E}">
        <p14:creationId xmlns:p14="http://schemas.microsoft.com/office/powerpoint/2010/main" val="104202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5DE896E-7583-459A-8FFD-2BDCCED106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310" y="474539"/>
            <a:ext cx="5212080" cy="6254496"/>
          </a:xfrm>
          <a:prstGeom prst="rect">
            <a:avLst/>
          </a:prstGeom>
          <a:noFill/>
          <a:ln>
            <a:noFill/>
          </a:ln>
        </p:spPr>
      </p:pic>
      <p:pic>
        <p:nvPicPr>
          <p:cNvPr id="13" name="Picture 12">
            <a:extLst>
              <a:ext uri="{FF2B5EF4-FFF2-40B4-BE49-F238E27FC236}">
                <a16:creationId xmlns:a16="http://schemas.microsoft.com/office/drawing/2014/main" id="{96D5F40B-85D8-4B0E-A48A-8AE682CF6D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0049" y="474539"/>
            <a:ext cx="5303520" cy="6239432"/>
          </a:xfrm>
          <a:prstGeom prst="rect">
            <a:avLst/>
          </a:prstGeom>
          <a:noFill/>
          <a:ln>
            <a:noFill/>
          </a:ln>
        </p:spPr>
      </p:pic>
      <p:sp>
        <p:nvSpPr>
          <p:cNvPr id="7" name="TextBox 6">
            <a:extLst>
              <a:ext uri="{FF2B5EF4-FFF2-40B4-BE49-F238E27FC236}">
                <a16:creationId xmlns:a16="http://schemas.microsoft.com/office/drawing/2014/main" id="{9EF0FE8F-6D87-4F88-9D2F-688105CD17A2}"/>
              </a:ext>
            </a:extLst>
          </p:cNvPr>
          <p:cNvSpPr txBox="1"/>
          <p:nvPr/>
        </p:nvSpPr>
        <p:spPr>
          <a:xfrm>
            <a:off x="6095998" y="4730289"/>
            <a:ext cx="1016625" cy="577081"/>
          </a:xfrm>
          <a:prstGeom prst="rect">
            <a:avLst/>
          </a:prstGeom>
          <a:solidFill>
            <a:schemeClr val="bg1">
              <a:lumMod val="85000"/>
            </a:schemeClr>
          </a:solidFill>
        </p:spPr>
        <p:txBody>
          <a:bodyPr wrap="none" rtlCol="0">
            <a:spAutoFit/>
          </a:bodyPr>
          <a:lstStyle/>
          <a:p>
            <a:r>
              <a:rPr lang="en-US" sz="1050"/>
              <a:t>Non: No trend</a:t>
            </a:r>
          </a:p>
          <a:p>
            <a:r>
              <a:rPr lang="en-US" sz="1050"/>
              <a:t>Imp: Improving</a:t>
            </a:r>
          </a:p>
          <a:p>
            <a:r>
              <a:rPr lang="en-US" sz="1050"/>
              <a:t>Deg: degrading</a:t>
            </a:r>
          </a:p>
        </p:txBody>
      </p:sp>
      <p:sp>
        <p:nvSpPr>
          <p:cNvPr id="8" name="TextBox 7">
            <a:extLst>
              <a:ext uri="{FF2B5EF4-FFF2-40B4-BE49-F238E27FC236}">
                <a16:creationId xmlns:a16="http://schemas.microsoft.com/office/drawing/2014/main" id="{DFECD918-2BA3-4D12-A3BE-CF841A3D3CB0}"/>
              </a:ext>
            </a:extLst>
          </p:cNvPr>
          <p:cNvSpPr txBox="1"/>
          <p:nvPr/>
        </p:nvSpPr>
        <p:spPr>
          <a:xfrm>
            <a:off x="6095998" y="5575661"/>
            <a:ext cx="1620957" cy="738664"/>
          </a:xfrm>
          <a:prstGeom prst="rect">
            <a:avLst/>
          </a:prstGeom>
          <a:solidFill>
            <a:schemeClr val="bg1">
              <a:lumMod val="85000"/>
            </a:schemeClr>
          </a:solidFill>
        </p:spPr>
        <p:txBody>
          <a:bodyPr wrap="none" rtlCol="0">
            <a:spAutoFit/>
          </a:bodyPr>
          <a:lstStyle/>
          <a:p>
            <a:r>
              <a:rPr lang="en-US" sz="1050"/>
              <a:t>F0: No flow response</a:t>
            </a:r>
          </a:p>
          <a:p>
            <a:r>
              <a:rPr lang="en-US" sz="1050"/>
              <a:t>+F3: Strong Pos. Response</a:t>
            </a:r>
          </a:p>
          <a:p>
            <a:r>
              <a:rPr lang="en-US" sz="1050"/>
              <a:t>-F3: Strong Neg. Response</a:t>
            </a:r>
          </a:p>
          <a:p>
            <a:r>
              <a:rPr lang="en-US" sz="1050"/>
              <a:t>&lt;3 lesser response</a:t>
            </a:r>
          </a:p>
        </p:txBody>
      </p:sp>
      <p:sp>
        <p:nvSpPr>
          <p:cNvPr id="9" name="TextBox 8">
            <a:extLst>
              <a:ext uri="{FF2B5EF4-FFF2-40B4-BE49-F238E27FC236}">
                <a16:creationId xmlns:a16="http://schemas.microsoft.com/office/drawing/2014/main" id="{D875D483-F9F7-4DB8-9177-02DC65B05E37}"/>
              </a:ext>
            </a:extLst>
          </p:cNvPr>
          <p:cNvSpPr txBox="1"/>
          <p:nvPr/>
        </p:nvSpPr>
        <p:spPr>
          <a:xfrm>
            <a:off x="2747620" y="31118"/>
            <a:ext cx="8804366" cy="276999"/>
          </a:xfrm>
          <a:prstGeom prst="rect">
            <a:avLst/>
          </a:prstGeom>
          <a:noFill/>
        </p:spPr>
        <p:txBody>
          <a:bodyPr wrap="square" rtlCol="0">
            <a:spAutoFit/>
          </a:bodyPr>
          <a:lstStyle/>
          <a:p>
            <a:r>
              <a:rPr lang="en-US" sz="1200" b="1">
                <a:effectLst/>
                <a:ea typeface="Times New Roman" panose="02020603050405020304" pitchFamily="18" charset="0"/>
              </a:rPr>
              <a:t>1. Cluster analysis grouping items defined by station using patterns over year for B do observed in the </a:t>
            </a:r>
            <a:r>
              <a:rPr lang="en-US" sz="1200" b="1" err="1">
                <a:effectLst/>
                <a:ea typeface="Times New Roman" panose="02020603050405020304" pitchFamily="18" charset="0"/>
              </a:rPr>
              <a:t>WesternTribs</a:t>
            </a:r>
            <a:r>
              <a:rPr lang="en-US" sz="1200" b="1">
                <a:effectLst/>
                <a:ea typeface="Times New Roman" panose="02020603050405020304" pitchFamily="18" charset="0"/>
              </a:rPr>
              <a:t> (</a:t>
            </a:r>
            <a:r>
              <a:rPr lang="en-US" sz="1200" b="1" err="1">
                <a:effectLst/>
                <a:ea typeface="Times New Roman" panose="02020603050405020304" pitchFamily="18" charset="0"/>
              </a:rPr>
              <a:t>pg</a:t>
            </a:r>
            <a:r>
              <a:rPr lang="en-US" sz="1200" b="1">
                <a:effectLst/>
                <a:ea typeface="Times New Roman" panose="02020603050405020304" pitchFamily="18" charset="0"/>
              </a:rPr>
              <a:t> 4-9)</a:t>
            </a:r>
            <a:endParaRPr lang="en-US" sz="1200"/>
          </a:p>
        </p:txBody>
      </p:sp>
      <p:sp>
        <p:nvSpPr>
          <p:cNvPr id="10" name="TextBox 9">
            <a:extLst>
              <a:ext uri="{FF2B5EF4-FFF2-40B4-BE49-F238E27FC236}">
                <a16:creationId xmlns:a16="http://schemas.microsoft.com/office/drawing/2014/main" id="{76BAAA70-79C1-4C1B-8E0B-0FF000E49AB4}"/>
              </a:ext>
            </a:extLst>
          </p:cNvPr>
          <p:cNvSpPr txBox="1"/>
          <p:nvPr/>
        </p:nvSpPr>
        <p:spPr>
          <a:xfrm>
            <a:off x="1031964" y="1085751"/>
            <a:ext cx="883921" cy="415498"/>
          </a:xfrm>
          <a:prstGeom prst="rect">
            <a:avLst/>
          </a:prstGeom>
          <a:solidFill>
            <a:schemeClr val="accent5">
              <a:lumMod val="40000"/>
              <a:lumOff val="60000"/>
            </a:schemeClr>
          </a:solidFill>
        </p:spPr>
        <p:txBody>
          <a:bodyPr wrap="square" rtlCol="0">
            <a:spAutoFit/>
          </a:bodyPr>
          <a:lstStyle/>
          <a:p>
            <a:r>
              <a:rPr lang="en-US" sz="1050" dirty="0"/>
              <a:t>Observed</a:t>
            </a:r>
          </a:p>
          <a:p>
            <a:r>
              <a:rPr lang="en-US" sz="1050" dirty="0"/>
              <a:t>Data</a:t>
            </a:r>
          </a:p>
        </p:txBody>
      </p:sp>
      <p:sp>
        <p:nvSpPr>
          <p:cNvPr id="11" name="TextBox 10">
            <a:extLst>
              <a:ext uri="{FF2B5EF4-FFF2-40B4-BE49-F238E27FC236}">
                <a16:creationId xmlns:a16="http://schemas.microsoft.com/office/drawing/2014/main" id="{4F85B828-0F96-40C5-B244-8AEC7777C119}"/>
              </a:ext>
            </a:extLst>
          </p:cNvPr>
          <p:cNvSpPr txBox="1"/>
          <p:nvPr/>
        </p:nvSpPr>
        <p:spPr>
          <a:xfrm>
            <a:off x="6131571" y="1085751"/>
            <a:ext cx="1016625" cy="415498"/>
          </a:xfrm>
          <a:prstGeom prst="rect">
            <a:avLst/>
          </a:prstGeom>
          <a:solidFill>
            <a:schemeClr val="accent5">
              <a:lumMod val="40000"/>
              <a:lumOff val="60000"/>
            </a:schemeClr>
          </a:solidFill>
        </p:spPr>
        <p:txBody>
          <a:bodyPr wrap="square" rtlCol="0">
            <a:spAutoFit/>
          </a:bodyPr>
          <a:lstStyle/>
          <a:p>
            <a:r>
              <a:rPr lang="en-US" sz="1050"/>
              <a:t>Mean Adjusted Data</a:t>
            </a:r>
          </a:p>
        </p:txBody>
      </p:sp>
      <p:sp>
        <p:nvSpPr>
          <p:cNvPr id="14" name="TextBox 13">
            <a:extLst>
              <a:ext uri="{FF2B5EF4-FFF2-40B4-BE49-F238E27FC236}">
                <a16:creationId xmlns:a16="http://schemas.microsoft.com/office/drawing/2014/main" id="{D6673DAB-69AF-4A2F-8C36-0797782E8417}"/>
              </a:ext>
            </a:extLst>
          </p:cNvPr>
          <p:cNvSpPr txBox="1"/>
          <p:nvPr/>
        </p:nvSpPr>
        <p:spPr>
          <a:xfrm>
            <a:off x="2746013" y="202768"/>
            <a:ext cx="8804366" cy="276999"/>
          </a:xfrm>
          <a:prstGeom prst="rect">
            <a:avLst/>
          </a:prstGeom>
          <a:noFill/>
        </p:spPr>
        <p:txBody>
          <a:bodyPr wrap="square" rtlCol="0">
            <a:spAutoFit/>
          </a:bodyPr>
          <a:lstStyle/>
          <a:p>
            <a:r>
              <a:rPr lang="en-US" sz="1200" b="1">
                <a:effectLst/>
                <a:ea typeface="Times New Roman" panose="02020603050405020304" pitchFamily="18" charset="0"/>
              </a:rPr>
              <a:t>2. Cluster analysis grouping items defined by station using patterns over year for B do observed in the </a:t>
            </a:r>
            <a:r>
              <a:rPr lang="en-US" sz="1200" b="1" err="1">
                <a:effectLst/>
                <a:ea typeface="Times New Roman" panose="02020603050405020304" pitchFamily="18" charset="0"/>
              </a:rPr>
              <a:t>WesternTribs</a:t>
            </a:r>
            <a:r>
              <a:rPr lang="en-US" sz="1200" b="1">
                <a:effectLst/>
                <a:ea typeface="Times New Roman" panose="02020603050405020304" pitchFamily="18" charset="0"/>
              </a:rPr>
              <a:t>. (p 10-16)</a:t>
            </a:r>
            <a:endParaRPr lang="en-US" sz="1000" b="1"/>
          </a:p>
        </p:txBody>
      </p:sp>
      <p:sp>
        <p:nvSpPr>
          <p:cNvPr id="2" name="Slide Number Placeholder 1">
            <a:extLst>
              <a:ext uri="{FF2B5EF4-FFF2-40B4-BE49-F238E27FC236}">
                <a16:creationId xmlns:a16="http://schemas.microsoft.com/office/drawing/2014/main" id="{50B8E84B-DE2C-4944-B95F-A742F267473B}"/>
              </a:ext>
            </a:extLst>
          </p:cNvPr>
          <p:cNvSpPr>
            <a:spLocks noGrp="1"/>
          </p:cNvSpPr>
          <p:nvPr>
            <p:ph type="sldNum" sz="quarter" idx="12"/>
          </p:nvPr>
        </p:nvSpPr>
        <p:spPr/>
        <p:txBody>
          <a:bodyPr/>
          <a:lstStyle/>
          <a:p>
            <a:fld id="{D6EF7EA0-93B3-4588-BE36-0E32AFBF0D1A}" type="slidenum">
              <a:rPr lang="en-US" smtClean="0"/>
              <a:t>6</a:t>
            </a:fld>
            <a:endParaRPr lang="en-US"/>
          </a:p>
        </p:txBody>
      </p:sp>
    </p:spTree>
    <p:extLst>
      <p:ext uri="{BB962C8B-B14F-4D97-AF65-F5344CB8AC3E}">
        <p14:creationId xmlns:p14="http://schemas.microsoft.com/office/powerpoint/2010/main" val="324467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8779B3-6BF1-4528-8E8D-83AE4B69ABFC}"/>
              </a:ext>
            </a:extLst>
          </p:cNvPr>
          <p:cNvPicPr>
            <a:picLocks noChangeAspect="1"/>
          </p:cNvPicPr>
          <p:nvPr/>
        </p:nvPicPr>
        <p:blipFill>
          <a:blip r:embed="rId2"/>
          <a:stretch>
            <a:fillRect/>
          </a:stretch>
        </p:blipFill>
        <p:spPr>
          <a:xfrm>
            <a:off x="765151" y="553998"/>
            <a:ext cx="4486275" cy="5848350"/>
          </a:xfrm>
          <a:prstGeom prst="rect">
            <a:avLst/>
          </a:prstGeom>
        </p:spPr>
      </p:pic>
      <p:sp>
        <p:nvSpPr>
          <p:cNvPr id="3" name="TextBox 2">
            <a:extLst>
              <a:ext uri="{FF2B5EF4-FFF2-40B4-BE49-F238E27FC236}">
                <a16:creationId xmlns:a16="http://schemas.microsoft.com/office/drawing/2014/main" id="{5121451A-2151-4663-91E1-68FCB4EE35F5}"/>
              </a:ext>
            </a:extLst>
          </p:cNvPr>
          <p:cNvSpPr txBox="1"/>
          <p:nvPr/>
        </p:nvSpPr>
        <p:spPr>
          <a:xfrm>
            <a:off x="6017624" y="3657598"/>
            <a:ext cx="5781561" cy="2123658"/>
          </a:xfrm>
          <a:prstGeom prst="rect">
            <a:avLst/>
          </a:prstGeom>
          <a:noFill/>
        </p:spPr>
        <p:txBody>
          <a:bodyPr wrap="square" rtlCol="0">
            <a:spAutoFit/>
          </a:bodyPr>
          <a:lstStyle/>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Grouping structure is primarily based on the mean </a:t>
            </a:r>
            <a:r>
              <a:rPr lang="en-US" sz="1200" dirty="0">
                <a:ea typeface="Times New Roman" panose="02020603050405020304" pitchFamily="18" charset="0"/>
                <a:cs typeface="Times New Roman" panose="02020603050405020304" pitchFamily="18" charset="0"/>
              </a:rPr>
              <a:t>TN level and are fairly distinct</a:t>
            </a:r>
          </a:p>
          <a:p>
            <a:pPr marL="742950" lvl="1"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High </a:t>
            </a:r>
            <a:r>
              <a:rPr lang="en-US" sz="1200" dirty="0">
                <a:ea typeface="Times New Roman" panose="02020603050405020304" pitchFamily="18" charset="0"/>
                <a:cs typeface="Times New Roman" panose="02020603050405020304" pitchFamily="18" charset="0"/>
              </a:rPr>
              <a:t>TN</a:t>
            </a:r>
            <a:r>
              <a:rPr lang="en-US" sz="1200" dirty="0">
                <a:effectLst/>
                <a:ea typeface="Times New Roman" panose="02020603050405020304" pitchFamily="18" charset="0"/>
                <a:cs typeface="Times New Roman" panose="02020603050405020304" pitchFamily="18" charset="0"/>
              </a:rPr>
              <a:t> stations (red) are generally in the upper tidal fresh stations. </a:t>
            </a:r>
          </a:p>
          <a:p>
            <a:pPr marL="742950" lvl="1" indent="-285750">
              <a:buFont typeface="Arial" panose="020B0604020202020204" pitchFamily="34" charset="0"/>
              <a:buChar char="•"/>
            </a:pPr>
            <a:r>
              <a:rPr lang="en-US" sz="1200" dirty="0">
                <a:ea typeface="Times New Roman" panose="02020603050405020304" pitchFamily="18" charset="0"/>
                <a:cs typeface="Times New Roman" panose="02020603050405020304" pitchFamily="18" charset="0"/>
              </a:rPr>
              <a:t>The longitudinal trend in each sub-estuary is generally higher in the tidal fresh and then decreases downstream</a:t>
            </a:r>
          </a:p>
          <a:p>
            <a:pPr marL="742950" lvl="1"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Group 5 (purple) is equally “close” to both group 3 (blue) and group 4 (brown)</a:t>
            </a:r>
            <a:endParaRPr lang="en-US" sz="1200" dirty="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TF - TN concentration by tributary in decreasing order is:</a:t>
            </a:r>
          </a:p>
          <a:p>
            <a:pPr marL="742950" lvl="1"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Potomac, Patuxent, Bay ,Rappahannock, York, </a:t>
            </a:r>
            <a:r>
              <a:rPr lang="en-US" sz="1200" dirty="0">
                <a:ea typeface="Times New Roman" panose="02020603050405020304" pitchFamily="18" charset="0"/>
                <a:cs typeface="Times New Roman" panose="02020603050405020304" pitchFamily="18" charset="0"/>
              </a:rPr>
              <a:t>J</a:t>
            </a:r>
            <a:r>
              <a:rPr lang="en-US" sz="1200" dirty="0">
                <a:effectLst/>
                <a:ea typeface="Times New Roman" panose="02020603050405020304" pitchFamily="18" charset="0"/>
                <a:cs typeface="Times New Roman" panose="02020603050405020304" pitchFamily="18" charset="0"/>
              </a:rPr>
              <a:t>ames</a:t>
            </a:r>
          </a:p>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The lowermost estuary tend to be in the same group as the main stem </a:t>
            </a:r>
            <a:r>
              <a:rPr lang="en-US" sz="1200" dirty="0">
                <a:ea typeface="Times New Roman" panose="02020603050405020304" pitchFamily="18" charset="0"/>
                <a:cs typeface="Times New Roman" panose="02020603050405020304" pitchFamily="18" charset="0"/>
              </a:rPr>
              <a:t>B</a:t>
            </a:r>
            <a:r>
              <a:rPr lang="en-US" sz="1200" dirty="0">
                <a:effectLst/>
                <a:ea typeface="Times New Roman" panose="02020603050405020304" pitchFamily="18" charset="0"/>
                <a:cs typeface="Times New Roman" panose="02020603050405020304" pitchFamily="18" charset="0"/>
              </a:rPr>
              <a:t>ay station</a:t>
            </a:r>
          </a:p>
          <a:p>
            <a:pPr marL="742950" lvl="1" indent="-285750">
              <a:buFont typeface="Arial" panose="020B0604020202020204" pitchFamily="34" charset="0"/>
              <a:buChar char="•"/>
            </a:pPr>
            <a:endParaRPr lang="en-US" sz="1200" dirty="0">
              <a:ea typeface="Times New Roman" panose="02020603050405020304" pitchFamily="18" charset="0"/>
              <a:cs typeface="Times New Roman" panose="02020603050405020304" pitchFamily="18" charset="0"/>
            </a:endParaRPr>
          </a:p>
          <a:p>
            <a:pPr lvl="1"/>
            <a:endParaRPr lang="en-US" sz="1200" dirty="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3F736E0-B899-4EE2-A832-00CEA22B2BF6}"/>
              </a:ext>
            </a:extLst>
          </p:cNvPr>
          <p:cNvSpPr txBox="1"/>
          <p:nvPr/>
        </p:nvSpPr>
        <p:spPr>
          <a:xfrm>
            <a:off x="978698" y="1103507"/>
            <a:ext cx="883921" cy="415498"/>
          </a:xfrm>
          <a:prstGeom prst="rect">
            <a:avLst/>
          </a:prstGeom>
          <a:solidFill>
            <a:schemeClr val="accent5">
              <a:lumMod val="40000"/>
              <a:lumOff val="60000"/>
            </a:schemeClr>
          </a:solidFill>
        </p:spPr>
        <p:txBody>
          <a:bodyPr wrap="square" rtlCol="0">
            <a:spAutoFit/>
          </a:bodyPr>
          <a:lstStyle/>
          <a:p>
            <a:r>
              <a:rPr lang="en-US" sz="1050" dirty="0"/>
              <a:t>Observed</a:t>
            </a:r>
          </a:p>
          <a:p>
            <a:r>
              <a:rPr lang="en-US" sz="1050" dirty="0"/>
              <a:t>Data</a:t>
            </a:r>
          </a:p>
        </p:txBody>
      </p:sp>
      <p:pic>
        <p:nvPicPr>
          <p:cNvPr id="5" name="Picture 4">
            <a:extLst>
              <a:ext uri="{FF2B5EF4-FFF2-40B4-BE49-F238E27FC236}">
                <a16:creationId xmlns:a16="http://schemas.microsoft.com/office/drawing/2014/main" id="{A27C9CBE-25A7-4645-A7A0-CC2F6765AA2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48084" y="301752"/>
            <a:ext cx="5120640" cy="3226196"/>
          </a:xfrm>
          <a:prstGeom prst="rect">
            <a:avLst/>
          </a:prstGeom>
          <a:noFill/>
          <a:ln>
            <a:noFill/>
          </a:ln>
        </p:spPr>
      </p:pic>
      <p:sp>
        <p:nvSpPr>
          <p:cNvPr id="6" name="TextBox 5">
            <a:extLst>
              <a:ext uri="{FF2B5EF4-FFF2-40B4-BE49-F238E27FC236}">
                <a16:creationId xmlns:a16="http://schemas.microsoft.com/office/drawing/2014/main" id="{D2827E44-0D1C-4AB7-A94A-2FA947E3DDE4}"/>
              </a:ext>
            </a:extLst>
          </p:cNvPr>
          <p:cNvSpPr txBox="1"/>
          <p:nvPr/>
        </p:nvSpPr>
        <p:spPr>
          <a:xfrm>
            <a:off x="1945901" y="91187"/>
            <a:ext cx="8804366" cy="400110"/>
          </a:xfrm>
          <a:prstGeom prst="rect">
            <a:avLst/>
          </a:prstGeom>
          <a:noFill/>
        </p:spPr>
        <p:txBody>
          <a:bodyPr wrap="square" rtlCol="0">
            <a:spAutoFit/>
          </a:bodyPr>
          <a:lstStyle/>
          <a:p>
            <a:r>
              <a:rPr lang="en-US" sz="1000" b="1" i="0" dirty="0">
                <a:solidFill>
                  <a:srgbClr val="000000"/>
                </a:solidFill>
                <a:effectLst/>
              </a:rPr>
              <a:t>1.  Cluster analysis grouping items defined by station using patterns over year for S_SAP </a:t>
            </a:r>
            <a:r>
              <a:rPr lang="en-US" sz="1000" b="1" i="0" dirty="0" err="1">
                <a:solidFill>
                  <a:srgbClr val="000000"/>
                </a:solidFill>
                <a:effectLst/>
              </a:rPr>
              <a:t>tn</a:t>
            </a:r>
            <a:r>
              <a:rPr lang="en-US" sz="1000" b="1" i="0" dirty="0">
                <a:solidFill>
                  <a:srgbClr val="000000"/>
                </a:solidFill>
                <a:effectLst/>
              </a:rPr>
              <a:t> observed in the Western </a:t>
            </a:r>
            <a:r>
              <a:rPr lang="en-US" sz="1000" b="1" i="0" dirty="0" err="1">
                <a:solidFill>
                  <a:srgbClr val="000000"/>
                </a:solidFill>
                <a:effectLst/>
              </a:rPr>
              <a:t>Tribs</a:t>
            </a:r>
            <a:r>
              <a:rPr lang="en-US" sz="1000" b="1" i="0" dirty="0">
                <a:solidFill>
                  <a:srgbClr val="000000"/>
                </a:solidFill>
                <a:effectLst/>
              </a:rPr>
              <a:t> and Main-stem Bay (4-9)</a:t>
            </a:r>
          </a:p>
          <a:p>
            <a:endParaRPr lang="en-US" sz="1000" b="1" dirty="0"/>
          </a:p>
        </p:txBody>
      </p:sp>
      <p:sp>
        <p:nvSpPr>
          <p:cNvPr id="2" name="Slide Number Placeholder 1">
            <a:extLst>
              <a:ext uri="{FF2B5EF4-FFF2-40B4-BE49-F238E27FC236}">
                <a16:creationId xmlns:a16="http://schemas.microsoft.com/office/drawing/2014/main" id="{C5F122B2-7C64-4736-BB30-4952DBC3672F}"/>
              </a:ext>
            </a:extLst>
          </p:cNvPr>
          <p:cNvSpPr>
            <a:spLocks noGrp="1"/>
          </p:cNvSpPr>
          <p:nvPr>
            <p:ph type="sldNum" sz="quarter" idx="12"/>
          </p:nvPr>
        </p:nvSpPr>
        <p:spPr/>
        <p:txBody>
          <a:bodyPr/>
          <a:lstStyle/>
          <a:p>
            <a:fld id="{D6EF7EA0-93B3-4588-BE36-0E32AFBF0D1A}" type="slidenum">
              <a:rPr lang="en-US" smtClean="0"/>
              <a:t>7</a:t>
            </a:fld>
            <a:endParaRPr lang="en-US"/>
          </a:p>
        </p:txBody>
      </p:sp>
    </p:spTree>
    <p:extLst>
      <p:ext uri="{BB962C8B-B14F-4D97-AF65-F5344CB8AC3E}">
        <p14:creationId xmlns:p14="http://schemas.microsoft.com/office/powerpoint/2010/main" val="3243018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4E217236-4851-4003-B126-474A4320B96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3286" y="466585"/>
            <a:ext cx="4572000" cy="5486400"/>
          </a:xfrm>
          <a:prstGeom prst="rect">
            <a:avLst/>
          </a:prstGeom>
          <a:noFill/>
          <a:ln>
            <a:noFill/>
          </a:ln>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FA43B31A-3E67-405D-A564-C4AD16F74F14}"/>
              </a:ext>
            </a:extLst>
          </p:cNvPr>
          <p:cNvSpPr txBox="1"/>
          <p:nvPr/>
        </p:nvSpPr>
        <p:spPr>
          <a:xfrm>
            <a:off x="5184844" y="3657598"/>
            <a:ext cx="6614342" cy="2862322"/>
          </a:xfrm>
          <a:prstGeom prst="rect">
            <a:avLst/>
          </a:prstGeom>
          <a:noFill/>
        </p:spPr>
        <p:txBody>
          <a:bodyPr wrap="square" rtlCol="0">
            <a:spAutoFit/>
          </a:bodyPr>
          <a:lstStyle/>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The purple group which shows no improvement is confined to the upper York and one Rappahannock station.  </a:t>
            </a:r>
          </a:p>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The dark green group shows improvement and little response to flow; a pattern that occurs in the tidal fresh of the Rappahannock and Patuxent.  </a:t>
            </a:r>
          </a:p>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The green and red groups show similar responses to flow with the green being somewhat attenuated as compared to the red.  The red appears in the upper bay and the mesohaline of upper bay tributaries while the green appears in the lower bay and mesohaline of lower bay tributaries.  </a:t>
            </a:r>
          </a:p>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The response to flow tends to attenuate moving seaward.  </a:t>
            </a:r>
          </a:p>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The blue pattern is mostly the tidal fresh Potomac and the uppermost tidal fresh James.  </a:t>
            </a:r>
          </a:p>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Recall that the blue cluster shows high TN around 1999 that does not occur for red and green.  </a:t>
            </a:r>
          </a:p>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It would be interesting to check if the western Bay watershed experience a precipitation event in 1999 that missed the more eastern rivers and the Susquehanna. </a:t>
            </a:r>
          </a:p>
          <a:p>
            <a:pPr marL="285750" indent="-285750">
              <a:buFont typeface="Arial" panose="020B0604020202020204" pitchFamily="34" charset="0"/>
              <a:buChar char="•"/>
            </a:pPr>
            <a:r>
              <a:rPr lang="en-US" sz="1200" dirty="0">
                <a:effectLst/>
                <a:ea typeface="Times New Roman" panose="02020603050405020304" pitchFamily="18" charset="0"/>
                <a:cs typeface="Times New Roman" panose="02020603050405020304" pitchFamily="18" charset="0"/>
              </a:rPr>
              <a:t>The brown pattern is confined to the TF James.  It is a pattern with we associate with dilution in that high flow years tend to have lower TN.  This would suggest that TN in the James is primarily controlled by point sources and ground water which are diluted in high flow events.</a:t>
            </a:r>
            <a:endParaRPr lang="en-US" sz="1200" dirty="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19C0630-D512-4A23-8E7C-E6952B91E1A6}"/>
              </a:ext>
            </a:extLst>
          </p:cNvPr>
          <p:cNvSpPr txBox="1"/>
          <p:nvPr/>
        </p:nvSpPr>
        <p:spPr>
          <a:xfrm>
            <a:off x="2078765" y="107247"/>
            <a:ext cx="7630510" cy="461665"/>
          </a:xfrm>
          <a:prstGeom prst="rect">
            <a:avLst/>
          </a:prstGeom>
          <a:noFill/>
        </p:spPr>
        <p:txBody>
          <a:bodyPr wrap="square">
            <a:spAutoFit/>
          </a:bodyPr>
          <a:lstStyle/>
          <a:p>
            <a:r>
              <a:rPr lang="en-US" sz="1200" b="1" i="0" dirty="0">
                <a:solidFill>
                  <a:srgbClr val="000000"/>
                </a:solidFill>
              </a:rPr>
              <a:t>1.</a:t>
            </a:r>
            <a:r>
              <a:rPr lang="en-US" sz="1200" b="1" i="0" dirty="0">
                <a:solidFill>
                  <a:srgbClr val="000000"/>
                </a:solidFill>
                <a:effectLst/>
              </a:rPr>
              <a:t>Cluster analysis grouping items defined by station using patterns over year for S_SAP </a:t>
            </a:r>
            <a:r>
              <a:rPr lang="en-US" sz="1200" b="1" i="0" dirty="0" err="1">
                <a:solidFill>
                  <a:srgbClr val="000000"/>
                </a:solidFill>
                <a:effectLst/>
              </a:rPr>
              <a:t>tn</a:t>
            </a:r>
            <a:r>
              <a:rPr lang="en-US" sz="1200" b="1" i="0" dirty="0">
                <a:solidFill>
                  <a:srgbClr val="000000"/>
                </a:solidFill>
                <a:effectLst/>
              </a:rPr>
              <a:t> observed in the Western </a:t>
            </a:r>
            <a:r>
              <a:rPr lang="en-US" sz="1200" b="1" i="0" dirty="0" err="1">
                <a:solidFill>
                  <a:srgbClr val="000000"/>
                </a:solidFill>
                <a:effectLst/>
              </a:rPr>
              <a:t>Tribs</a:t>
            </a:r>
            <a:r>
              <a:rPr lang="en-US" sz="1200" b="1" i="0" dirty="0">
                <a:solidFill>
                  <a:srgbClr val="000000"/>
                </a:solidFill>
                <a:effectLst/>
              </a:rPr>
              <a:t> and Main-stem Bay.</a:t>
            </a:r>
            <a:r>
              <a:rPr lang="en-US" sz="1200" b="0" i="0" dirty="0">
                <a:solidFill>
                  <a:srgbClr val="000000"/>
                </a:solidFill>
                <a:effectLst/>
              </a:rPr>
              <a:t> (10-16)</a:t>
            </a:r>
            <a:endParaRPr lang="en-US" sz="1200" b="1" dirty="0"/>
          </a:p>
        </p:txBody>
      </p:sp>
      <p:sp>
        <p:nvSpPr>
          <p:cNvPr id="2" name="Slide Number Placeholder 1">
            <a:extLst>
              <a:ext uri="{FF2B5EF4-FFF2-40B4-BE49-F238E27FC236}">
                <a16:creationId xmlns:a16="http://schemas.microsoft.com/office/drawing/2014/main" id="{6D7E83B7-40A0-46F4-AB63-273C65F1B638}"/>
              </a:ext>
            </a:extLst>
          </p:cNvPr>
          <p:cNvSpPr>
            <a:spLocks noGrp="1"/>
          </p:cNvSpPr>
          <p:nvPr>
            <p:ph type="sldNum" sz="quarter" idx="12"/>
          </p:nvPr>
        </p:nvSpPr>
        <p:spPr/>
        <p:txBody>
          <a:bodyPr/>
          <a:lstStyle/>
          <a:p>
            <a:fld id="{D6EF7EA0-93B3-4588-BE36-0E32AFBF0D1A}" type="slidenum">
              <a:rPr lang="en-US" smtClean="0"/>
              <a:t>8</a:t>
            </a:fld>
            <a:endParaRPr lang="en-US"/>
          </a:p>
        </p:txBody>
      </p:sp>
      <p:pic>
        <p:nvPicPr>
          <p:cNvPr id="12" name="Picture 11" descr="Diagram&#10;&#10;Description automatically generated">
            <a:extLst>
              <a:ext uri="{FF2B5EF4-FFF2-40B4-BE49-F238E27FC236}">
                <a16:creationId xmlns:a16="http://schemas.microsoft.com/office/drawing/2014/main" id="{75A8E72D-D792-44E0-8165-7A8615B3783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7623" y="439793"/>
            <a:ext cx="5781562" cy="3081280"/>
          </a:xfrm>
          <a:prstGeom prst="rect">
            <a:avLst/>
          </a:prstGeom>
          <a:noFill/>
          <a:ln>
            <a:noFill/>
          </a:ln>
        </p:spPr>
      </p:pic>
      <p:sp>
        <p:nvSpPr>
          <p:cNvPr id="10" name="TextBox 9">
            <a:extLst>
              <a:ext uri="{FF2B5EF4-FFF2-40B4-BE49-F238E27FC236}">
                <a16:creationId xmlns:a16="http://schemas.microsoft.com/office/drawing/2014/main" id="{EF719948-8F2E-44DB-952E-65DCDC0BCC9C}"/>
              </a:ext>
            </a:extLst>
          </p:cNvPr>
          <p:cNvSpPr txBox="1"/>
          <p:nvPr/>
        </p:nvSpPr>
        <p:spPr>
          <a:xfrm>
            <a:off x="780790" y="1085751"/>
            <a:ext cx="1016625" cy="415498"/>
          </a:xfrm>
          <a:prstGeom prst="rect">
            <a:avLst/>
          </a:prstGeom>
          <a:solidFill>
            <a:schemeClr val="accent5">
              <a:lumMod val="40000"/>
              <a:lumOff val="60000"/>
            </a:schemeClr>
          </a:solidFill>
        </p:spPr>
        <p:txBody>
          <a:bodyPr wrap="square" rtlCol="0">
            <a:spAutoFit/>
          </a:bodyPr>
          <a:lstStyle/>
          <a:p>
            <a:r>
              <a:rPr lang="en-US" sz="1050" dirty="0"/>
              <a:t>Mean Adjusted Data</a:t>
            </a:r>
          </a:p>
        </p:txBody>
      </p:sp>
    </p:spTree>
    <p:extLst>
      <p:ext uri="{BB962C8B-B14F-4D97-AF65-F5344CB8AC3E}">
        <p14:creationId xmlns:p14="http://schemas.microsoft.com/office/powerpoint/2010/main" val="349223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EFF56B-E266-4335-A8C7-AEF5D47BD6E4}"/>
              </a:ext>
            </a:extLst>
          </p:cNvPr>
          <p:cNvSpPr txBox="1"/>
          <p:nvPr/>
        </p:nvSpPr>
        <p:spPr>
          <a:xfrm>
            <a:off x="1774372" y="0"/>
            <a:ext cx="9765986" cy="553998"/>
          </a:xfrm>
          <a:prstGeom prst="rect">
            <a:avLst/>
          </a:prstGeom>
          <a:noFill/>
        </p:spPr>
        <p:txBody>
          <a:bodyPr wrap="square" rtlCol="0">
            <a:spAutoFit/>
          </a:bodyPr>
          <a:lstStyle/>
          <a:p>
            <a:r>
              <a:rPr lang="en-US" sz="1200" b="1" i="0" dirty="0">
                <a:solidFill>
                  <a:srgbClr val="000000"/>
                </a:solidFill>
                <a:effectLst/>
              </a:rPr>
              <a:t>1.  Cluster analysis grouping items defined by station using patterns over year for S_SAP </a:t>
            </a:r>
            <a:r>
              <a:rPr lang="en-US" sz="1200" b="1" i="0" dirty="0" err="1">
                <a:solidFill>
                  <a:srgbClr val="000000"/>
                </a:solidFill>
                <a:effectLst/>
              </a:rPr>
              <a:t>tn</a:t>
            </a:r>
            <a:r>
              <a:rPr lang="en-US" sz="1200" b="1" i="0" dirty="0">
                <a:solidFill>
                  <a:srgbClr val="000000"/>
                </a:solidFill>
                <a:effectLst/>
              </a:rPr>
              <a:t> observed in the Western </a:t>
            </a:r>
            <a:r>
              <a:rPr lang="en-US" sz="1200" b="1" i="0" dirty="0" err="1">
                <a:solidFill>
                  <a:srgbClr val="000000"/>
                </a:solidFill>
                <a:effectLst/>
              </a:rPr>
              <a:t>Tribs</a:t>
            </a:r>
            <a:r>
              <a:rPr lang="en-US" sz="1200" b="1" i="0" dirty="0">
                <a:solidFill>
                  <a:srgbClr val="000000"/>
                </a:solidFill>
                <a:effectLst/>
              </a:rPr>
              <a:t> and Main-stem Bay (4-9)</a:t>
            </a:r>
          </a:p>
          <a:p>
            <a:r>
              <a:rPr lang="en-US" sz="1200" b="1" dirty="0">
                <a:effectLst/>
                <a:ea typeface="Times New Roman" panose="02020603050405020304" pitchFamily="18" charset="0"/>
              </a:rPr>
              <a:t>2.</a:t>
            </a:r>
            <a:r>
              <a:rPr lang="en-US" sz="1800" b="1" i="0" dirty="0">
                <a:solidFill>
                  <a:srgbClr val="000000"/>
                </a:solidFill>
                <a:effectLst/>
                <a:latin typeface="Times New Roman" panose="02020603050405020304" pitchFamily="18" charset="0"/>
              </a:rPr>
              <a:t> </a:t>
            </a:r>
            <a:r>
              <a:rPr lang="en-US" sz="1200" b="1" i="0" dirty="0">
                <a:solidFill>
                  <a:srgbClr val="000000"/>
                </a:solidFill>
                <a:effectLst/>
              </a:rPr>
              <a:t>Cluster analysis grouping items defined by station using patterns over year for S_SAP </a:t>
            </a:r>
            <a:r>
              <a:rPr lang="en-US" sz="1200" b="1" i="0" dirty="0" err="1">
                <a:solidFill>
                  <a:srgbClr val="000000"/>
                </a:solidFill>
                <a:effectLst/>
              </a:rPr>
              <a:t>tn</a:t>
            </a:r>
            <a:r>
              <a:rPr lang="en-US" sz="1200" b="1" i="0" dirty="0">
                <a:solidFill>
                  <a:srgbClr val="000000"/>
                </a:solidFill>
                <a:effectLst/>
              </a:rPr>
              <a:t> observed in the Western </a:t>
            </a:r>
            <a:r>
              <a:rPr lang="en-US" sz="1200" b="1" i="0" dirty="0" err="1">
                <a:solidFill>
                  <a:srgbClr val="000000"/>
                </a:solidFill>
                <a:effectLst/>
              </a:rPr>
              <a:t>Tribs</a:t>
            </a:r>
            <a:r>
              <a:rPr lang="en-US" sz="1200" b="1" i="0" dirty="0">
                <a:solidFill>
                  <a:srgbClr val="000000"/>
                </a:solidFill>
                <a:effectLst/>
              </a:rPr>
              <a:t> and Main-stem Bay. (10-16)</a:t>
            </a:r>
            <a:r>
              <a:rPr lang="en-US" sz="1200" b="0" i="0" dirty="0">
                <a:solidFill>
                  <a:srgbClr val="000000"/>
                </a:solidFill>
                <a:effectLst/>
              </a:rPr>
              <a:t> </a:t>
            </a:r>
            <a:endParaRPr lang="en-US" sz="1200" b="1" dirty="0"/>
          </a:p>
        </p:txBody>
      </p:sp>
      <p:pic>
        <p:nvPicPr>
          <p:cNvPr id="3" name="Picture 2">
            <a:extLst>
              <a:ext uri="{FF2B5EF4-FFF2-40B4-BE49-F238E27FC236}">
                <a16:creationId xmlns:a16="http://schemas.microsoft.com/office/drawing/2014/main" id="{0B94CF17-D617-4B77-ABA6-48E94A518A71}"/>
              </a:ext>
            </a:extLst>
          </p:cNvPr>
          <p:cNvPicPr>
            <a:picLocks noChangeAspect="1"/>
          </p:cNvPicPr>
          <p:nvPr/>
        </p:nvPicPr>
        <p:blipFill>
          <a:blip r:embed="rId2"/>
          <a:stretch>
            <a:fillRect/>
          </a:stretch>
        </p:blipFill>
        <p:spPr>
          <a:xfrm>
            <a:off x="765151" y="553998"/>
            <a:ext cx="4486275" cy="5848350"/>
          </a:xfrm>
          <a:prstGeom prst="rect">
            <a:avLst/>
          </a:prstGeom>
        </p:spPr>
      </p:pic>
      <p:sp>
        <p:nvSpPr>
          <p:cNvPr id="5" name="TextBox 4">
            <a:extLst>
              <a:ext uri="{FF2B5EF4-FFF2-40B4-BE49-F238E27FC236}">
                <a16:creationId xmlns:a16="http://schemas.microsoft.com/office/drawing/2014/main" id="{1A17BABE-DF2B-4BAF-AD99-6F9BAC9BA03D}"/>
              </a:ext>
            </a:extLst>
          </p:cNvPr>
          <p:cNvSpPr txBox="1"/>
          <p:nvPr/>
        </p:nvSpPr>
        <p:spPr>
          <a:xfrm>
            <a:off x="1316913" y="1519004"/>
            <a:ext cx="883921" cy="415498"/>
          </a:xfrm>
          <a:prstGeom prst="rect">
            <a:avLst/>
          </a:prstGeom>
          <a:solidFill>
            <a:schemeClr val="accent5">
              <a:lumMod val="40000"/>
              <a:lumOff val="60000"/>
            </a:schemeClr>
          </a:solidFill>
        </p:spPr>
        <p:txBody>
          <a:bodyPr wrap="square" rtlCol="0">
            <a:spAutoFit/>
          </a:bodyPr>
          <a:lstStyle/>
          <a:p>
            <a:r>
              <a:rPr lang="en-US" sz="1050" dirty="0"/>
              <a:t>Observed</a:t>
            </a:r>
          </a:p>
          <a:p>
            <a:r>
              <a:rPr lang="en-US" sz="1050" dirty="0"/>
              <a:t>Data</a:t>
            </a:r>
          </a:p>
        </p:txBody>
      </p:sp>
      <p:sp>
        <p:nvSpPr>
          <p:cNvPr id="2" name="Slide Number Placeholder 1">
            <a:extLst>
              <a:ext uri="{FF2B5EF4-FFF2-40B4-BE49-F238E27FC236}">
                <a16:creationId xmlns:a16="http://schemas.microsoft.com/office/drawing/2014/main" id="{8302DA3F-246F-42F1-BD50-B15DC78E32C0}"/>
              </a:ext>
            </a:extLst>
          </p:cNvPr>
          <p:cNvSpPr>
            <a:spLocks noGrp="1"/>
          </p:cNvSpPr>
          <p:nvPr>
            <p:ph type="sldNum" sz="quarter" idx="12"/>
          </p:nvPr>
        </p:nvSpPr>
        <p:spPr/>
        <p:txBody>
          <a:bodyPr/>
          <a:lstStyle/>
          <a:p>
            <a:fld id="{D6EF7EA0-93B3-4588-BE36-0E32AFBF0D1A}" type="slidenum">
              <a:rPr lang="en-US" smtClean="0"/>
              <a:t>9</a:t>
            </a:fld>
            <a:endParaRPr lang="en-US"/>
          </a:p>
        </p:txBody>
      </p:sp>
      <p:pic>
        <p:nvPicPr>
          <p:cNvPr id="7" name="Picture 6" descr="Map&#10;&#10;Description automatically generated">
            <a:extLst>
              <a:ext uri="{FF2B5EF4-FFF2-40B4-BE49-F238E27FC236}">
                <a16:creationId xmlns:a16="http://schemas.microsoft.com/office/drawing/2014/main" id="{D6FF15A1-33C4-472F-B1FF-CBC9FEA68B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57364" y="484901"/>
            <a:ext cx="5045009" cy="6054011"/>
          </a:xfrm>
          <a:prstGeom prst="rect">
            <a:avLst/>
          </a:prstGeom>
          <a:noFill/>
          <a:ln>
            <a:noFill/>
          </a:ln>
        </p:spPr>
      </p:pic>
      <p:sp>
        <p:nvSpPr>
          <p:cNvPr id="8" name="TextBox 7">
            <a:extLst>
              <a:ext uri="{FF2B5EF4-FFF2-40B4-BE49-F238E27FC236}">
                <a16:creationId xmlns:a16="http://schemas.microsoft.com/office/drawing/2014/main" id="{4D6C9F2C-3755-4564-84CD-F37E62CC2C20}"/>
              </a:ext>
            </a:extLst>
          </p:cNvPr>
          <p:cNvSpPr txBox="1"/>
          <p:nvPr/>
        </p:nvSpPr>
        <p:spPr>
          <a:xfrm>
            <a:off x="6871524" y="1519004"/>
            <a:ext cx="1016625" cy="415498"/>
          </a:xfrm>
          <a:prstGeom prst="rect">
            <a:avLst/>
          </a:prstGeom>
          <a:solidFill>
            <a:schemeClr val="accent5">
              <a:lumMod val="40000"/>
              <a:lumOff val="60000"/>
            </a:schemeClr>
          </a:solidFill>
        </p:spPr>
        <p:txBody>
          <a:bodyPr wrap="square" rtlCol="0">
            <a:spAutoFit/>
          </a:bodyPr>
          <a:lstStyle/>
          <a:p>
            <a:r>
              <a:rPr lang="en-US" sz="1050" dirty="0"/>
              <a:t>Mean Adjusted Data</a:t>
            </a:r>
          </a:p>
        </p:txBody>
      </p:sp>
    </p:spTree>
    <p:extLst>
      <p:ext uri="{BB962C8B-B14F-4D97-AF65-F5344CB8AC3E}">
        <p14:creationId xmlns:p14="http://schemas.microsoft.com/office/powerpoint/2010/main" val="3250448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11191</TotalTime>
  <Words>2771</Words>
  <Application>Microsoft Office PowerPoint</Application>
  <PresentationFormat>Widescreen</PresentationFormat>
  <Paragraphs>240</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Western Tributary—Cluster analysis of GAM2 results</vt:lpstr>
      <vt:lpstr>Western Tributary—Cluster analysis of GAM2 results</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Western Tributary—Cluster analysis of GAM2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Harcum, Jon</dc:creator>
  <cp:lastModifiedBy>Jon Harcum</cp:lastModifiedBy>
  <cp:revision>9</cp:revision>
  <dcterms:created xsi:type="dcterms:W3CDTF">2021-08-09T17:15:32Z</dcterms:created>
  <dcterms:modified xsi:type="dcterms:W3CDTF">2021-09-16T14:49:40Z</dcterms:modified>
</cp:coreProperties>
</file>