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4"/>
  </p:notesMasterIdLst>
  <p:sldIdLst>
    <p:sldId id="256" r:id="rId3"/>
    <p:sldId id="273" r:id="rId4"/>
    <p:sldId id="257" r:id="rId5"/>
    <p:sldId id="258" r:id="rId6"/>
    <p:sldId id="277" r:id="rId7"/>
    <p:sldId id="278" r:id="rId8"/>
    <p:sldId id="279" r:id="rId9"/>
    <p:sldId id="280" r:id="rId10"/>
    <p:sldId id="281" r:id="rId11"/>
    <p:sldId id="282" r:id="rId12"/>
    <p:sldId id="283" r:id="rId13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34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0769B329-D3D2-42F9-A6D9-CE3669E2702C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48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7"/>
            <a:ext cx="5486400" cy="36673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5"/>
            <a:ext cx="2971800" cy="46731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5"/>
            <a:ext cx="2971800" cy="46731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55B6F412-1982-44D1-BADD-1D7FE105B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03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6F412-1982-44D1-BADD-1D7FE105B0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91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252E-C02D-4D8D-8534-9735ACED8D3D}" type="datetime1">
              <a:rPr lang="en-US" smtClean="0"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F7D465DF-EBFF-469D-B220-5E323BBBC9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6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9214-953B-4141-A02E-93D9D01F9161}" type="datetime1">
              <a:rPr lang="en-US" smtClean="0"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465DF-EBFF-469D-B220-5E323BBBC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9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9ED4-33AD-4EE0-9768-9724EE12C8B3}" type="datetime1">
              <a:rPr lang="en-US" smtClean="0"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465DF-EBFF-469D-B220-5E323BBBC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96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3C94-2AD8-412F-8E9C-3A6542B0F8B4}" type="datetime1">
              <a:rPr lang="en-US" smtClean="0"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F7D465DF-EBFF-469D-B220-5E323BBBC9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73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BFC1-0733-412C-A3EE-D756713225E8}" type="datetime1">
              <a:rPr lang="en-US" smtClean="0"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465DF-EBFF-469D-B220-5E323BBBC9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79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EE4F-8D81-4EA2-A1A6-7C887EDC8DD6}" type="datetime1">
              <a:rPr lang="en-US" smtClean="0"/>
              <a:t>10/14/2015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465DF-EBFF-469D-B220-5E323BBBC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05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2F86-1667-4616-81DE-E93BB6938C22}" type="datetime1">
              <a:rPr lang="en-US" smtClean="0"/>
              <a:t>10/14/2015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465DF-EBFF-469D-B220-5E323BBBC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0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FCE28-B880-475F-AE95-D988304700BD}" type="datetime1">
              <a:rPr lang="en-US" smtClean="0"/>
              <a:t>10/14/2015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465DF-EBFF-469D-B220-5E323BBBC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43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1851A-F4C5-41BE-AD73-A9533516CA47}" type="datetime1">
              <a:rPr lang="en-US" smtClean="0"/>
              <a:t>10/14/2015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465DF-EBFF-469D-B220-5E323BBBC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21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8772C-04FB-4841-975D-C32956DCF41B}" type="datetime1">
              <a:rPr lang="en-US" smtClean="0"/>
              <a:t>10/14/2015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465DF-EBFF-469D-B220-5E323BBBC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16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1FBD1-0B8D-4CB4-8797-28A35006F0D6}" type="datetime1">
              <a:rPr lang="en-US" smtClean="0"/>
              <a:t>10/14/2015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465DF-EBFF-469D-B220-5E323BBBC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6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F906-4CBE-463D-9DF4-3BDA0EFEDF07}" type="datetime1">
              <a:rPr lang="en-US" smtClean="0"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465DF-EBFF-469D-B220-5E323BBBC9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8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Wetland Workgroup</a:t>
            </a:r>
            <a:endParaRPr lang="en-US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Amy </a:t>
            </a:r>
            <a:r>
              <a:rPr lang="en-US" dirty="0" smtClean="0"/>
              <a:t>Jacobs, Co-Chair, TNC</a:t>
            </a:r>
          </a:p>
          <a:p>
            <a:r>
              <a:rPr lang="en-US" dirty="0" smtClean="0"/>
              <a:t>Erin McLaughlin, Co-Chair, MD DNR</a:t>
            </a:r>
            <a:endParaRPr lang="en-US" dirty="0"/>
          </a:p>
          <a:p>
            <a:r>
              <a:rPr lang="en-US" dirty="0" smtClean="0"/>
              <a:t>Presented to Habitat GIT</a:t>
            </a:r>
          </a:p>
          <a:p>
            <a:r>
              <a:rPr lang="en-US" dirty="0" smtClean="0"/>
              <a:t>October 14,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465DF-EBFF-469D-B220-5E323BBBC9A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02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Biennial Work Plan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465DF-EBFF-469D-B220-5E323BBBC9A1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014920"/>
              </p:ext>
            </p:extLst>
          </p:nvPr>
        </p:nvGraphicFramePr>
        <p:xfrm>
          <a:off x="382270" y="1349914"/>
          <a:ext cx="11113045" cy="50064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2423"/>
                <a:gridCol w="1734927"/>
                <a:gridCol w="1482073"/>
                <a:gridCol w="1121569"/>
                <a:gridCol w="1134087"/>
                <a:gridCol w="1164129"/>
                <a:gridCol w="951330"/>
                <a:gridCol w="1792507"/>
              </a:tblGrid>
              <a:tr h="197298">
                <a:tc gridSpan="8"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Management Approach 3:  Increase our technical understanding of the factors influencing restoration success.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4529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Key Action**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 Description of work/project. Define each major action step on its own row. Identify specific program that will be used to achieve action.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Performance Target(s)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Identify incremental steps to achieve Key Action.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Participating Entity 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Identify responsible partner for each step.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Geographic Location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Timeline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Identify completion date (month &amp; year) for each step)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Estimated Project Cost Best estimate of total project cost (needed)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Available funding by Partner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Factors Influencing and/or Gap Identify related factor or gap in Management Strategy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</a:tr>
              <a:tr h="15290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 Continue to include technical presentations at Wetland Workgroup meetings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Information exchange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Wetland Workgroup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CB Watershed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Ongoing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$0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1529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Shared lessons learned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Other Partners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9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9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Total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$0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8402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197298">
                <a:tc gridSpan="8"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Management Approach 4:  Prioritize areas for wetland restoration.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809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Key Action**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 Description of work/project. Define each major action step on its own row. Identify specific program that will be used to achieve action.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Performance Target(s)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Identify incremental steps to achieve Key Action.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Participating Entity 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Identify responsible partner for each step.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Geographic Location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Timeline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Identify completion date (month &amp; year) for each step)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Estimated Project Cost Best estimate of total project cost (needed)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Available funding by Partner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Factors Influencing and/or Gap Identify related factor or gap in Management Strategy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</a:tr>
              <a:tr h="152906">
                <a:tc rowSpan="3"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 dirty="0">
                          <a:effectLst/>
                        </a:rPr>
                        <a:t>1. Coordinate with </a:t>
                      </a:r>
                      <a:r>
                        <a:rPr lang="en-US" sz="800" u="none" strike="noStrike" dirty="0" smtClean="0">
                          <a:effectLst/>
                        </a:rPr>
                        <a:t>Black Duck Workgroup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Incorporate priority areas for black ducks from Black Duck Workgroup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Wetland Workgroup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tidal MD and VA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June 2016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$0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1529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Black Duck Workgroup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9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9077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 gridSpan="5"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415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2. Identify areas where wetland restoration would greatly benefit water quality and habitat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Develop prioritization criteria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Wetland Workgroup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CB Watershed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2 years; completed by September 2017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$75,000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1529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Identify areas for each state and/or priority watershed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Outside consultant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9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7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7298">
                <a:tc gridSpan="6">
                  <a:txBody>
                    <a:bodyPr/>
                    <a:lstStyle/>
                    <a:p>
                      <a:pPr algn="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189077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3. Identify opportunities to restore large wetland acreages.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ctr"/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Areas identified for each state and/or priority watersheds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Wetland Workgroup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CB Watershed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completed in concert with water quality analysis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$75,000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1726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Outside consultant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9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90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Total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$150,000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688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Biennial Work Plan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465DF-EBFF-469D-B220-5E323BBBC9A1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36006"/>
              </p:ext>
            </p:extLst>
          </p:nvPr>
        </p:nvGraphicFramePr>
        <p:xfrm>
          <a:off x="333103" y="1616619"/>
          <a:ext cx="11562806" cy="20932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5843"/>
                <a:gridCol w="1824875"/>
                <a:gridCol w="1558912"/>
                <a:gridCol w="1179717"/>
                <a:gridCol w="1192884"/>
                <a:gridCol w="1224482"/>
                <a:gridCol w="1000653"/>
                <a:gridCol w="1885440"/>
              </a:tblGrid>
              <a:tr h="261654">
                <a:tc gridSpan="8"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Management Approach 5:  Expand the involvement of local stakeholders.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59397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Key Action**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 Description of work/project. Define each major action step on its own row. Identify specific program that will be used to achieve action.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Performance Target(s)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Identify incremental steps to achieve Key Action.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Participating Entity 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Identify responsible partner for each step.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Geographic Location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Timeline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Identify completion date (month &amp; year) for each step)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Estimated Project Cost Best estimate of total project cost (needed)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Available funding by Partner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Factors Influencing and/or Gap Identify related factor or gap in Management Strategy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</a:tr>
              <a:tr h="21804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 STAC Workshop - "Enhancing Capacity"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framework for enhancing capacity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Wetland Workgroup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CB Watershed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TBD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TBD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</a:tr>
              <a:tr h="218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Other Partners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8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8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Total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TBD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512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Overview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248" y="1313158"/>
            <a:ext cx="10515600" cy="3441722"/>
          </a:xfrm>
          <a:solidFill>
            <a:schemeClr val="tx1">
              <a:alpha val="45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Wetland Expert Panel Recommendations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Panel charge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and use recommendations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Discussions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Wetland Mapping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Updating NWI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Two-year Workplan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8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12950"/>
          </a:xfrm>
          <a:solidFill>
            <a:schemeClr val="tx1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Panel Charge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2950"/>
            <a:ext cx="10515600" cy="3416437"/>
          </a:xfrm>
          <a:solidFill>
            <a:schemeClr val="tx1">
              <a:alpha val="41000"/>
            </a:schemeClr>
          </a:solidFill>
        </p:spPr>
        <p:txBody>
          <a:bodyPr>
            <a:normAutofit lnSpcReduction="10000"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Assessment and recommendation of </a:t>
            </a:r>
            <a:r>
              <a:rPr lang="en-US" sz="3200" dirty="0" smtClean="0">
                <a:solidFill>
                  <a:schemeClr val="bg1"/>
                </a:solidFill>
              </a:rPr>
              <a:t>wetland </a:t>
            </a:r>
            <a:r>
              <a:rPr lang="en-US" sz="3200" dirty="0">
                <a:solidFill>
                  <a:schemeClr val="bg1"/>
                </a:solidFill>
              </a:rPr>
              <a:t>land use(s) for the Phase 6 Watershed </a:t>
            </a:r>
            <a:r>
              <a:rPr lang="en-US" sz="3200" dirty="0" smtClean="0">
                <a:solidFill>
                  <a:schemeClr val="bg1"/>
                </a:solidFill>
              </a:rPr>
              <a:t>Model</a:t>
            </a:r>
          </a:p>
          <a:p>
            <a:pPr lvl="1"/>
            <a:endParaRPr lang="en-US" sz="3200" dirty="0">
              <a:solidFill>
                <a:schemeClr val="bg1"/>
              </a:solidFill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Wetland land use </a:t>
            </a:r>
            <a:r>
              <a:rPr lang="en-US" sz="3200" dirty="0" smtClean="0">
                <a:solidFill>
                  <a:schemeClr val="bg1"/>
                </a:solidFill>
              </a:rPr>
              <a:t>efficiencies</a:t>
            </a:r>
          </a:p>
          <a:p>
            <a:pPr lvl="1"/>
            <a:endParaRPr lang="en-US" sz="3200" dirty="0" smtClean="0">
              <a:solidFill>
                <a:schemeClr val="bg1"/>
              </a:solidFill>
            </a:endParaRP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Wetland restoration and enhancement sediment and nutrient load reduction efficiencies (BMPs)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pPr lvl="1"/>
            <a:endParaRPr lang="en-US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465DF-EBFF-469D-B220-5E323BBBC9A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41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Panel Recommendations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419496"/>
            <a:ext cx="10363201" cy="5007429"/>
          </a:xfrm>
        </p:spPr>
        <p:txBody>
          <a:bodyPr>
            <a:normAutofit fontScale="92500" lnSpcReduction="10000"/>
          </a:bodyPr>
          <a:lstStyle/>
          <a:p>
            <a:r>
              <a:rPr lang="en-US" sz="3500" b="1" dirty="0" smtClean="0"/>
              <a:t>The Expert Panel recommended two nontidal wetland land use classes:</a:t>
            </a:r>
          </a:p>
          <a:p>
            <a:pPr lvl="1"/>
            <a:r>
              <a:rPr lang="en-US" sz="3500" b="1" dirty="0" smtClean="0"/>
              <a:t>Floodplain </a:t>
            </a:r>
            <a:r>
              <a:rPr lang="en-US" sz="3500" dirty="0" smtClean="0"/>
              <a:t>wetlands </a:t>
            </a:r>
            <a:r>
              <a:rPr lang="en-US" sz="3500" dirty="0"/>
              <a:t>(surface water </a:t>
            </a:r>
            <a:r>
              <a:rPr lang="en-US" sz="3500" dirty="0" smtClean="0"/>
              <a:t>dominated systems)</a:t>
            </a:r>
            <a:endParaRPr lang="en-US" sz="3500" dirty="0"/>
          </a:p>
          <a:p>
            <a:pPr lvl="1"/>
            <a:r>
              <a:rPr lang="en-US" sz="3500" b="1" dirty="0" smtClean="0"/>
              <a:t>Other</a:t>
            </a:r>
            <a:r>
              <a:rPr lang="en-US" sz="3500" dirty="0" smtClean="0"/>
              <a:t> wetlands (ground water dominated systems) </a:t>
            </a:r>
            <a:endParaRPr lang="en-US" sz="3500" dirty="0"/>
          </a:p>
          <a:p>
            <a:pPr lvl="1"/>
            <a:endParaRPr lang="en-US" dirty="0"/>
          </a:p>
          <a:p>
            <a:r>
              <a:rPr lang="en-US" sz="2600" dirty="0" smtClean="0"/>
              <a:t>The </a:t>
            </a:r>
            <a:r>
              <a:rPr lang="en-US" sz="2600" b="1" dirty="0"/>
              <a:t>loading rate </a:t>
            </a:r>
            <a:r>
              <a:rPr lang="en-US" sz="2600" dirty="0"/>
              <a:t>from the wetland acres </a:t>
            </a:r>
            <a:r>
              <a:rPr lang="en-US" sz="2600" dirty="0" smtClean="0"/>
              <a:t>is </a:t>
            </a:r>
            <a:r>
              <a:rPr lang="en-US" sz="2600" dirty="0"/>
              <a:t>equal to the TN, TP and TSS rates for </a:t>
            </a:r>
            <a:r>
              <a:rPr lang="en-US" sz="2600" i="1" dirty="0"/>
              <a:t>Forest</a:t>
            </a:r>
          </a:p>
          <a:p>
            <a:pPr lvl="1"/>
            <a:r>
              <a:rPr lang="en-US" sz="2200" dirty="0"/>
              <a:t>Wetland land use efficiencies and wetland BMPs are still under consideration by the panel and will be presented for partnership review/approval for a later </a:t>
            </a:r>
            <a:r>
              <a:rPr lang="en-US" sz="2200" dirty="0" smtClean="0"/>
              <a:t>calibration</a:t>
            </a:r>
          </a:p>
          <a:p>
            <a:pPr marL="457200" lvl="1" indent="0">
              <a:buNone/>
            </a:pPr>
            <a:endParaRPr lang="en-US" sz="2600" dirty="0"/>
          </a:p>
          <a:p>
            <a:r>
              <a:rPr lang="en-US" sz="2600" dirty="0"/>
              <a:t>Tidal wetlands will NOT be a land use in the </a:t>
            </a:r>
            <a:r>
              <a:rPr lang="en-US" sz="2600" dirty="0" smtClean="0"/>
              <a:t>Phase 6 </a:t>
            </a:r>
            <a:r>
              <a:rPr lang="en-US" sz="2600" i="1" dirty="0"/>
              <a:t>Watershed</a:t>
            </a:r>
            <a:r>
              <a:rPr lang="en-US" sz="2600" dirty="0"/>
              <a:t> Model</a:t>
            </a:r>
            <a:r>
              <a:rPr lang="en-US" sz="2600" dirty="0" smtClean="0"/>
              <a:t>.  </a:t>
            </a:r>
            <a:r>
              <a:rPr lang="en-US" sz="2600" dirty="0"/>
              <a:t>They will be simulated in the </a:t>
            </a:r>
            <a:r>
              <a:rPr lang="en-US" sz="2600" dirty="0" smtClean="0"/>
              <a:t>Estuarine Water Quality </a:t>
            </a:r>
            <a:r>
              <a:rPr lang="en-US" sz="2600" dirty="0"/>
              <a:t>and </a:t>
            </a:r>
            <a:r>
              <a:rPr lang="en-US" sz="2600" dirty="0" smtClean="0"/>
              <a:t>Sediment Transport Model</a:t>
            </a:r>
            <a:endParaRPr lang="en-US" sz="2600" dirty="0"/>
          </a:p>
          <a:p>
            <a:pPr lvl="1"/>
            <a:r>
              <a:rPr lang="en-US" sz="2200" dirty="0"/>
              <a:t>These wetlands interact with the tidal water column so the Modeling Workgroup is working to simulate their effects in the estuarine model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465DF-EBFF-469D-B220-5E323BBBC9A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7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198" y="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Summary of recommendations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465DF-EBFF-469D-B220-5E323BBBC9A1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019252"/>
              </p:ext>
            </p:extLst>
          </p:nvPr>
        </p:nvGraphicFramePr>
        <p:xfrm>
          <a:off x="838196" y="1116353"/>
          <a:ext cx="10515602" cy="4093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4627"/>
                <a:gridCol w="2567605"/>
                <a:gridCol w="2306685"/>
                <a:gridCol w="2306685"/>
              </a:tblGrid>
              <a:tr h="1173709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Table 1. Recommended land use classes and relative loading rates for </a:t>
                      </a:r>
                      <a:r>
                        <a:rPr lang="en-US" sz="2400" dirty="0" err="1">
                          <a:effectLst/>
                        </a:rPr>
                        <a:t>nontidal</a:t>
                      </a:r>
                      <a:r>
                        <a:rPr lang="en-US" sz="2400" dirty="0">
                          <a:effectLst/>
                        </a:rPr>
                        <a:t> wetlands in the Phase 6 Watershed Model</a:t>
                      </a:r>
                      <a:endParaRPr lang="en-US" sz="2400" dirty="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51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Proposed wetland land uses for Phase 6 Watershed Model</a:t>
                      </a:r>
                      <a:endParaRPr lang="en-US" sz="240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Relative Loading Rate (TN)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Relative Loading Rate (TP)</a:t>
                      </a:r>
                      <a:endParaRPr lang="en-US" sz="240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Relative Loading Rate (Sediment)</a:t>
                      </a:r>
                      <a:endParaRPr lang="en-US" sz="2400" dirty="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22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Floodplain</a:t>
                      </a:r>
                      <a:endParaRPr lang="en-US" sz="2400" dirty="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100% Forest</a:t>
                      </a:r>
                      <a:endParaRPr lang="en-US" sz="240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100% Forest</a:t>
                      </a:r>
                      <a:endParaRPr lang="en-US" sz="240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100% Forest</a:t>
                      </a:r>
                      <a:endParaRPr lang="en-US" sz="240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22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Other</a:t>
                      </a:r>
                      <a:endParaRPr lang="en-US" sz="2400" dirty="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100% Forest</a:t>
                      </a:r>
                      <a:endParaRPr lang="en-US" sz="240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100% Forest</a:t>
                      </a:r>
                      <a:endParaRPr lang="en-US" sz="240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100% Forest</a:t>
                      </a:r>
                      <a:endParaRPr lang="en-US" sz="2400" dirty="0">
                        <a:effectLst/>
                        <a:latin typeface="Gill Sans MT" panose="020B0502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81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Wetland Mapping	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465DF-EBFF-469D-B220-5E323BBBC9A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76300" y="960438"/>
            <a:ext cx="10439400" cy="539591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6933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Discussions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0457"/>
            <a:ext cx="10515600" cy="4696506"/>
          </a:xfrm>
        </p:spPr>
        <p:txBody>
          <a:bodyPr/>
          <a:lstStyle/>
          <a:p>
            <a:r>
              <a:rPr lang="en-US" dirty="0" smtClean="0"/>
              <a:t>Pennsylvania and Virginia voiced concerns about outdated, inaccurate, and inconsistent NWI data</a:t>
            </a:r>
          </a:p>
          <a:p>
            <a:endParaRPr lang="en-US" dirty="0" smtClean="0"/>
          </a:p>
          <a:p>
            <a:r>
              <a:rPr lang="en-US" dirty="0" smtClean="0"/>
              <a:t>Expert Panel and Wetland Workgroup are discussing options for updating the NWI data (for PA and parts of VA)</a:t>
            </a:r>
          </a:p>
          <a:p>
            <a:pPr lvl="1"/>
            <a:r>
              <a:rPr lang="en-US" dirty="0" smtClean="0"/>
              <a:t>Potential options:</a:t>
            </a:r>
          </a:p>
          <a:p>
            <a:pPr lvl="2"/>
            <a:r>
              <a:rPr lang="en-US" dirty="0" smtClean="0"/>
              <a:t>National LULC, NHD, LiDAR, and hydric soils</a:t>
            </a:r>
          </a:p>
          <a:p>
            <a:pPr lvl="2"/>
            <a:r>
              <a:rPr lang="en-US" dirty="0" smtClean="0"/>
              <a:t>Penn State data</a:t>
            </a:r>
          </a:p>
          <a:p>
            <a:pPr lvl="2"/>
            <a:r>
              <a:rPr lang="en-US" dirty="0" smtClean="0"/>
              <a:t>Virginia will have new leaf-off imagery flown in early 2016</a:t>
            </a:r>
          </a:p>
          <a:p>
            <a:pPr lvl="1"/>
            <a:r>
              <a:rPr lang="en-US" dirty="0" smtClean="0"/>
              <a:t>“Healthy” discussion is planned for next week’s MAWWG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465DF-EBFF-469D-B220-5E323BBBC9A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82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Biennial Work Plan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465DF-EBFF-469D-B220-5E323BBBC9A1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920393"/>
              </p:ext>
            </p:extLst>
          </p:nvPr>
        </p:nvGraphicFramePr>
        <p:xfrm>
          <a:off x="914491" y="1433786"/>
          <a:ext cx="10258605" cy="49225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5448"/>
                <a:gridCol w="1487595"/>
                <a:gridCol w="1270788"/>
                <a:gridCol w="970263"/>
                <a:gridCol w="972410"/>
                <a:gridCol w="998169"/>
                <a:gridCol w="1536966"/>
                <a:gridCol w="1536966"/>
              </a:tblGrid>
              <a:tr h="21521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</a:tr>
              <a:tr h="1855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Outcome:</a:t>
                      </a:r>
                      <a:r>
                        <a:rPr lang="en-US" sz="800" u="none" strike="noStrike">
                          <a:effectLst/>
                        </a:rPr>
                        <a:t>  Wetlands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</a:tr>
              <a:tr h="14842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Goal:  Restore 15,762 acres; Enhance 30,000 acres over the next two years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</a:tr>
              <a:tr h="14842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Outcome: By 2025, Restore 85,000 acres; Enhance 150,000 acres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</a:tr>
              <a:tr h="14842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Long term Target: X by 2025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</a:tr>
              <a:tr h="14842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2 year Target: Y by 2018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8768" marR="6621" marT="662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</a:tr>
              <a:tr h="215214">
                <a:tc>
                  <a:txBody>
                    <a:bodyPr/>
                    <a:lstStyle/>
                    <a:p>
                      <a:pPr algn="l" fontAlgn="ctr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8768" marR="6621" marT="662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</a:tr>
              <a:tr h="274583">
                <a:tc gridSpan="8"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Management Approach 1: Improve wetland mapping, and the wetland restoration reporting and tracking process.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753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Key Action**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700" u="none" strike="noStrike">
                          <a:effectLst/>
                        </a:rPr>
                        <a:t> Description of work/project. Define each major action step on its own row. Identify specific program that will be used to achieve action.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Performance Target(s)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700" u="none" strike="noStrike">
                          <a:effectLst/>
                        </a:rPr>
                        <a:t>Identify incremental steps to achieve Key Action.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Participating Entity 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700" u="none" strike="noStrike">
                          <a:effectLst/>
                        </a:rPr>
                        <a:t>Identify responsible partner for each step.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Geographic Location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Timeline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700" u="none" strike="noStrike">
                          <a:effectLst/>
                        </a:rPr>
                        <a:t>Identify completion date (month &amp; year) for each step)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Estimated Project Cost </a:t>
                      </a:r>
                      <a:r>
                        <a:rPr lang="en-US" sz="700" u="none" strike="noStrike">
                          <a:effectLst/>
                        </a:rPr>
                        <a:t>Best estimate of total project cost (needed)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Available funding by Partner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Factors Influencing and/or Gap </a:t>
                      </a:r>
                      <a:r>
                        <a:rPr lang="en-US" sz="700" u="none" strike="noStrike">
                          <a:effectLst/>
                        </a:rPr>
                        <a:t>Identify related factor or gap in Management Strategy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/>
                </a:tc>
              </a:tr>
              <a:tr h="148424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1.  Collaborate with Wetland Expert Panel and Modeling Team to improve wetland mapping for Chesapeake Bay Watershed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Identify a methodology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Wetland Workgroup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mainly PA and VA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ASAP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TBD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</a:tr>
              <a:tr h="1558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Secure funding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Wetland Expert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84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Complete mapping updates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Modeling Team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84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4075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2.  Streamline NEIEN data collection for each State.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Wetland Workgroup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Completed for NY, PA, MD, DE, and WV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$0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</a:tr>
              <a:tr h="2807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NEIEN Contacts for each State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all States in Watershed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</a:tr>
              <a:tr h="1484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VA to be completed by December 2015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$0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</a:tr>
              <a:tr h="1484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</a:tr>
              <a:tr h="29684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3.  Confirm the accuracy of information reported.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NEIEN Contacts for each State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all States in Watershed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Ongoing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Are states willing to develop a QA/QC plan?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</a:tr>
              <a:tr h="280729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4.  Improve mapping of tidal wetlands to document loss due to sea level rise and other factors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Identify a methodology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Wetland Workgroup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Tidal waters of MD and VA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September 2017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$50,000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requires funding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</a:tr>
              <a:tr h="1484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Secure funding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Outside contractor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may not be a priority for all states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</a:tr>
              <a:tr h="1484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Complete mapping and compare to previous data for status and trends analysis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Climate Change Workgroup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</a:tr>
              <a:tr h="2689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</a:tr>
              <a:tr h="1484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</a:tr>
              <a:tr h="148424">
                <a:tc gridSpan="6"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Total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$50,000 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21" marR="6621" marT="6621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012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Biennial Work Plan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465DF-EBFF-469D-B220-5E323BBBC9A1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593356"/>
              </p:ext>
            </p:extLst>
          </p:nvPr>
        </p:nvGraphicFramePr>
        <p:xfrm>
          <a:off x="435431" y="1410789"/>
          <a:ext cx="11338557" cy="43978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2954"/>
                <a:gridCol w="1789483"/>
                <a:gridCol w="1528678"/>
                <a:gridCol w="1156838"/>
                <a:gridCol w="1169749"/>
                <a:gridCol w="1200735"/>
                <a:gridCol w="981246"/>
                <a:gridCol w="1848874"/>
              </a:tblGrid>
              <a:tr h="255574">
                <a:tc gridSpan="8"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</a:rPr>
                        <a:t>Management Approach 2:  Identify barriers to wetland restoration and develop solutions to address them.</a:t>
                      </a:r>
                      <a:endParaRPr 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911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Key Action**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 Description of work/project. Define each major action step on its own row. Identify specific program that will be used to achieve action.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Performance Target(s)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Identify incremental steps to achieve Key Action.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Participating Entity 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Identify responsible partner for each step.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Geographic Location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Timeline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Identify completion date (month &amp; year) for each step)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Estimated Project Cost Best estimate of total project cost (needed)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Available funding by Partner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u="none" strike="noStrike">
                          <a:effectLst/>
                        </a:rPr>
                        <a:t>Factors Influencing and/or Gap Identify related factor or gap in Management Strategy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</a:tr>
              <a:tr h="206424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1. Identify barriers to wetland restoration for practitioners.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completed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The Nature Conservancy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Pennsylvania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Completed  June 2015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Covered by NFWF grant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</a:tr>
              <a:tr h="1867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Ducks Unlimited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Maryland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Delaware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55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33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2. Identify to barriers to landowner willingness for agricultural landowners.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OpinionWorks and UMD Report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Wetland Workgroup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Pennsylvania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December 2015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Funded by 2015 CBP GIT funding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</a:tr>
              <a:tr h="1828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OpinionWorks and UMD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Maryland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CBT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55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863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3.  Workshop at Delaware Wetland Conference to refine marketing and outreach strategies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u="none" strike="noStrike" dirty="0" smtClean="0">
                        <a:effectLst/>
                      </a:endParaRPr>
                    </a:p>
                    <a:p>
                      <a:pPr algn="l" fontAlgn="t"/>
                      <a:endParaRPr lang="en-US" sz="8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n-US" sz="800" u="none" strike="noStrike" dirty="0" smtClean="0">
                          <a:effectLst/>
                        </a:rPr>
                        <a:t>More </a:t>
                      </a:r>
                      <a:r>
                        <a:rPr lang="en-US" sz="800" u="none" strike="noStrike" dirty="0">
                          <a:effectLst/>
                        </a:rPr>
                        <a:t>refined marketing and outreach recommendations to </a:t>
                      </a:r>
                      <a:r>
                        <a:rPr lang="en-US" sz="800" u="none" strike="noStrike" dirty="0" smtClean="0">
                          <a:effectLst/>
                        </a:rPr>
                        <a:t>engage </a:t>
                      </a:r>
                      <a:r>
                        <a:rPr lang="en-US" sz="800" u="none" strike="noStrike" dirty="0">
                          <a:effectLst/>
                        </a:rPr>
                        <a:t>landowners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u="none" strike="noStrike" dirty="0" smtClean="0">
                        <a:effectLst/>
                      </a:endParaRPr>
                    </a:p>
                    <a:p>
                      <a:pPr algn="l" fontAlgn="t"/>
                      <a:endParaRPr lang="en-US" sz="8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n-US" sz="800" u="none" strike="noStrike" dirty="0" smtClean="0">
                          <a:effectLst/>
                        </a:rPr>
                        <a:t>Wetland </a:t>
                      </a:r>
                      <a:r>
                        <a:rPr lang="en-US" sz="800" u="none" strike="noStrike" dirty="0">
                          <a:effectLst/>
                        </a:rPr>
                        <a:t>Workgroup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u="none" strike="noStrike" dirty="0" smtClean="0">
                        <a:effectLst/>
                      </a:endParaRPr>
                    </a:p>
                    <a:p>
                      <a:pPr algn="l" fontAlgn="t"/>
                      <a:endParaRPr lang="en-US" sz="8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n-US" sz="800" u="none" strike="noStrike" dirty="0" smtClean="0">
                          <a:effectLst/>
                        </a:rPr>
                        <a:t>CB Watershed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u="none" strike="noStrike" dirty="0" smtClean="0">
                        <a:effectLst/>
                      </a:endParaRPr>
                    </a:p>
                    <a:p>
                      <a:pPr algn="l" fontAlgn="t"/>
                      <a:endParaRPr lang="en-US" sz="8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n-US" sz="800" u="none" strike="noStrike" dirty="0" smtClean="0">
                          <a:effectLst/>
                        </a:rPr>
                        <a:t>March </a:t>
                      </a:r>
                      <a:r>
                        <a:rPr lang="en-US" sz="800" u="none" strike="noStrike" dirty="0">
                          <a:effectLst/>
                        </a:rPr>
                        <a:t>2016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u="none" strike="noStrike" dirty="0" smtClean="0">
                        <a:effectLst/>
                      </a:endParaRPr>
                    </a:p>
                    <a:p>
                      <a:pPr algn="l" fontAlgn="t"/>
                      <a:endParaRPr lang="en-US" sz="8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n-US" sz="800" u="none" strike="noStrike" dirty="0" smtClean="0">
                          <a:effectLst/>
                        </a:rPr>
                        <a:t>TBD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</a:tr>
              <a:tr h="4325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4.  Develop solutions to address barriers and improve outreach.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Identify priority areas and implement outreach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n-US" sz="800" u="none" strike="noStrike" dirty="0" smtClean="0">
                          <a:effectLst/>
                        </a:rPr>
                        <a:t>Wetland </a:t>
                      </a:r>
                      <a:r>
                        <a:rPr lang="en-US" sz="800" u="none" strike="noStrike" dirty="0">
                          <a:effectLst/>
                        </a:rPr>
                        <a:t>Workgroup and practitioners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n-US" sz="800" u="none" strike="noStrike" dirty="0" smtClean="0">
                          <a:effectLst/>
                        </a:rPr>
                        <a:t>All </a:t>
                      </a:r>
                      <a:r>
                        <a:rPr lang="en-US" sz="800" u="none" strike="noStrike" dirty="0">
                          <a:effectLst/>
                        </a:rPr>
                        <a:t>states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n-US" sz="800" u="none" strike="noStrike" dirty="0" smtClean="0">
                          <a:effectLst/>
                        </a:rPr>
                        <a:t>September </a:t>
                      </a:r>
                      <a:r>
                        <a:rPr lang="en-US" sz="800" u="none" strike="noStrike" dirty="0">
                          <a:effectLst/>
                        </a:rPr>
                        <a:t>2017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8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en-US" sz="800" u="none" strike="noStrike" dirty="0" smtClean="0">
                          <a:effectLst/>
                        </a:rPr>
                        <a:t>TBD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</a:tr>
              <a:tr h="196595">
                <a:tc gridSpan="6"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Total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TBD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89" marR="7189" marT="7189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469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43AE9ED4-FB10-4C6A-83A1-30F673D648A0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3896</TotalTime>
  <Words>1120</Words>
  <Application>Microsoft Office PowerPoint</Application>
  <PresentationFormat>Widescreen</PresentationFormat>
  <Paragraphs>422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Gill Sans MT</vt:lpstr>
      <vt:lpstr>Times New Roman</vt:lpstr>
      <vt:lpstr>Office Theme</vt:lpstr>
      <vt:lpstr>Wetland Workgroup</vt:lpstr>
      <vt:lpstr>Overview</vt:lpstr>
      <vt:lpstr>Panel Charge</vt:lpstr>
      <vt:lpstr>Panel Recommendations</vt:lpstr>
      <vt:lpstr>Summary of recommendations</vt:lpstr>
      <vt:lpstr>Wetland Mapping </vt:lpstr>
      <vt:lpstr>Discussions</vt:lpstr>
      <vt:lpstr>Biennial Work Plan</vt:lpstr>
      <vt:lpstr>Biennial Work Plan</vt:lpstr>
      <vt:lpstr>Biennial Work Plan</vt:lpstr>
      <vt:lpstr>Biennial Work Plan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C Hanson</dc:creator>
  <cp:lastModifiedBy>Runion, Kyle</cp:lastModifiedBy>
  <cp:revision>67</cp:revision>
  <cp:lastPrinted>2015-10-13T23:42:48Z</cp:lastPrinted>
  <dcterms:created xsi:type="dcterms:W3CDTF">2015-08-18T14:12:04Z</dcterms:created>
  <dcterms:modified xsi:type="dcterms:W3CDTF">2015-10-14T11:52:07Z</dcterms:modified>
</cp:coreProperties>
</file>