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70" r:id="rId4"/>
    <p:sldId id="269" r:id="rId5"/>
    <p:sldId id="273" r:id="rId6"/>
    <p:sldId id="272" r:id="rId7"/>
    <p:sldId id="275" r:id="rId8"/>
    <p:sldId id="284" r:id="rId9"/>
    <p:sldId id="276" r:id="rId10"/>
    <p:sldId id="277" r:id="rId11"/>
    <p:sldId id="271" r:id="rId12"/>
    <p:sldId id="278" r:id="rId13"/>
    <p:sldId id="279" r:id="rId14"/>
    <p:sldId id="280" r:id="rId15"/>
    <p:sldId id="281" r:id="rId16"/>
    <p:sldId id="282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839" autoAdjust="0"/>
  </p:normalViewPr>
  <p:slideViewPr>
    <p:cSldViewPr snapToGrid="0">
      <p:cViewPr varScale="1">
        <p:scale>
          <a:sx n="85" d="100"/>
          <a:sy n="85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E2E9C-D871-4F08-ACE6-5BC37CE11A09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D76BA-9D5C-4AAA-84B5-D060C0472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9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D76BA-9D5C-4AAA-84B5-D060C0472C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29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D76BA-9D5C-4AAA-84B5-D060C0472C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1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D76BA-9D5C-4AAA-84B5-D060C0472C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5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D76BA-9D5C-4AAA-84B5-D060C0472C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16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qualifying conditions for BMPs/sites. For example, Living Shoreline – a) nonstructural; b) hybrid system including a sill; and c) hybrid system including a breakwater. The site is currently experiencing shoreline erosion or is replacing existing armor. The site was graded, vegetated, and excess sediment was removed or used. and</a:t>
            </a:r>
            <a:r>
              <a:rPr lang="en-US" baseline="0" dirty="0" smtClean="0"/>
              <a:t> </a:t>
            </a:r>
            <a:r>
              <a:rPr lang="en-US" dirty="0" smtClean="0"/>
              <a:t>When a marsh fringe habitat or beach/dune habitat is created, enhanced, or maintained. 4 general protocols to define load reductions associated with specific BMPs. 1 protocol is for prevented sediment from the BMPs.</a:t>
            </a:r>
            <a:r>
              <a:rPr lang="en-US" baseline="0" dirty="0" smtClean="0"/>
              <a:t> The other 3 protocols are for sediment and nutrient reductions from planted marsh grasses associated with certain BMPs. </a:t>
            </a:r>
            <a:r>
              <a:rPr lang="en-US" dirty="0" smtClean="0"/>
              <a:t>5-year BMP life, renewable upon field verification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6B5E-70A5-4A77-90DC-D4E7C16FF01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61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D76BA-9D5C-4AAA-84B5-D060C0472C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69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D76BA-9D5C-4AAA-84B5-D060C0472C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6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FB99-5920-48CC-BF17-4D18ECC4D26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1065-3B02-4430-9B95-64451C65EE2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13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FB99-5920-48CC-BF17-4D18ECC4D26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1065-3B02-4430-9B95-64451C65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8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FB99-5920-48CC-BF17-4D18ECC4D26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1065-3B02-4430-9B95-64451C65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FB99-5920-48CC-BF17-4D18ECC4D26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1065-3B02-4430-9B95-64451C65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8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FB99-5920-48CC-BF17-4D18ECC4D26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1065-3B02-4430-9B95-64451C65EE2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03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FB99-5920-48CC-BF17-4D18ECC4D26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1065-3B02-4430-9B95-64451C65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8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FB99-5920-48CC-BF17-4D18ECC4D26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1065-3B02-4430-9B95-64451C65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3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FB99-5920-48CC-BF17-4D18ECC4D26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1065-3B02-4430-9B95-64451C65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4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FB99-5920-48CC-BF17-4D18ECC4D26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1065-3B02-4430-9B95-64451C65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7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C9FB99-5920-48CC-BF17-4D18ECC4D26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621065-3B02-4430-9B95-64451C65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4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FB99-5920-48CC-BF17-4D18ECC4D26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1065-3B02-4430-9B95-64451C65E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3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C9FB99-5920-48CC-BF17-4D18ECC4D265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621065-3B02-4430-9B95-64451C65EE2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14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99700-2384-40D2-86A7-D5A6425B2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Wetland </a:t>
            </a:r>
            <a:r>
              <a:rPr lang="en-US" dirty="0" smtClean="0"/>
              <a:t>Workgroup</a:t>
            </a:r>
            <a:br>
              <a:rPr lang="en-US" dirty="0" smtClean="0"/>
            </a:br>
            <a:r>
              <a:rPr lang="en-US" dirty="0" smtClean="0"/>
              <a:t>What, When, Where?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4F019-E15D-4004-9629-090F4AB11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341488" cy="5054008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May 7, </a:t>
            </a:r>
            <a:r>
              <a:rPr lang="en-US" dirty="0"/>
              <a:t>2020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1701800" y="5757333"/>
            <a:ext cx="685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Pamela Mason, Chair. Center for Coastal Resources Management, VIMS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96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52246" y="-377878"/>
            <a:ext cx="10058400" cy="145097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Non-tidal </a:t>
            </a:r>
            <a:r>
              <a:rPr lang="en-US" sz="3200" dirty="0" smtClean="0">
                <a:solidFill>
                  <a:schemeClr val="accent2"/>
                </a:solidFill>
              </a:rPr>
              <a:t>Wetland Load Reduction BMPs</a:t>
            </a:r>
            <a:endParaRPr lang="en-US" sz="3200" dirty="0">
              <a:solidFill>
                <a:schemeClr val="accent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120414"/>
              </p:ext>
            </p:extLst>
          </p:nvPr>
        </p:nvGraphicFramePr>
        <p:xfrm>
          <a:off x="814386" y="1413349"/>
          <a:ext cx="10347600" cy="395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900">
                  <a:extLst>
                    <a:ext uri="{9D8B030D-6E8A-4147-A177-3AD203B41FA5}">
                      <a16:colId xmlns:a16="http://schemas.microsoft.com/office/drawing/2014/main" val="4224022135"/>
                    </a:ext>
                  </a:extLst>
                </a:gridCol>
                <a:gridCol w="2586900">
                  <a:extLst>
                    <a:ext uri="{9D8B030D-6E8A-4147-A177-3AD203B41FA5}">
                      <a16:colId xmlns:a16="http://schemas.microsoft.com/office/drawing/2014/main" val="554597585"/>
                    </a:ext>
                  </a:extLst>
                </a:gridCol>
                <a:gridCol w="2586900">
                  <a:extLst>
                    <a:ext uri="{9D8B030D-6E8A-4147-A177-3AD203B41FA5}">
                      <a16:colId xmlns:a16="http://schemas.microsoft.com/office/drawing/2014/main" val="1920659768"/>
                    </a:ext>
                  </a:extLst>
                </a:gridCol>
                <a:gridCol w="2586900">
                  <a:extLst>
                    <a:ext uri="{9D8B030D-6E8A-4147-A177-3AD203B41FA5}">
                      <a16:colId xmlns:a16="http://schemas.microsoft.com/office/drawing/2014/main" val="423735230"/>
                    </a:ext>
                  </a:extLst>
                </a:gridCol>
              </a:tblGrid>
              <a:tr h="7917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Wetland</a:t>
                      </a:r>
                      <a:r>
                        <a:rPr lang="en-US" baseline="0" dirty="0" smtClean="0"/>
                        <a:t> BMP Type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TN (%)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TP (%)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TSS (%)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942451"/>
                  </a:ext>
                </a:extLst>
              </a:tr>
              <a:tr h="7917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Restoration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956305"/>
                  </a:ext>
                </a:extLst>
              </a:tr>
              <a:tr h="7917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Creation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393037"/>
                  </a:ext>
                </a:extLst>
              </a:tr>
              <a:tr h="7917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Rehabilitation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587502"/>
                  </a:ext>
                </a:extLst>
              </a:tr>
              <a:tr h="7917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Enhancement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Recommended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024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152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F8B4016-9811-4E48-A16D-322057B20E67}"/>
              </a:ext>
            </a:extLst>
          </p:cNvPr>
          <p:cNvSpPr txBox="1">
            <a:spLocks/>
          </p:cNvSpPr>
          <p:nvPr/>
        </p:nvSpPr>
        <p:spPr>
          <a:xfrm>
            <a:off x="1199295" y="140677"/>
            <a:ext cx="8915068" cy="5134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2"/>
                </a:solidFill>
              </a:rPr>
              <a:t>Wetlands Outcome: Climate Effects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44F3EC-2D73-455B-856E-144BF32DF7A7}"/>
              </a:ext>
            </a:extLst>
          </p:cNvPr>
          <p:cNvSpPr txBox="1">
            <a:spLocks/>
          </p:cNvSpPr>
          <p:nvPr/>
        </p:nvSpPr>
        <p:spPr>
          <a:xfrm>
            <a:off x="377454" y="654174"/>
            <a:ext cx="10906496" cy="611590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1" dirty="0" smtClean="0"/>
              <a:t>Wetland loss and degradation due to: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Development 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Climate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Both in synergy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1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1" dirty="0" smtClean="0"/>
              <a:t>Need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Data on Development extent and trends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Hydrology data and models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Robust projections on wetland areal extent and distribution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Tidal wetlands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400" dirty="0" smtClean="0"/>
              <a:t>Drowning: Sediment supply and accumulation. Organic material production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400" dirty="0" smtClean="0"/>
              <a:t>Migration Corridors: Limited by Development and Topography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Non-tidal wetland effects from precipitation, surface, and groundwater withdrawal/ recharge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895014"/>
            <a:ext cx="3662362" cy="274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80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309507"/>
            <a:ext cx="10058400" cy="9445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>
                <a:solidFill>
                  <a:schemeClr val="accent2"/>
                </a:solidFill>
              </a:rPr>
              <a:t>Logic and Action Plan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280" y="1907239"/>
            <a:ext cx="535159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Funding and Incentives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Communication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Landowners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Decision-makers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Practitioners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Data and Reporting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Leadership and Commitment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411941" y="1052122"/>
            <a:ext cx="1674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FACTORS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5" b="26754"/>
          <a:stretch/>
        </p:blipFill>
        <p:spPr>
          <a:xfrm>
            <a:off x="7008404" y="2278713"/>
            <a:ext cx="4307296" cy="26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74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980" y="129441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Existing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Communications:</a:t>
            </a:r>
          </a:p>
          <a:p>
            <a:pPr lvl="1"/>
            <a:r>
              <a:rPr lang="en-US" sz="2600" dirty="0" smtClean="0"/>
              <a:t>Wetland Works. Website focused on Nontidal Wetland on Agricultural land. WetlandWorks.org</a:t>
            </a:r>
          </a:p>
          <a:p>
            <a:pPr lvl="1"/>
            <a:r>
              <a:rPr lang="en-US" sz="2600" dirty="0" smtClean="0"/>
              <a:t>Develop Fact Sheet: Compile report of program, plans, and incentives for Wetlands Projects. Started with Virginia</a:t>
            </a:r>
          </a:p>
          <a:p>
            <a:pPr lvl="1"/>
            <a:r>
              <a:rPr lang="en-US" sz="2800" dirty="0" smtClean="0"/>
              <a:t>Include expert presentations in WWG agendas</a:t>
            </a:r>
          </a:p>
          <a:p>
            <a:pPr lvl="1"/>
            <a:r>
              <a:rPr lang="en-US" sz="2800" dirty="0" smtClean="0"/>
              <a:t>TNC Wetland Restoration Project. Kick off 2020</a:t>
            </a:r>
          </a:p>
          <a:p>
            <a:pPr lvl="1"/>
            <a:r>
              <a:rPr lang="en-US" sz="2800" dirty="0" smtClean="0"/>
              <a:t>Restoration Coordinators</a:t>
            </a:r>
          </a:p>
          <a:p>
            <a:pPr lvl="1"/>
            <a:r>
              <a:rPr lang="en-US" sz="2800" dirty="0" smtClean="0"/>
              <a:t>Landowner engagement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8861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3388" y="244476"/>
            <a:ext cx="10058400" cy="769937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Proposed Actions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3423" y="1501692"/>
            <a:ext cx="10429875" cy="4443412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Funding &amp; Incentives</a:t>
            </a:r>
          </a:p>
          <a:p>
            <a:pPr lvl="1"/>
            <a:r>
              <a:rPr lang="en-US" sz="2600" dirty="0"/>
              <a:t>Collaboration with </a:t>
            </a:r>
            <a:r>
              <a:rPr lang="en-US" sz="2600" dirty="0" err="1"/>
              <a:t>Comms</a:t>
            </a:r>
            <a:r>
              <a:rPr lang="en-US" sz="2600" dirty="0"/>
              <a:t> Team on </a:t>
            </a:r>
            <a:r>
              <a:rPr lang="en-US" sz="2600" dirty="0" smtClean="0"/>
              <a:t>Wetland Funding Factsheets</a:t>
            </a:r>
            <a:endParaRPr lang="en-US" sz="2600" dirty="0"/>
          </a:p>
          <a:p>
            <a:r>
              <a:rPr lang="en-US" sz="2600" b="1" dirty="0" smtClean="0"/>
              <a:t>Communications</a:t>
            </a:r>
          </a:p>
          <a:p>
            <a:pPr lvl="1"/>
            <a:r>
              <a:rPr lang="en-US" sz="2600" dirty="0" smtClean="0"/>
              <a:t>Wetland Works </a:t>
            </a:r>
          </a:p>
          <a:p>
            <a:pPr lvl="2"/>
            <a:r>
              <a:rPr lang="en-US" sz="2600" dirty="0" smtClean="0"/>
              <a:t>Market site</a:t>
            </a:r>
          </a:p>
          <a:p>
            <a:pPr lvl="2"/>
            <a:r>
              <a:rPr lang="en-US" sz="2600" dirty="0" smtClean="0"/>
              <a:t>Expand inventory of funding programs to include tidal and non-agricultural</a:t>
            </a:r>
          </a:p>
          <a:p>
            <a:pPr lvl="2"/>
            <a:r>
              <a:rPr lang="en-US" sz="2600" dirty="0" smtClean="0"/>
              <a:t>Expand to include information </a:t>
            </a:r>
            <a:r>
              <a:rPr lang="en-US" sz="2600" dirty="0"/>
              <a:t>about tidal </a:t>
            </a:r>
            <a:r>
              <a:rPr lang="en-US" sz="2600" dirty="0" smtClean="0"/>
              <a:t>wetlands, non-agricultural lands</a:t>
            </a:r>
          </a:p>
          <a:p>
            <a:pPr lvl="1"/>
            <a:r>
              <a:rPr lang="en-US" sz="2600" dirty="0" smtClean="0"/>
              <a:t>Next Steps for Living Shoreline GIT project: Collaborate and Support </a:t>
            </a:r>
          </a:p>
          <a:p>
            <a:pPr lvl="1"/>
            <a:r>
              <a:rPr lang="en-US" sz="2600" dirty="0" smtClean="0"/>
              <a:t>Hold a Panel at Marsh Resilience Summit to present Action Plan</a:t>
            </a:r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endParaRPr lang="en-US" sz="2600" dirty="0" smtClean="0"/>
          </a:p>
          <a:p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09" b="5843"/>
          <a:stretch/>
        </p:blipFill>
        <p:spPr>
          <a:xfrm>
            <a:off x="6538908" y="314367"/>
            <a:ext cx="4267200" cy="140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58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93" y="1945746"/>
            <a:ext cx="9946312" cy="4023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&amp; Reporting</a:t>
            </a:r>
          </a:p>
          <a:p>
            <a:pPr lvl="1"/>
            <a:r>
              <a:rPr lang="en-US" sz="2400" dirty="0" smtClean="0"/>
              <a:t>Work to improve the process for collecting, inputting and validating wetland data: NEIEN</a:t>
            </a:r>
          </a:p>
          <a:p>
            <a:pPr lvl="1"/>
            <a:r>
              <a:rPr lang="en-US" sz="2400" dirty="0" smtClean="0"/>
              <a:t>Support improved and updated wetland mapping and classification: GIS/ Modeling</a:t>
            </a:r>
          </a:p>
          <a:p>
            <a:pPr lvl="1"/>
            <a:r>
              <a:rPr lang="en-US" sz="2400" dirty="0" smtClean="0"/>
              <a:t>Lead and collaborate on STAC workshop proposal to develop a systems approach to BMP accounting</a:t>
            </a:r>
          </a:p>
          <a:p>
            <a:pPr lvl="1"/>
            <a:r>
              <a:rPr lang="en-US" sz="2400" dirty="0" smtClean="0"/>
              <a:t>Assess risks to coastal wetlands: Wetland </a:t>
            </a:r>
            <a:r>
              <a:rPr lang="en-US" sz="2400" dirty="0"/>
              <a:t>Migration </a:t>
            </a:r>
            <a:r>
              <a:rPr lang="en-US" sz="2400" dirty="0" smtClean="0"/>
              <a:t>Corridors</a:t>
            </a:r>
          </a:p>
          <a:p>
            <a:pPr lvl="1"/>
            <a:r>
              <a:rPr lang="en-US" sz="2400" dirty="0" smtClean="0"/>
              <a:t>Improve Wetland </a:t>
            </a:r>
            <a:r>
              <a:rPr lang="en-US" sz="2400" dirty="0"/>
              <a:t>Restoration </a:t>
            </a:r>
            <a:r>
              <a:rPr lang="en-US" sz="2400" dirty="0" smtClean="0"/>
              <a:t>Targeting</a:t>
            </a:r>
          </a:p>
          <a:p>
            <a:pPr lvl="2"/>
            <a:r>
              <a:rPr lang="en-US" sz="2400" dirty="0" smtClean="0"/>
              <a:t>Co-benefits of habitat and water quality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4993" y="699556"/>
            <a:ext cx="10058400" cy="84902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Proposed Actions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566" y="4336922"/>
            <a:ext cx="3535434" cy="202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04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9105" y="1902884"/>
            <a:ext cx="7013259" cy="4023360"/>
          </a:xfrm>
        </p:spPr>
        <p:txBody>
          <a:bodyPr/>
          <a:lstStyle/>
          <a:p>
            <a:r>
              <a:rPr lang="en-US" sz="2800" dirty="0" smtClean="0"/>
              <a:t>Leadership &amp; Commitment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Update Co-Benefit Factsheet. Collaborate with </a:t>
            </a:r>
            <a:r>
              <a:rPr lang="en-US" sz="2400" dirty="0" err="1" smtClean="0"/>
              <a:t>Comms</a:t>
            </a:r>
            <a:r>
              <a:rPr lang="en-US" sz="24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Identify Legal/ Regulatory Barriers. Develop strategies to address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Engage Leadership from City of Norfolk on Wetlands Mowing Factsheet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Proposed Actions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2" y="2368153"/>
            <a:ext cx="3634423" cy="272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83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281BD-F3A9-40CA-8165-CC981E2C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80" y="337403"/>
            <a:ext cx="10058400" cy="93259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Moving Forward on Wetland Goal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7AB2D-7F32-47BA-B985-616F31EBB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55" y="1780646"/>
            <a:ext cx="8827452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WWG has dual responsibility of data tracking and program/ project development and implementation.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Workgroup focus on data collection takes significant commitment limiting capacity to work on Actions in Strategy and Work Plan.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Rectifying Wetland Status and Trends with Restoration </a:t>
            </a:r>
            <a:r>
              <a:rPr lang="en-US" sz="2400" dirty="0" smtClean="0"/>
              <a:t>Data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High rates of Bay watershed development and sea level rise mean wetlands are at great risk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Low restoration numbers raise concern that we are not only way behind on the goal, but that the baseline is also changing.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107" y="1780646"/>
            <a:ext cx="2814036" cy="424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7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B4016-9811-4E48-A16D-322057B20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0341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Wetlands Outcome: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744F3EC-2D73-455B-856E-144BF32DF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481" y="1506434"/>
            <a:ext cx="6697715" cy="3845131"/>
          </a:xfrm>
        </p:spPr>
        <p:txBody>
          <a:bodyPr>
            <a:noAutofit/>
          </a:bodyPr>
          <a:lstStyle/>
          <a:p>
            <a:r>
              <a:rPr lang="en-US" sz="2400" dirty="0"/>
              <a:t>Continually </a:t>
            </a:r>
            <a:r>
              <a:rPr lang="en-US" sz="2400" b="1" dirty="0"/>
              <a:t>increase</a:t>
            </a:r>
            <a:r>
              <a:rPr lang="en-US" sz="2400" dirty="0"/>
              <a:t> the capacity of wetlands to provide </a:t>
            </a:r>
            <a:r>
              <a:rPr lang="en-US" sz="2400" b="1" dirty="0"/>
              <a:t>water quality </a:t>
            </a:r>
            <a:r>
              <a:rPr lang="en-US" sz="2400" dirty="0"/>
              <a:t>and </a:t>
            </a:r>
            <a:r>
              <a:rPr lang="en-US" sz="2400" b="1" dirty="0"/>
              <a:t>habitat</a:t>
            </a:r>
            <a:r>
              <a:rPr lang="en-US" sz="2400" dirty="0"/>
              <a:t> benefits throughout the Chesapeake Bay watershed. </a:t>
            </a:r>
          </a:p>
          <a:p>
            <a:r>
              <a:rPr lang="en-US" sz="2400" b="1" dirty="0"/>
              <a:t>Create or reestablish 85,000 acres </a:t>
            </a:r>
            <a:r>
              <a:rPr lang="en-US" sz="2400" dirty="0"/>
              <a:t>of tidal and non-tidal wetlands </a:t>
            </a:r>
          </a:p>
          <a:p>
            <a:pPr lvl="1"/>
            <a:r>
              <a:rPr lang="en-US" sz="2400" i="0" dirty="0"/>
              <a:t>83,000 of these restored acres should take place on agricultural lands</a:t>
            </a:r>
            <a:endParaRPr lang="en-US" sz="2400" dirty="0"/>
          </a:p>
          <a:p>
            <a:r>
              <a:rPr lang="en-US" sz="2400" b="1" dirty="0"/>
              <a:t>Enhance the function of an additional 150,000 acres </a:t>
            </a:r>
            <a:r>
              <a:rPr lang="en-US" sz="2400" dirty="0"/>
              <a:t>of degraded wetlands </a:t>
            </a:r>
          </a:p>
          <a:p>
            <a:r>
              <a:rPr lang="en-US" sz="2400" i="1" dirty="0"/>
              <a:t>These activities may occur in any land use (including urban), but should primarily occur in agricultural or natural landscapes.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299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4016-9811-4E48-A16D-322057B20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197703"/>
            <a:ext cx="8195931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Wetlands </a:t>
            </a:r>
            <a:r>
              <a:rPr lang="en-US" dirty="0" smtClean="0">
                <a:solidFill>
                  <a:schemeClr val="accent2"/>
                </a:solidFill>
              </a:rPr>
              <a:t>Outcome Tracking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744F3EC-2D73-455B-856E-144BF32DF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04" y="2023962"/>
            <a:ext cx="7706096" cy="384513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Regulatory Programs designed to meet No Net Loss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Some jurisdictions report incremental net gain. Is this counted?</a:t>
            </a:r>
            <a:endParaRPr lang="en-US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Creation/ Reestablishment (restoration) comes from Voluntary Actions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Jurisdictions struggle with voluntary action accounting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Certain funding programs limit access to location-based information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 smtClean="0"/>
              <a:t>Accounting systems are generally separate - often in different agencies</a:t>
            </a:r>
          </a:p>
          <a:p>
            <a:pPr lvl="1"/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875" y="2340080"/>
            <a:ext cx="2990850" cy="22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75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BFFEBA6-13E9-4D50-8201-2FA7CCED84EB}"/>
              </a:ext>
            </a:extLst>
          </p:cNvPr>
          <p:cNvGrpSpPr/>
          <p:nvPr/>
        </p:nvGrpSpPr>
        <p:grpSpPr>
          <a:xfrm>
            <a:off x="2971800" y="330200"/>
            <a:ext cx="9032296" cy="5439436"/>
            <a:chOff x="4215786" y="1088364"/>
            <a:chExt cx="7788310" cy="4681272"/>
          </a:xfrm>
        </p:grpSpPr>
        <p:pic>
          <p:nvPicPr>
            <p:cNvPr id="2" name="Content Placeholder 5">
              <a:extLst>
                <a:ext uri="{FF2B5EF4-FFF2-40B4-BE49-F238E27FC236}">
                  <a16:creationId xmlns:a16="http://schemas.microsoft.com/office/drawing/2014/main" id="{D0A79E87-C835-4533-8BB9-4E4303C14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5786" y="1088364"/>
              <a:ext cx="7788310" cy="4681272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497D7AD-02CD-4CA7-A875-F7260F756C1F}"/>
                </a:ext>
              </a:extLst>
            </p:cNvPr>
            <p:cNvCxnSpPr>
              <a:cxnSpLocks/>
            </p:cNvCxnSpPr>
            <p:nvPr/>
          </p:nvCxnSpPr>
          <p:spPr>
            <a:xfrm>
              <a:off x="5530850" y="2174875"/>
              <a:ext cx="624205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E2D8C2-9F72-4F41-9839-D9460A95A2E1}"/>
                </a:ext>
              </a:extLst>
            </p:cNvPr>
            <p:cNvSpPr txBox="1"/>
            <p:nvPr/>
          </p:nvSpPr>
          <p:spPr>
            <a:xfrm>
              <a:off x="5530850" y="1255527"/>
              <a:ext cx="6242050" cy="3973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Wetlands Restored </a:t>
              </a:r>
              <a:r>
                <a:rPr lang="en-US" sz="2400" dirty="0" smtClean="0"/>
                <a:t>on Agricultural Lands</a:t>
              </a:r>
              <a:endParaRPr lang="en-US" sz="24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69F2FB-4D54-4E4C-9750-BB149420F5FA}"/>
              </a:ext>
            </a:extLst>
          </p:cNvPr>
          <p:cNvSpPr txBox="1"/>
          <p:nvPr/>
        </p:nvSpPr>
        <p:spPr>
          <a:xfrm>
            <a:off x="187904" y="2598003"/>
            <a:ext cx="233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</a:rPr>
              <a:t>Progress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" y="3429000"/>
            <a:ext cx="2181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Percent of Goal Reached: 11%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827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747712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Wetlands TMDL Benefits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1230" y="1373723"/>
            <a:ext cx="10058400" cy="40227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Driver for wetland restoration/ creation</a:t>
            </a:r>
          </a:p>
          <a:p>
            <a:r>
              <a:rPr lang="en-US" sz="3200" dirty="0" smtClean="0"/>
              <a:t>Driver for preservation?</a:t>
            </a:r>
          </a:p>
          <a:p>
            <a:r>
              <a:rPr lang="en-US" sz="3200" dirty="0" smtClean="0"/>
              <a:t>Incentive for multiple partnerships</a:t>
            </a:r>
          </a:p>
          <a:p>
            <a:pPr lvl="1"/>
            <a:r>
              <a:rPr lang="en-US" sz="3200" dirty="0" smtClean="0"/>
              <a:t>Financial</a:t>
            </a:r>
          </a:p>
          <a:p>
            <a:pPr lvl="1"/>
            <a:r>
              <a:rPr lang="en-US" sz="3200" dirty="0" smtClean="0"/>
              <a:t>Design</a:t>
            </a:r>
          </a:p>
          <a:p>
            <a:pPr lvl="1"/>
            <a:r>
              <a:rPr lang="en-US" sz="3200" dirty="0" smtClean="0"/>
              <a:t>Implementation</a:t>
            </a:r>
          </a:p>
          <a:p>
            <a:r>
              <a:rPr lang="en-US" sz="3200" dirty="0" smtClean="0"/>
              <a:t>Trade-offs/ unintended consequences</a:t>
            </a:r>
          </a:p>
          <a:p>
            <a:pPr lvl="1"/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Right Arrow 4"/>
          <p:cNvSpPr/>
          <p:nvPr/>
        </p:nvSpPr>
        <p:spPr>
          <a:xfrm>
            <a:off x="571081" y="1513688"/>
            <a:ext cx="854110" cy="277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71081" y="2082793"/>
            <a:ext cx="854110" cy="277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71081" y="2755350"/>
            <a:ext cx="854110" cy="333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71081" y="4924634"/>
            <a:ext cx="854110" cy="277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07" y="1627282"/>
            <a:ext cx="2723723" cy="410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4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228600"/>
            <a:ext cx="8218488" cy="85725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Tidal Shoreline BMPs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7042933" y="704325"/>
            <a:ext cx="3733800" cy="2936875"/>
          </a:xfrm>
        </p:spPr>
        <p:txBody>
          <a:bodyPr>
            <a:noAutofit/>
          </a:bodyPr>
          <a:lstStyle/>
          <a:p>
            <a:r>
              <a:rPr lang="en-US" sz="2400" dirty="0"/>
              <a:t>Basic qualifying conditions for BMPs/sites</a:t>
            </a:r>
          </a:p>
          <a:p>
            <a:r>
              <a:rPr lang="en-US" sz="2400" dirty="0"/>
              <a:t>4 general protocols to define load reductions associated with specific BMPs</a:t>
            </a:r>
          </a:p>
          <a:p>
            <a:r>
              <a:rPr lang="en-US" sz="2400" dirty="0" smtClean="0"/>
              <a:t>10-year </a:t>
            </a:r>
            <a:r>
              <a:rPr lang="en-US" sz="2400" dirty="0"/>
              <a:t>BMP life, renewable upon field verification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4294967295"/>
          </p:nvPr>
        </p:nvSpPr>
        <p:spPr>
          <a:xfrm>
            <a:off x="80388" y="3829234"/>
            <a:ext cx="11857054" cy="2672050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en-US" sz="1700" dirty="0"/>
              <a:t>Protocol 1: Prevented </a:t>
            </a:r>
            <a:r>
              <a:rPr lang="en-US" sz="1700" dirty="0" smtClean="0"/>
              <a:t>Sediment: Annual </a:t>
            </a:r>
            <a:r>
              <a:rPr lang="en-US" sz="1700" dirty="0"/>
              <a:t>mass sediment reduction credit for practices that prevent tidal shoreline erosion. The pollutant loads are reduced for sand content and bank instability (based on the state’s assessment). </a:t>
            </a:r>
          </a:p>
          <a:p>
            <a:r>
              <a:rPr lang="en-US" sz="1700" dirty="0"/>
              <a:t>Protocol 2: Credit for </a:t>
            </a:r>
            <a:r>
              <a:rPr lang="en-US" sz="1700" dirty="0" smtClean="0"/>
              <a:t>Denitrification: Annual </a:t>
            </a:r>
            <a:r>
              <a:rPr lang="en-US" sz="1700" dirty="0"/>
              <a:t>mass nitrogen reduction credit for vegetative practices (Living shoreline w Marsh). </a:t>
            </a:r>
          </a:p>
          <a:p>
            <a:r>
              <a:rPr lang="en-US" sz="1700" dirty="0"/>
              <a:t>Protocol 3: Credit for </a:t>
            </a:r>
            <a:r>
              <a:rPr lang="en-US" sz="1700" dirty="0" smtClean="0"/>
              <a:t>Sedimentation: Annual </a:t>
            </a:r>
            <a:r>
              <a:rPr lang="en-US" sz="1700" dirty="0"/>
              <a:t>mass sediment and phosphorus reduction credit for vegetative practices (Living shoreline w Marsh)</a:t>
            </a:r>
          </a:p>
          <a:p>
            <a:r>
              <a:rPr lang="en-US" sz="1700" dirty="0"/>
              <a:t>Protocol 4: Credit for Marsh Redfield </a:t>
            </a:r>
            <a:r>
              <a:rPr lang="en-US" sz="1700" dirty="0" smtClean="0"/>
              <a:t>Ratio: One </a:t>
            </a:r>
            <a:r>
              <a:rPr lang="en-US" sz="1700" dirty="0"/>
              <a:t>time nutrient reduction credit for vegetative practices (Living shoreline w Marsh)</a:t>
            </a:r>
          </a:p>
          <a:p>
            <a:r>
              <a:rPr lang="en-US" sz="1700" dirty="0"/>
              <a:t>Default </a:t>
            </a:r>
            <a:r>
              <a:rPr lang="en-US" sz="1700" dirty="0" smtClean="0"/>
              <a:t>Rate: This </a:t>
            </a:r>
            <a:r>
              <a:rPr lang="en-US" sz="1700" dirty="0"/>
              <a:t>protocol provides an annual mass sediment and nutrient reduction credit for qualifying shoreline management practices</a:t>
            </a:r>
          </a:p>
          <a:p>
            <a:endParaRPr lang="en-US" sz="1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20" y="516292"/>
            <a:ext cx="5678281" cy="3312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520" y="1647929"/>
            <a:ext cx="5678281" cy="1507253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684" y="0"/>
            <a:ext cx="11051177" cy="1450757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Concerns for Tidal Marsh BMP Incentive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Review Processes for Qualifying Criteria: How and Who verifies</a:t>
            </a:r>
          </a:p>
          <a:p>
            <a:r>
              <a:rPr lang="en-US" sz="2400" dirty="0" smtClean="0"/>
              <a:t>Erosion as a natural process: Sand and sediment necessary for marsh and beach persistence. Significant </a:t>
            </a:r>
            <a:r>
              <a:rPr lang="en-US" sz="2400" dirty="0"/>
              <a:t>credits from Protocol 1 : Non-vegetated approach</a:t>
            </a:r>
          </a:p>
          <a:p>
            <a:r>
              <a:rPr lang="en-US" sz="2400" dirty="0" smtClean="0"/>
              <a:t>Promoting shoreline management in locations with little or no risk. May </a:t>
            </a:r>
            <a:r>
              <a:rPr lang="en-US" sz="2400" dirty="0"/>
              <a:t>promote unwarranted shoreline </a:t>
            </a:r>
            <a:r>
              <a:rPr lang="en-US" sz="2400" dirty="0" smtClean="0"/>
              <a:t>management and modification to natural processes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90473" y="4229993"/>
            <a:ext cx="4672013" cy="262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9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755"/>
            <a:ext cx="6688183" cy="60831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97187" y="156755"/>
            <a:ext cx="49328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Restoration</a:t>
            </a:r>
            <a:r>
              <a:rPr lang="en-US" dirty="0" smtClean="0">
                <a:latin typeface="Arial" panose="020B0604020202020204" pitchFamily="34" charset="0"/>
              </a:rPr>
              <a:t>-The </a:t>
            </a:r>
            <a:r>
              <a:rPr lang="en-US" dirty="0">
                <a:latin typeface="Arial" panose="020B0604020202020204" pitchFamily="34" charset="0"/>
              </a:rPr>
              <a:t>manipulation of the physical, chemical, or biological characteristics of a site with the goal of returning natural/historic functions to a former wetland</a:t>
            </a:r>
            <a:r>
              <a:rPr lang="en-US" dirty="0" smtClean="0">
                <a:latin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</a:rPr>
              <a:t>Rehabilitation</a:t>
            </a:r>
            <a:r>
              <a:rPr lang="en-US" dirty="0" smtClean="0">
                <a:latin typeface="Arial" panose="020B0604020202020204" pitchFamily="34" charset="0"/>
              </a:rPr>
              <a:t>-The </a:t>
            </a:r>
            <a:r>
              <a:rPr lang="en-US" dirty="0">
                <a:latin typeface="Arial" panose="020B0604020202020204" pitchFamily="34" charset="0"/>
              </a:rPr>
              <a:t>manipulation of the physical, chemical, or biological characteristics of a site with the goal of repairing natural/historic functions to a degraded wetland</a:t>
            </a:r>
            <a:r>
              <a:rPr lang="en-US" dirty="0" smtClean="0">
                <a:latin typeface="Arial" panose="020B0604020202020204" pitchFamily="34" charset="0"/>
              </a:rPr>
              <a:t>.</a:t>
            </a:r>
          </a:p>
          <a:p>
            <a:endParaRPr lang="en-US" dirty="0" smtClean="0">
              <a:latin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</a:rPr>
              <a:t>Enhancement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-The manipulation of the physical, chemical, or biological characteristics of a wetland to heighten, intensify, or improve a specific function(s</a:t>
            </a:r>
            <a:r>
              <a:rPr lang="en-US" dirty="0" smtClean="0">
                <a:latin typeface="Arial" panose="020B0604020202020204" pitchFamily="34" charset="0"/>
              </a:rPr>
              <a:t>).</a:t>
            </a:r>
          </a:p>
          <a:p>
            <a:endParaRPr lang="en-US" dirty="0" smtClean="0">
              <a:latin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</a:rPr>
              <a:t>Creation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-The manipulation of the physical, chemical, or biological characteristics present to develop a wetland that did not previously exist at a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85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94454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Non-tidal Wetland Restoration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1444624"/>
            <a:ext cx="7586663" cy="4525963"/>
          </a:xfrm>
        </p:spPr>
        <p:txBody>
          <a:bodyPr>
            <a:normAutofit lnSpcReduction="10000"/>
          </a:bodyPr>
          <a:lstStyle/>
          <a:p>
            <a:endParaRPr lang="en-US" sz="2400" b="1" i="1" dirty="0" smtClean="0"/>
          </a:p>
          <a:p>
            <a:pPr marL="0" indent="0">
              <a:buNone/>
            </a:pPr>
            <a:r>
              <a:rPr lang="en-US" sz="2400" dirty="0" smtClean="0"/>
              <a:t>Stacking Benefits: Counts Twice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1. Restoration (returning function to former wetland) or Creation (construction of new wetlands from upland) changes loading from previous </a:t>
            </a:r>
            <a:r>
              <a:rPr lang="en-US" sz="2400" dirty="0" err="1" smtClean="0"/>
              <a:t>landcover</a:t>
            </a:r>
            <a:r>
              <a:rPr lang="en-US" sz="2400" dirty="0" smtClean="0"/>
              <a:t> (Ag/ Urban impervious, turf…)to wetland </a:t>
            </a:r>
            <a:r>
              <a:rPr lang="en-US" sz="2400" dirty="0" err="1" smtClean="0"/>
              <a:t>landcover</a:t>
            </a:r>
            <a:r>
              <a:rPr lang="en-US" sz="2400" dirty="0" smtClean="0"/>
              <a:t> Ag or Urban</a:t>
            </a:r>
          </a:p>
          <a:p>
            <a:pPr lvl="1"/>
            <a:r>
              <a:rPr lang="en-US" sz="2400" dirty="0"/>
              <a:t>Non-tidal Wetlands are modeled </a:t>
            </a:r>
            <a:r>
              <a:rPr lang="en-US" sz="2400" dirty="0" smtClean="0"/>
              <a:t>with the same Load as forest</a:t>
            </a:r>
          </a:p>
          <a:p>
            <a:pPr marL="342900" lvl="1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PLUS</a:t>
            </a:r>
          </a:p>
          <a:p>
            <a:pPr marL="0" indent="0">
              <a:buNone/>
            </a:pPr>
            <a:r>
              <a:rPr lang="en-US" sz="2400" dirty="0" smtClean="0"/>
              <a:t>	2. Load Reduction Efficiencies (BMP)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3" y="1257300"/>
            <a:ext cx="3249880" cy="490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998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1068</Words>
  <Application>Microsoft Office PowerPoint</Application>
  <PresentationFormat>Widescreen</PresentationFormat>
  <Paragraphs>146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</vt:lpstr>
      <vt:lpstr>Retrospect</vt:lpstr>
      <vt:lpstr>Wetland Workgroup What, When, Where?</vt:lpstr>
      <vt:lpstr>Wetlands Outcome:</vt:lpstr>
      <vt:lpstr>Wetlands Outcome Tracking</vt:lpstr>
      <vt:lpstr>PowerPoint Presentation</vt:lpstr>
      <vt:lpstr>Wetlands TMDL Benefits </vt:lpstr>
      <vt:lpstr>Tidal Shoreline BMPs</vt:lpstr>
      <vt:lpstr>Concerns for Tidal Marsh BMP Incentive</vt:lpstr>
      <vt:lpstr>PowerPoint Presentation</vt:lpstr>
      <vt:lpstr>Non-tidal Wetland Restoration</vt:lpstr>
      <vt:lpstr>Non-tidal Wetland Load Reduction BMPs</vt:lpstr>
      <vt:lpstr>PowerPoint Presentation</vt:lpstr>
      <vt:lpstr>PowerPoint Presentation</vt:lpstr>
      <vt:lpstr>Existing Actions</vt:lpstr>
      <vt:lpstr>Proposed Actions</vt:lpstr>
      <vt:lpstr>Proposed Actions</vt:lpstr>
      <vt:lpstr>Proposed Actions</vt:lpstr>
      <vt:lpstr>Moving Forward on Wetland Goal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 Indicators</dc:title>
  <dc:creator>Ossmann, Megan</dc:creator>
  <cp:lastModifiedBy>Pamela Mason</cp:lastModifiedBy>
  <cp:revision>29</cp:revision>
  <dcterms:created xsi:type="dcterms:W3CDTF">2020-01-13T16:15:31Z</dcterms:created>
  <dcterms:modified xsi:type="dcterms:W3CDTF">2020-05-07T19:31:26Z</dcterms:modified>
</cp:coreProperties>
</file>