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2" r:id="rId2"/>
    <p:sldId id="263" r:id="rId3"/>
    <p:sldId id="264" r:id="rId4"/>
    <p:sldId id="268" r:id="rId5"/>
    <p:sldId id="267"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43" autoAdjust="0"/>
    <p:restoredTop sz="94660"/>
  </p:normalViewPr>
  <p:slideViewPr>
    <p:cSldViewPr snapToGrid="0">
      <p:cViewPr varScale="1">
        <p:scale>
          <a:sx n="83" d="100"/>
          <a:sy n="83" d="100"/>
        </p:scale>
        <p:origin x="9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C104A-C997-48E6-8E40-A686BFC1BFB9}" type="datetimeFigureOut">
              <a:rPr lang="en-US" smtClean="0"/>
              <a:t>6/15/2020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C51B7-9364-4012-A53C-B807E6288730}" type="slidenum">
              <a:rPr lang="en-US" smtClean="0"/>
              <a:t>‹#›</a:t>
            </a:fld>
            <a:endParaRPr lang="en-US"/>
          </a:p>
        </p:txBody>
      </p:sp>
    </p:spTree>
    <p:extLst>
      <p:ext uri="{BB962C8B-B14F-4D97-AF65-F5344CB8AC3E}">
        <p14:creationId xmlns:p14="http://schemas.microsoft.com/office/powerpoint/2010/main" val="264631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8D76BA-9D5C-4AAA-84B5-D060C0472C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92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8D76BA-9D5C-4AAA-84B5-D060C0472C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121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8D76BA-9D5C-4AAA-84B5-D060C0472C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3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8D76BA-9D5C-4AAA-84B5-D060C0472C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62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8D76BA-9D5C-4AAA-84B5-D060C0472C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2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8D76BA-9D5C-4AAA-84B5-D060C0472C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77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C9FB99-5920-48CC-BF17-4D18ECC4D265}"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21065-3B02-4430-9B95-64451C65EE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78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C9FB99-5920-48CC-BF17-4D18ECC4D265}"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21065-3B02-4430-9B95-64451C65EE2E}" type="slidenum">
              <a:rPr lang="en-US" smtClean="0"/>
              <a:t>‹#›</a:t>
            </a:fld>
            <a:endParaRPr lang="en-US"/>
          </a:p>
        </p:txBody>
      </p:sp>
    </p:spTree>
    <p:extLst>
      <p:ext uri="{BB962C8B-B14F-4D97-AF65-F5344CB8AC3E}">
        <p14:creationId xmlns:p14="http://schemas.microsoft.com/office/powerpoint/2010/main" val="220686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C9FB99-5920-48CC-BF17-4D18ECC4D265}"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21065-3B02-4430-9B95-64451C65EE2E}" type="slidenum">
              <a:rPr lang="en-US" smtClean="0"/>
              <a:t>‹#›</a:t>
            </a:fld>
            <a:endParaRPr lang="en-US"/>
          </a:p>
        </p:txBody>
      </p:sp>
    </p:spTree>
    <p:extLst>
      <p:ext uri="{BB962C8B-B14F-4D97-AF65-F5344CB8AC3E}">
        <p14:creationId xmlns:p14="http://schemas.microsoft.com/office/powerpoint/2010/main" val="347681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C9FB99-5920-48CC-BF17-4D18ECC4D265}"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21065-3B02-4430-9B95-64451C65EE2E}" type="slidenum">
              <a:rPr lang="en-US" smtClean="0"/>
              <a:t>‹#›</a:t>
            </a:fld>
            <a:endParaRPr lang="en-US"/>
          </a:p>
        </p:txBody>
      </p:sp>
    </p:spTree>
    <p:extLst>
      <p:ext uri="{BB962C8B-B14F-4D97-AF65-F5344CB8AC3E}">
        <p14:creationId xmlns:p14="http://schemas.microsoft.com/office/powerpoint/2010/main" val="414921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C9FB99-5920-48CC-BF17-4D18ECC4D265}"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21065-3B02-4430-9B95-64451C65EE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32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C9FB99-5920-48CC-BF17-4D18ECC4D265}"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21065-3B02-4430-9B95-64451C65EE2E}" type="slidenum">
              <a:rPr lang="en-US" smtClean="0"/>
              <a:t>‹#›</a:t>
            </a:fld>
            <a:endParaRPr lang="en-US"/>
          </a:p>
        </p:txBody>
      </p:sp>
    </p:spTree>
    <p:extLst>
      <p:ext uri="{BB962C8B-B14F-4D97-AF65-F5344CB8AC3E}">
        <p14:creationId xmlns:p14="http://schemas.microsoft.com/office/powerpoint/2010/main" val="423769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C9FB99-5920-48CC-BF17-4D18ECC4D265}" type="datetimeFigureOut">
              <a:rPr lang="en-US" smtClean="0"/>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21065-3B02-4430-9B95-64451C65EE2E}" type="slidenum">
              <a:rPr lang="en-US" smtClean="0"/>
              <a:t>‹#›</a:t>
            </a:fld>
            <a:endParaRPr lang="en-US"/>
          </a:p>
        </p:txBody>
      </p:sp>
    </p:spTree>
    <p:extLst>
      <p:ext uri="{BB962C8B-B14F-4D97-AF65-F5344CB8AC3E}">
        <p14:creationId xmlns:p14="http://schemas.microsoft.com/office/powerpoint/2010/main" val="331498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C9FB99-5920-48CC-BF17-4D18ECC4D265}" type="datetimeFigureOut">
              <a:rPr lang="en-US" smtClean="0"/>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21065-3B02-4430-9B95-64451C65EE2E}" type="slidenum">
              <a:rPr lang="en-US" smtClean="0"/>
              <a:t>‹#›</a:t>
            </a:fld>
            <a:endParaRPr lang="en-US"/>
          </a:p>
        </p:txBody>
      </p:sp>
    </p:spTree>
    <p:extLst>
      <p:ext uri="{BB962C8B-B14F-4D97-AF65-F5344CB8AC3E}">
        <p14:creationId xmlns:p14="http://schemas.microsoft.com/office/powerpoint/2010/main" val="126191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3C9FB99-5920-48CC-BF17-4D18ECC4D265}" type="datetimeFigureOut">
              <a:rPr lang="en-US" smtClean="0"/>
              <a:t>6/15/2020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C621065-3B02-4430-9B95-64451C65EE2E}" type="slidenum">
              <a:rPr lang="en-US" smtClean="0"/>
              <a:t>‹#›</a:t>
            </a:fld>
            <a:endParaRPr lang="en-US"/>
          </a:p>
        </p:txBody>
      </p:sp>
    </p:spTree>
    <p:extLst>
      <p:ext uri="{BB962C8B-B14F-4D97-AF65-F5344CB8AC3E}">
        <p14:creationId xmlns:p14="http://schemas.microsoft.com/office/powerpoint/2010/main" val="186263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3C9FB99-5920-48CC-BF17-4D18ECC4D265}" type="datetimeFigureOut">
              <a:rPr lang="en-US" smtClean="0"/>
              <a:t>6/15/2020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C621065-3B02-4430-9B95-64451C65EE2E}" type="slidenum">
              <a:rPr lang="en-US" smtClean="0"/>
              <a:t>‹#›</a:t>
            </a:fld>
            <a:endParaRPr lang="en-US"/>
          </a:p>
        </p:txBody>
      </p:sp>
    </p:spTree>
    <p:extLst>
      <p:ext uri="{BB962C8B-B14F-4D97-AF65-F5344CB8AC3E}">
        <p14:creationId xmlns:p14="http://schemas.microsoft.com/office/powerpoint/2010/main" val="364176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C9FB99-5920-48CC-BF17-4D18ECC4D265}"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21065-3B02-4430-9B95-64451C65EE2E}" type="slidenum">
              <a:rPr lang="en-US" smtClean="0"/>
              <a:t>‹#›</a:t>
            </a:fld>
            <a:endParaRPr lang="en-US"/>
          </a:p>
        </p:txBody>
      </p:sp>
    </p:spTree>
    <p:extLst>
      <p:ext uri="{BB962C8B-B14F-4D97-AF65-F5344CB8AC3E}">
        <p14:creationId xmlns:p14="http://schemas.microsoft.com/office/powerpoint/2010/main" val="49283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3C9FB99-5920-48CC-BF17-4D18ECC4D265}" type="datetimeFigureOut">
              <a:rPr lang="en-US" smtClean="0"/>
              <a:t>6/15/2020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C621065-3B02-4430-9B95-64451C65EE2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293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B99700-2384-40D2-86A7-D5A6425B21A2}"/>
              </a:ext>
            </a:extLst>
          </p:cNvPr>
          <p:cNvSpPr>
            <a:spLocks noGrp="1"/>
          </p:cNvSpPr>
          <p:nvPr>
            <p:ph type="ctrTitle"/>
          </p:nvPr>
        </p:nvSpPr>
        <p:spPr>
          <a:xfrm>
            <a:off x="965201" y="643467"/>
            <a:ext cx="6255026" cy="5054008"/>
          </a:xfrm>
        </p:spPr>
        <p:txBody>
          <a:bodyPr anchor="ctr">
            <a:normAutofit fontScale="90000"/>
          </a:bodyPr>
          <a:lstStyle/>
          <a:p>
            <a:pPr algn="r"/>
            <a:r>
              <a:rPr lang="en-US" dirty="0"/>
              <a:t>Wetland </a:t>
            </a:r>
            <a:r>
              <a:rPr lang="en-US" dirty="0" smtClean="0"/>
              <a:t>Workgroup</a:t>
            </a:r>
            <a:br>
              <a:rPr lang="en-US" dirty="0" smtClean="0"/>
            </a:br>
            <a:r>
              <a:rPr lang="en-US" dirty="0" smtClean="0"/>
              <a:t>Action Plan Item 5.4 Update</a:t>
            </a:r>
            <a:endParaRPr lang="en-US" dirty="0"/>
          </a:p>
        </p:txBody>
      </p:sp>
      <p:sp>
        <p:nvSpPr>
          <p:cNvPr id="3" name="Subtitle 2">
            <a:extLst>
              <a:ext uri="{FF2B5EF4-FFF2-40B4-BE49-F238E27FC236}">
                <a16:creationId xmlns:a16="http://schemas.microsoft.com/office/drawing/2014/main" id="{DA94F019-E15D-4004-9629-090F4AB11D57}"/>
              </a:ext>
            </a:extLst>
          </p:cNvPr>
          <p:cNvSpPr>
            <a:spLocks noGrp="1"/>
          </p:cNvSpPr>
          <p:nvPr>
            <p:ph type="subTitle" idx="1"/>
          </p:nvPr>
        </p:nvSpPr>
        <p:spPr>
          <a:xfrm>
            <a:off x="7870995" y="643467"/>
            <a:ext cx="3341488" cy="5054008"/>
          </a:xfrm>
        </p:spPr>
        <p:txBody>
          <a:bodyPr anchor="ctr">
            <a:normAutofit/>
          </a:bodyPr>
          <a:lstStyle/>
          <a:p>
            <a:r>
              <a:rPr lang="en-US" dirty="0" smtClean="0"/>
              <a:t>June 16, </a:t>
            </a:r>
            <a:r>
              <a:rPr lang="en-US" dirty="0"/>
              <a:t>2020</a:t>
            </a:r>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22D9B36-9BE7-472B-8808-7E0D681073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3">
            <a:extLst>
              <a:ext uri="{FF2B5EF4-FFF2-40B4-BE49-F238E27FC236}">
                <a16:creationId xmlns:a16="http://schemas.microsoft.com/office/drawing/2014/main" id="{8A549DE7-671D-4575-AF43-858FD99981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p:cNvSpPr txBox="1"/>
          <p:nvPr/>
        </p:nvSpPr>
        <p:spPr>
          <a:xfrm>
            <a:off x="2109445" y="5765926"/>
            <a:ext cx="609570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Calibri" panose="020F0502020204030204"/>
              </a:rPr>
              <a:t>Kevin Du Bois, PWS, PWD, CFM - DoD Chesapeake Bay Program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18" y="4855289"/>
            <a:ext cx="1966227" cy="1940011"/>
          </a:xfrm>
          <a:prstGeom prst="rect">
            <a:avLst/>
          </a:prstGeom>
        </p:spPr>
      </p:pic>
    </p:spTree>
    <p:extLst>
      <p:ext uri="{BB962C8B-B14F-4D97-AF65-F5344CB8AC3E}">
        <p14:creationId xmlns:p14="http://schemas.microsoft.com/office/powerpoint/2010/main" val="74497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22D9B36-9BE7-472B-8808-7E0D681073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3">
            <a:extLst>
              <a:ext uri="{FF2B5EF4-FFF2-40B4-BE49-F238E27FC236}">
                <a16:creationId xmlns:a16="http://schemas.microsoft.com/office/drawing/2014/main" id="{8A549DE7-671D-4575-AF43-858FD99981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18" y="4855289"/>
            <a:ext cx="1966227" cy="1940011"/>
          </a:xfrm>
          <a:prstGeom prst="rect">
            <a:avLst/>
          </a:prstGeom>
        </p:spPr>
      </p:pic>
      <p:sp>
        <p:nvSpPr>
          <p:cNvPr id="13" name="Right Arrow 12"/>
          <p:cNvSpPr/>
          <p:nvPr/>
        </p:nvSpPr>
        <p:spPr>
          <a:xfrm>
            <a:off x="2413610" y="4400091"/>
            <a:ext cx="718909" cy="310785"/>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rotWithShape="1">
          <a:blip r:embed="rId4"/>
          <a:srcRect l="9264" t="17377" r="55422" b="17505"/>
          <a:stretch/>
        </p:blipFill>
        <p:spPr>
          <a:xfrm>
            <a:off x="3113901" y="185353"/>
            <a:ext cx="5672142" cy="3718725"/>
          </a:xfrm>
          <a:prstGeom prst="rect">
            <a:avLst/>
          </a:prstGeom>
        </p:spPr>
      </p:pic>
      <p:pic>
        <p:nvPicPr>
          <p:cNvPr id="15" name="Picture 14"/>
          <p:cNvPicPr>
            <a:picLocks noChangeAspect="1"/>
          </p:cNvPicPr>
          <p:nvPr/>
        </p:nvPicPr>
        <p:blipFill rotWithShape="1">
          <a:blip r:embed="rId5"/>
          <a:srcRect l="9399" t="47656" r="55871" b="24346"/>
          <a:stretch/>
        </p:blipFill>
        <p:spPr>
          <a:xfrm>
            <a:off x="3135567" y="3740317"/>
            <a:ext cx="5572899" cy="1597420"/>
          </a:xfrm>
          <a:prstGeom prst="rect">
            <a:avLst/>
          </a:prstGeom>
        </p:spPr>
      </p:pic>
      <p:sp>
        <p:nvSpPr>
          <p:cNvPr id="9" name="TextBox 8"/>
          <p:cNvSpPr txBox="1"/>
          <p:nvPr/>
        </p:nvSpPr>
        <p:spPr>
          <a:xfrm>
            <a:off x="2249488" y="6400800"/>
            <a:ext cx="6907427" cy="369332"/>
          </a:xfrm>
          <a:prstGeom prst="rect">
            <a:avLst/>
          </a:prstGeom>
          <a:noFill/>
        </p:spPr>
        <p:txBody>
          <a:bodyPr wrap="square" rtlCol="0">
            <a:spAutoFit/>
          </a:bodyPr>
          <a:lstStyle/>
          <a:p>
            <a:r>
              <a:rPr lang="en-US" dirty="0" smtClean="0"/>
              <a:t>Wetlands Workgroup:  Action Plan Item 5.4 Update</a:t>
            </a:r>
            <a:endParaRPr lang="en-US" dirty="0"/>
          </a:p>
        </p:txBody>
      </p:sp>
    </p:spTree>
    <p:extLst>
      <p:ext uri="{BB962C8B-B14F-4D97-AF65-F5344CB8AC3E}">
        <p14:creationId xmlns:p14="http://schemas.microsoft.com/office/powerpoint/2010/main" val="1384340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22D9B36-9BE7-472B-8808-7E0D681073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3">
            <a:extLst>
              <a:ext uri="{FF2B5EF4-FFF2-40B4-BE49-F238E27FC236}">
                <a16:creationId xmlns:a16="http://schemas.microsoft.com/office/drawing/2014/main" id="{8A549DE7-671D-4575-AF43-858FD99981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18" y="4855289"/>
            <a:ext cx="1966227" cy="1940011"/>
          </a:xfrm>
          <a:prstGeom prst="rect">
            <a:avLst/>
          </a:prstGeom>
        </p:spPr>
      </p:pic>
      <p:sp>
        <p:nvSpPr>
          <p:cNvPr id="2" name="Rectangle 1"/>
          <p:cNvSpPr/>
          <p:nvPr/>
        </p:nvSpPr>
        <p:spPr>
          <a:xfrm>
            <a:off x="7489924" y="1391367"/>
            <a:ext cx="89463" cy="3662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44223" y="342116"/>
            <a:ext cx="8895172" cy="5355312"/>
          </a:xfrm>
          <a:prstGeom prst="rect">
            <a:avLst/>
          </a:prstGeom>
        </p:spPr>
        <p:txBody>
          <a:bodyPr wrap="square">
            <a:spAutoFit/>
          </a:bodyPr>
          <a:lstStyle/>
          <a:p>
            <a:r>
              <a:rPr lang="en-US" b="1" dirty="0"/>
              <a:t>Logic table</a:t>
            </a:r>
          </a:p>
          <a:p>
            <a:endParaRPr lang="en-US" b="1" dirty="0"/>
          </a:p>
          <a:p>
            <a:r>
              <a:rPr lang="en-US" b="1" dirty="0"/>
              <a:t>Factor:  What is impacting our ability to achieve our outcome?</a:t>
            </a:r>
          </a:p>
          <a:p>
            <a:endParaRPr lang="en-US" dirty="0"/>
          </a:p>
          <a:p>
            <a:r>
              <a:rPr lang="en-US" i="1" dirty="0"/>
              <a:t>Communication with decision-makers</a:t>
            </a:r>
          </a:p>
          <a:p>
            <a:endParaRPr lang="en-US" dirty="0"/>
          </a:p>
          <a:p>
            <a:r>
              <a:rPr lang="en-US" b="1" dirty="0"/>
              <a:t>Current Efforts:  What current efforts are addressing this factor?</a:t>
            </a:r>
          </a:p>
          <a:p>
            <a:endParaRPr lang="en-US" dirty="0"/>
          </a:p>
          <a:p>
            <a:r>
              <a:rPr lang="en-US" dirty="0"/>
              <a:t> </a:t>
            </a:r>
            <a:r>
              <a:rPr lang="en-US" i="1" dirty="0"/>
              <a:t>Accumulations of State plans and initiatives in Virginia that could act as an example</a:t>
            </a:r>
          </a:p>
          <a:p>
            <a:endParaRPr lang="en-US" dirty="0"/>
          </a:p>
          <a:p>
            <a:r>
              <a:rPr lang="en-US" b="1" dirty="0"/>
              <a:t>Gap:  What further efforts or information are needed to fully address this factor?</a:t>
            </a:r>
          </a:p>
          <a:p>
            <a:endParaRPr lang="en-US" dirty="0"/>
          </a:p>
          <a:p>
            <a:r>
              <a:rPr lang="en-US" i="1" dirty="0"/>
              <a:t>Co-benefits may not be emphasized in conservation and restoration decision-making</a:t>
            </a:r>
          </a:p>
          <a:p>
            <a:endParaRPr lang="en-US" dirty="0"/>
          </a:p>
          <a:p>
            <a:r>
              <a:rPr lang="en-US" b="1" dirty="0"/>
              <a:t>Actions:  What actions are essential to help fill this gap to achieve your outcome?</a:t>
            </a:r>
          </a:p>
          <a:p>
            <a:endParaRPr lang="en-US" dirty="0"/>
          </a:p>
          <a:p>
            <a:r>
              <a:rPr lang="en-US" i="1" dirty="0"/>
              <a:t>Work with the Communication Workgroup and State partners to develop state-specific factsheets that identify State plans, programs, and initiatives that encourage wetland restoration and implementation of living shorelines. </a:t>
            </a:r>
            <a:endParaRPr lang="en-US" i="1" dirty="0"/>
          </a:p>
        </p:txBody>
      </p:sp>
      <p:sp>
        <p:nvSpPr>
          <p:cNvPr id="16" name="TextBox 15"/>
          <p:cNvSpPr txBox="1"/>
          <p:nvPr/>
        </p:nvSpPr>
        <p:spPr>
          <a:xfrm>
            <a:off x="2249488" y="6400800"/>
            <a:ext cx="6907427" cy="369332"/>
          </a:xfrm>
          <a:prstGeom prst="rect">
            <a:avLst/>
          </a:prstGeom>
          <a:noFill/>
        </p:spPr>
        <p:txBody>
          <a:bodyPr wrap="square" rtlCol="0">
            <a:spAutoFit/>
          </a:bodyPr>
          <a:lstStyle/>
          <a:p>
            <a:r>
              <a:rPr lang="en-US" dirty="0" smtClean="0"/>
              <a:t>Wetlands Workgroup:  Action Plan Item 5.4 Update</a:t>
            </a:r>
            <a:endParaRPr lang="en-US" dirty="0"/>
          </a:p>
        </p:txBody>
      </p:sp>
    </p:spTree>
    <p:extLst>
      <p:ext uri="{BB962C8B-B14F-4D97-AF65-F5344CB8AC3E}">
        <p14:creationId xmlns:p14="http://schemas.microsoft.com/office/powerpoint/2010/main" val="142111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22D9B36-9BE7-472B-8808-7E0D681073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3">
            <a:extLst>
              <a:ext uri="{FF2B5EF4-FFF2-40B4-BE49-F238E27FC236}">
                <a16:creationId xmlns:a16="http://schemas.microsoft.com/office/drawing/2014/main" id="{8A549DE7-671D-4575-AF43-858FD99981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18" y="4855289"/>
            <a:ext cx="1966227" cy="1940011"/>
          </a:xfrm>
          <a:prstGeom prst="rect">
            <a:avLst/>
          </a:prstGeom>
        </p:spPr>
      </p:pic>
      <p:sp>
        <p:nvSpPr>
          <p:cNvPr id="2" name="Rectangle 1"/>
          <p:cNvSpPr/>
          <p:nvPr/>
        </p:nvSpPr>
        <p:spPr>
          <a:xfrm>
            <a:off x="7489924" y="1391367"/>
            <a:ext cx="89463" cy="3662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a:srcRect l="10841" t="24852" r="55961" b="66786"/>
          <a:stretch/>
        </p:blipFill>
        <p:spPr>
          <a:xfrm>
            <a:off x="296557" y="938317"/>
            <a:ext cx="11590643" cy="1037968"/>
          </a:xfrm>
          <a:prstGeom prst="rect">
            <a:avLst/>
          </a:prstGeom>
        </p:spPr>
      </p:pic>
      <p:pic>
        <p:nvPicPr>
          <p:cNvPr id="11" name="Picture 10"/>
          <p:cNvPicPr>
            <a:picLocks noChangeAspect="1"/>
          </p:cNvPicPr>
          <p:nvPr/>
        </p:nvPicPr>
        <p:blipFill rotWithShape="1">
          <a:blip r:embed="rId5"/>
          <a:srcRect l="10705" t="44109" r="55961" b="40182"/>
          <a:stretch/>
        </p:blipFill>
        <p:spPr>
          <a:xfrm>
            <a:off x="258580" y="1905177"/>
            <a:ext cx="11628620" cy="1948581"/>
          </a:xfrm>
          <a:prstGeom prst="rect">
            <a:avLst/>
          </a:prstGeom>
        </p:spPr>
      </p:pic>
      <p:sp>
        <p:nvSpPr>
          <p:cNvPr id="13" name="TextBox 12"/>
          <p:cNvSpPr txBox="1"/>
          <p:nvPr/>
        </p:nvSpPr>
        <p:spPr>
          <a:xfrm>
            <a:off x="2249488" y="6400800"/>
            <a:ext cx="6907427" cy="369332"/>
          </a:xfrm>
          <a:prstGeom prst="rect">
            <a:avLst/>
          </a:prstGeom>
          <a:noFill/>
        </p:spPr>
        <p:txBody>
          <a:bodyPr wrap="square" rtlCol="0">
            <a:spAutoFit/>
          </a:bodyPr>
          <a:lstStyle/>
          <a:p>
            <a:r>
              <a:rPr lang="en-US" dirty="0" smtClean="0"/>
              <a:t>Wetlands Workgroup:  Action Plan Item 5.4 Update</a:t>
            </a:r>
            <a:endParaRPr lang="en-US" dirty="0"/>
          </a:p>
        </p:txBody>
      </p:sp>
    </p:spTree>
    <p:extLst>
      <p:ext uri="{BB962C8B-B14F-4D97-AF65-F5344CB8AC3E}">
        <p14:creationId xmlns:p14="http://schemas.microsoft.com/office/powerpoint/2010/main" val="290895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22D9B36-9BE7-472B-8808-7E0D681073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3">
            <a:extLst>
              <a:ext uri="{FF2B5EF4-FFF2-40B4-BE49-F238E27FC236}">
                <a16:creationId xmlns:a16="http://schemas.microsoft.com/office/drawing/2014/main" id="{8A549DE7-671D-4575-AF43-858FD99981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18" y="4855289"/>
            <a:ext cx="1966227" cy="1940011"/>
          </a:xfrm>
          <a:prstGeom prst="rect">
            <a:avLst/>
          </a:prstGeom>
        </p:spPr>
      </p:pic>
      <p:sp>
        <p:nvSpPr>
          <p:cNvPr id="2" name="Rectangle 1"/>
          <p:cNvSpPr/>
          <p:nvPr/>
        </p:nvSpPr>
        <p:spPr>
          <a:xfrm>
            <a:off x="7489924" y="1391367"/>
            <a:ext cx="89463" cy="3662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9492" y="41282"/>
            <a:ext cx="11740785" cy="4031873"/>
          </a:xfrm>
          <a:prstGeom prst="rect">
            <a:avLst/>
          </a:prstGeom>
          <a:noFill/>
        </p:spPr>
        <p:txBody>
          <a:bodyPr wrap="square" rtlCol="0">
            <a:spAutoFit/>
          </a:bodyPr>
          <a:lstStyle/>
          <a:p>
            <a:pPr lvl="0"/>
            <a:r>
              <a:rPr lang="en-US" sz="1600" b="1" dirty="0" smtClean="0"/>
              <a:t>Phase </a:t>
            </a:r>
            <a:r>
              <a:rPr lang="en-US" sz="1600" b="1" dirty="0"/>
              <a:t>III WIP</a:t>
            </a:r>
            <a:endParaRPr lang="en-US" sz="1600" dirty="0"/>
          </a:p>
          <a:p>
            <a:r>
              <a:rPr lang="en-US" sz="1600" dirty="0"/>
              <a:t>Executive Summary:  SWCDs and PDCs responded to the challenge of identifying best management practices (BMPs) and programmatic actions that are necessary to restore the Chesapeake Bay.  From over 500 ideas and suggestions, the common themes among the programmatic actions for the urban/developed sector include: ...Enhance promotion of living shoreline techniques to address shoreline erosion</a:t>
            </a:r>
            <a:r>
              <a:rPr lang="en-US" sz="1600" dirty="0" smtClean="0"/>
              <a:t>.</a:t>
            </a:r>
          </a:p>
          <a:p>
            <a:endParaRPr lang="en-US" sz="1600" dirty="0"/>
          </a:p>
          <a:p>
            <a:r>
              <a:rPr lang="en-US" sz="1600" dirty="0"/>
              <a:t>Pg. 24:  Capitalize on co-benefits – Maximize BMP selection to increase climate or coastal resilience, soil health, flood attenuation, habitat restoration, carbon sequestration, or socioeconomic and quality of life benefits</a:t>
            </a:r>
          </a:p>
          <a:p>
            <a:r>
              <a:rPr lang="en-US" sz="1600" dirty="0"/>
              <a:t>Wetland restoration and Shoreline Management are credited in the </a:t>
            </a:r>
            <a:r>
              <a:rPr lang="en-US" sz="1600" dirty="0" smtClean="0"/>
              <a:t>TMDL</a:t>
            </a:r>
          </a:p>
          <a:p>
            <a:endParaRPr lang="en-US" sz="1600" dirty="0"/>
          </a:p>
          <a:p>
            <a:pPr lvl="0"/>
            <a:r>
              <a:rPr lang="en-US" sz="1600" b="1" dirty="0" smtClean="0"/>
              <a:t>Wildlife </a:t>
            </a:r>
            <a:r>
              <a:rPr lang="en-US" sz="1600" b="1" dirty="0"/>
              <a:t>Action Plan</a:t>
            </a:r>
            <a:endParaRPr lang="en-US" sz="1600" dirty="0"/>
          </a:p>
          <a:p>
            <a:r>
              <a:rPr lang="en-US" sz="1600" dirty="0"/>
              <a:t>The Virginia wildlife action plan unites natural resource agencies and citizens through a common vision and concept for the conservation of the Commonwealth’s wildlife and the habitats in which they live</a:t>
            </a:r>
            <a:r>
              <a:rPr lang="en-US" sz="1600" dirty="0" smtClean="0"/>
              <a:t>.</a:t>
            </a:r>
          </a:p>
          <a:p>
            <a:endParaRPr lang="en-US" sz="1600" dirty="0"/>
          </a:p>
          <a:p>
            <a:r>
              <a:rPr lang="en-US" sz="1600" dirty="0"/>
              <a:t>Page 11-19.  Conservation Strategies:  Maintain and Restore Wetland Habitats.  Promote Living shorelines where possible and minimize hardened shorelines.  Enhance vegetative buffers.  Control invasive species.  </a:t>
            </a:r>
          </a:p>
        </p:txBody>
      </p:sp>
      <p:sp>
        <p:nvSpPr>
          <p:cNvPr id="3" name="TextBox 2"/>
          <p:cNvSpPr txBox="1"/>
          <p:nvPr/>
        </p:nvSpPr>
        <p:spPr>
          <a:xfrm>
            <a:off x="2249488" y="4193569"/>
            <a:ext cx="9612998" cy="1323439"/>
          </a:xfrm>
          <a:prstGeom prst="rect">
            <a:avLst/>
          </a:prstGeom>
          <a:noFill/>
        </p:spPr>
        <p:txBody>
          <a:bodyPr wrap="square" rtlCol="0">
            <a:spAutoFit/>
          </a:bodyPr>
          <a:lstStyle/>
          <a:p>
            <a:r>
              <a:rPr lang="en-US" sz="1600" dirty="0"/>
              <a:t>Page 11-27.  Additional wetlands climate-related conservation actions include:  restoring and enhancing vegetation within the wetlands to support changing conditions (e.g. using vegetation species that can withstand a broader array of conditions like more frequent inundation and higher salinity levels), restoration of wetlands to increase their elevation along the coast where feasible or needed and enhancement of wetland migration by targeted restoration or acquisition in areas where wetlands may migrate (both inland and upstream).</a:t>
            </a:r>
          </a:p>
        </p:txBody>
      </p:sp>
      <p:sp>
        <p:nvSpPr>
          <p:cNvPr id="11" name="TextBox 10"/>
          <p:cNvSpPr txBox="1"/>
          <p:nvPr/>
        </p:nvSpPr>
        <p:spPr>
          <a:xfrm>
            <a:off x="2249488" y="6400800"/>
            <a:ext cx="6907427" cy="369332"/>
          </a:xfrm>
          <a:prstGeom prst="rect">
            <a:avLst/>
          </a:prstGeom>
          <a:noFill/>
        </p:spPr>
        <p:txBody>
          <a:bodyPr wrap="square" rtlCol="0">
            <a:spAutoFit/>
          </a:bodyPr>
          <a:lstStyle/>
          <a:p>
            <a:r>
              <a:rPr lang="en-US" dirty="0" smtClean="0"/>
              <a:t>Wetlands Workgroup:  Action Plan Item 5.4 Update</a:t>
            </a:r>
            <a:endParaRPr lang="en-US" dirty="0"/>
          </a:p>
        </p:txBody>
      </p:sp>
    </p:spTree>
    <p:extLst>
      <p:ext uri="{BB962C8B-B14F-4D97-AF65-F5344CB8AC3E}">
        <p14:creationId xmlns:p14="http://schemas.microsoft.com/office/powerpoint/2010/main" val="186805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22D9B36-9BE7-472B-8808-7E0D681073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3">
            <a:extLst>
              <a:ext uri="{FF2B5EF4-FFF2-40B4-BE49-F238E27FC236}">
                <a16:creationId xmlns:a16="http://schemas.microsoft.com/office/drawing/2014/main" id="{8A549DE7-671D-4575-AF43-858FD99981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18" y="4855289"/>
            <a:ext cx="1966227" cy="1940011"/>
          </a:xfrm>
          <a:prstGeom prst="rect">
            <a:avLst/>
          </a:prstGeom>
        </p:spPr>
      </p:pic>
      <p:sp>
        <p:nvSpPr>
          <p:cNvPr id="2" name="Rectangle 1"/>
          <p:cNvSpPr/>
          <p:nvPr/>
        </p:nvSpPr>
        <p:spPr>
          <a:xfrm>
            <a:off x="7489924" y="1391367"/>
            <a:ext cx="89463" cy="3662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49488" y="6400800"/>
            <a:ext cx="6907427" cy="369332"/>
          </a:xfrm>
          <a:prstGeom prst="rect">
            <a:avLst/>
          </a:prstGeom>
          <a:noFill/>
        </p:spPr>
        <p:txBody>
          <a:bodyPr wrap="square" rtlCol="0">
            <a:spAutoFit/>
          </a:bodyPr>
          <a:lstStyle/>
          <a:p>
            <a:r>
              <a:rPr lang="en-US" dirty="0" smtClean="0"/>
              <a:t>Wetlands Workgroup:  Action Plan Item 5.4 Update</a:t>
            </a:r>
            <a:endParaRPr lang="en-US" dirty="0"/>
          </a:p>
        </p:txBody>
      </p:sp>
      <p:sp>
        <p:nvSpPr>
          <p:cNvPr id="3" name="Rectangle 2"/>
          <p:cNvSpPr/>
          <p:nvPr/>
        </p:nvSpPr>
        <p:spPr>
          <a:xfrm>
            <a:off x="338710" y="336457"/>
            <a:ext cx="11850130" cy="1200329"/>
          </a:xfrm>
          <a:prstGeom prst="rect">
            <a:avLst/>
          </a:prstGeom>
        </p:spPr>
        <p:txBody>
          <a:bodyPr wrap="square">
            <a:spAutoFit/>
          </a:bodyPr>
          <a:lstStyle/>
          <a:p>
            <a:r>
              <a:rPr lang="en-US" dirty="0"/>
              <a:t>Using VA as an example, the value of wetlands and the need to protect, restore, and enhance wetlands was referenced in the following:</a:t>
            </a:r>
          </a:p>
          <a:p>
            <a:endParaRPr lang="en-US" dirty="0"/>
          </a:p>
          <a:p>
            <a:pPr marL="285750" indent="-285750">
              <a:buFont typeface="Arial" panose="020B0604020202020204" pitchFamily="34" charset="0"/>
              <a:buChar char="•"/>
            </a:pPr>
            <a:endParaRPr lang="en-US" dirty="0"/>
          </a:p>
        </p:txBody>
      </p:sp>
      <p:sp>
        <p:nvSpPr>
          <p:cNvPr id="6" name="TextBox 5"/>
          <p:cNvSpPr txBox="1"/>
          <p:nvPr/>
        </p:nvSpPr>
        <p:spPr>
          <a:xfrm>
            <a:off x="335492" y="1040732"/>
            <a:ext cx="569901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Phase III WIP</a:t>
            </a:r>
          </a:p>
          <a:p>
            <a:pPr marL="285750" indent="-285750">
              <a:buFont typeface="Arial" panose="020B0604020202020204" pitchFamily="34" charset="0"/>
              <a:buChar char="•"/>
            </a:pPr>
            <a:r>
              <a:rPr lang="en-US" dirty="0"/>
              <a:t>State Wildlife Action Plan</a:t>
            </a:r>
          </a:p>
          <a:p>
            <a:pPr marL="285750" indent="-285750">
              <a:buFont typeface="Arial" panose="020B0604020202020204" pitchFamily="34" charset="0"/>
              <a:buChar char="•"/>
            </a:pPr>
            <a:r>
              <a:rPr lang="en-US" dirty="0"/>
              <a:t>Virginia's Strategy for Safeguarding Species of Greatest Conservation Need from the Effects of </a:t>
            </a:r>
            <a:r>
              <a:rPr lang="en-US" dirty="0" smtClean="0"/>
              <a:t>Climate </a:t>
            </a:r>
            <a:r>
              <a:rPr lang="en-US" dirty="0"/>
              <a:t>Change (2009)</a:t>
            </a:r>
          </a:p>
          <a:p>
            <a:pPr marL="285750" indent="-285750">
              <a:buFont typeface="Arial" panose="020B0604020202020204" pitchFamily="34" charset="0"/>
              <a:buChar char="•"/>
            </a:pPr>
            <a:r>
              <a:rPr lang="en-US" dirty="0" smtClean="0"/>
              <a:t>VMRC </a:t>
            </a:r>
            <a:r>
              <a:rPr lang="en-US" dirty="0"/>
              <a:t>Tidal Wetland Regulations:  Chapter 13 of Title 28.2, Code of VA</a:t>
            </a:r>
          </a:p>
          <a:p>
            <a:pPr marL="285750" indent="-285750">
              <a:buFont typeface="Arial" panose="020B0604020202020204" pitchFamily="34" charset="0"/>
              <a:buChar char="•"/>
            </a:pPr>
            <a:r>
              <a:rPr lang="en-US" dirty="0" smtClean="0"/>
              <a:t>State </a:t>
            </a:r>
            <a:r>
              <a:rPr lang="en-US" dirty="0"/>
              <a:t>Outreach/Education Goals</a:t>
            </a:r>
          </a:p>
          <a:p>
            <a:pPr marL="285750" indent="-285750">
              <a:buFont typeface="Arial" panose="020B0604020202020204" pitchFamily="34" charset="0"/>
              <a:buChar char="•"/>
            </a:pPr>
            <a:r>
              <a:rPr lang="en-US" dirty="0" smtClean="0"/>
              <a:t>Virginia </a:t>
            </a:r>
            <a:r>
              <a:rPr lang="en-US" dirty="0"/>
              <a:t>Natural Heritage Program</a:t>
            </a:r>
          </a:p>
          <a:p>
            <a:pPr marL="285750" indent="-285750">
              <a:buFont typeface="Arial" panose="020B0604020202020204" pitchFamily="34" charset="0"/>
              <a:buChar char="•"/>
            </a:pPr>
            <a:r>
              <a:rPr lang="en-US" dirty="0"/>
              <a:t>Virginia Executive Order 24:  Coastal Resilience </a:t>
            </a:r>
            <a:r>
              <a:rPr lang="en-US" dirty="0" smtClean="0"/>
              <a:t>Master</a:t>
            </a:r>
            <a:endParaRPr lang="en-US" dirty="0"/>
          </a:p>
        </p:txBody>
      </p:sp>
      <p:sp>
        <p:nvSpPr>
          <p:cNvPr id="7" name="TextBox 6"/>
          <p:cNvSpPr txBox="1"/>
          <p:nvPr/>
        </p:nvSpPr>
        <p:spPr>
          <a:xfrm>
            <a:off x="6356115" y="1029082"/>
            <a:ext cx="551111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Constitution of Virginia</a:t>
            </a:r>
          </a:p>
          <a:p>
            <a:pPr marL="285750" indent="-285750">
              <a:buFont typeface="Arial" panose="020B0604020202020204" pitchFamily="34" charset="0"/>
              <a:buChar char="•"/>
            </a:pPr>
            <a:r>
              <a:rPr lang="en-US" dirty="0" smtClean="0"/>
              <a:t>VA Outdoors Plan 2018</a:t>
            </a:r>
          </a:p>
          <a:p>
            <a:pPr marL="285750" indent="-285750">
              <a:buFont typeface="Arial" panose="020B0604020202020204" pitchFamily="34" charset="0"/>
              <a:buChar char="•"/>
            </a:pPr>
            <a:r>
              <a:rPr lang="en-US" dirty="0"/>
              <a:t>Virginia Living Shorelines Act</a:t>
            </a:r>
          </a:p>
          <a:p>
            <a:pPr marL="285750" indent="-285750">
              <a:buFont typeface="Arial" panose="020B0604020202020204" pitchFamily="34" charset="0"/>
              <a:buChar char="•"/>
            </a:pPr>
            <a:r>
              <a:rPr lang="en-US" dirty="0"/>
              <a:t>Virginia State Wetlands Program Plan</a:t>
            </a:r>
          </a:p>
          <a:p>
            <a:pPr marL="285750" indent="-285750">
              <a:buFont typeface="Arial" panose="020B0604020202020204" pitchFamily="34" charset="0"/>
              <a:buChar char="•"/>
            </a:pPr>
            <a:r>
              <a:rPr lang="en-US" dirty="0"/>
              <a:t>State Outreach/Education Goals</a:t>
            </a:r>
          </a:p>
          <a:p>
            <a:pPr marL="285750" indent="-285750">
              <a:buFont typeface="Arial" panose="020B0604020202020204" pitchFamily="34" charset="0"/>
              <a:buChar char="•"/>
            </a:pPr>
            <a:r>
              <a:rPr lang="en-US" dirty="0"/>
              <a:t>VA Chesapeake Bay Preservation Act</a:t>
            </a:r>
          </a:p>
          <a:p>
            <a:pPr marL="285750" indent="-285750">
              <a:buFont typeface="Arial" panose="020B0604020202020204" pitchFamily="34" charset="0"/>
              <a:buChar char="•"/>
            </a:pPr>
            <a:r>
              <a:rPr lang="en-US" dirty="0"/>
              <a:t>Plan</a:t>
            </a:r>
          </a:p>
          <a:p>
            <a:pPr marL="285750" indent="-285750">
              <a:buFont typeface="Arial" panose="020B0604020202020204" pitchFamily="34" charset="0"/>
              <a:buChar char="•"/>
            </a:pPr>
            <a:r>
              <a:rPr lang="en-US" dirty="0"/>
              <a:t>Virginia Scenic River Program</a:t>
            </a:r>
          </a:p>
          <a:p>
            <a:pPr marL="285750" indent="-285750">
              <a:buFont typeface="Arial" panose="020B0604020202020204" pitchFamily="34" charset="0"/>
              <a:buChar char="•"/>
            </a:pPr>
            <a:r>
              <a:rPr lang="en-US" dirty="0"/>
              <a:t>VA Dam Safety and Floodplains Program</a:t>
            </a:r>
          </a:p>
          <a:p>
            <a:pPr marL="285750" indent="-285750">
              <a:buFont typeface="Arial" panose="020B0604020202020204" pitchFamily="34" charset="0"/>
              <a:buChar char="•"/>
            </a:pPr>
            <a:r>
              <a:rPr lang="en-US" dirty="0"/>
              <a:t>Virginia Coastal Zone Management </a:t>
            </a:r>
            <a:r>
              <a:rPr lang="en-US" dirty="0" smtClean="0"/>
              <a:t>Program</a:t>
            </a:r>
            <a:endParaRPr lang="en-US" dirty="0"/>
          </a:p>
        </p:txBody>
      </p:sp>
      <p:sp>
        <p:nvSpPr>
          <p:cNvPr id="11" name="TextBox 10"/>
          <p:cNvSpPr txBox="1"/>
          <p:nvPr/>
        </p:nvSpPr>
        <p:spPr>
          <a:xfrm>
            <a:off x="335493" y="4073252"/>
            <a:ext cx="11531736" cy="461665"/>
          </a:xfrm>
          <a:prstGeom prst="rect">
            <a:avLst/>
          </a:prstGeom>
          <a:noFill/>
        </p:spPr>
        <p:txBody>
          <a:bodyPr wrap="square" rtlCol="0">
            <a:spAutoFit/>
          </a:bodyPr>
          <a:lstStyle/>
          <a:p>
            <a:r>
              <a:rPr lang="en-US" sz="2400" dirty="0"/>
              <a:t>Now we are expanding the same methodology to other Jurisdictions in the Partnership</a:t>
            </a:r>
            <a:endParaRPr lang="en-US" sz="2400" dirty="0"/>
          </a:p>
        </p:txBody>
      </p:sp>
    </p:spTree>
    <p:extLst>
      <p:ext uri="{BB962C8B-B14F-4D97-AF65-F5344CB8AC3E}">
        <p14:creationId xmlns:p14="http://schemas.microsoft.com/office/powerpoint/2010/main" val="273072671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578</Words>
  <Application>Microsoft Office PowerPoint</Application>
  <PresentationFormat>Widescreen</PresentationFormat>
  <Paragraphs>61</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Retrospect</vt:lpstr>
      <vt:lpstr>Wetland Workgroup Action Plan Item 5.4 Update</vt:lpstr>
      <vt:lpstr>PowerPoint Presentation</vt:lpstr>
      <vt:lpstr>PowerPoint Presentation</vt:lpstr>
      <vt:lpstr>PowerPoint Presentation</vt:lpstr>
      <vt:lpstr>PowerPoint Presentation</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 Bois, Kevin R CIV NAVFAC MIDLANT, EV</dc:creator>
  <cp:lastModifiedBy>Du Bois, Kevin R CIV NAVFAC MIDLANT, EV</cp:lastModifiedBy>
  <cp:revision>11</cp:revision>
  <dcterms:created xsi:type="dcterms:W3CDTF">2020-06-15T12:12:26Z</dcterms:created>
  <dcterms:modified xsi:type="dcterms:W3CDTF">2020-06-15T16:34:08Z</dcterms:modified>
</cp:coreProperties>
</file>