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7" r:id="rId2"/>
    <p:sldId id="375" r:id="rId3"/>
    <p:sldId id="381" r:id="rId4"/>
    <p:sldId id="258" r:id="rId5"/>
    <p:sldId id="321" r:id="rId6"/>
    <p:sldId id="371" r:id="rId7"/>
    <p:sldId id="368" r:id="rId8"/>
    <p:sldId id="382" r:id="rId9"/>
    <p:sldId id="349" r:id="rId10"/>
    <p:sldId id="387" r:id="rId11"/>
    <p:sldId id="391" r:id="rId12"/>
    <p:sldId id="383" r:id="rId13"/>
    <p:sldId id="384" r:id="rId14"/>
    <p:sldId id="386" r:id="rId15"/>
    <p:sldId id="385" r:id="rId16"/>
    <p:sldId id="388" r:id="rId17"/>
    <p:sldId id="390" r:id="rId18"/>
  </p:sldIdLst>
  <p:sldSz cx="12192000" cy="6858000"/>
  <p:notesSz cx="6985000" cy="92837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16" autoAdjust="0"/>
    <p:restoredTop sz="95405" autoAdjust="0"/>
  </p:normalViewPr>
  <p:slideViewPr>
    <p:cSldViewPr snapToGrid="0" snapToObjects="1">
      <p:cViewPr varScale="1">
        <p:scale>
          <a:sx n="86" d="100"/>
          <a:sy n="86" d="100"/>
        </p:scale>
        <p:origin x="518" y="5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56050" y="0"/>
            <a:ext cx="3027363" cy="465138"/>
          </a:xfrm>
          <a:prstGeom prst="rect">
            <a:avLst/>
          </a:prstGeom>
        </p:spPr>
        <p:txBody>
          <a:bodyPr vert="horz" lIns="91440" tIns="45720" rIns="91440" bIns="45720" rtlCol="0"/>
          <a:lstStyle>
            <a:lvl1pPr algn="r">
              <a:defRPr sz="1200"/>
            </a:lvl1pPr>
          </a:lstStyle>
          <a:p>
            <a:fld id="{7372B88C-2638-45E7-8036-853F19DAE415}" type="datetimeFigureOut">
              <a:rPr lang="en-US" smtClean="0"/>
              <a:t>1/25/2017</a:t>
            </a:fld>
            <a:endParaRPr lang="en-US" dirty="0"/>
          </a:p>
        </p:txBody>
      </p:sp>
      <p:sp>
        <p:nvSpPr>
          <p:cNvPr id="4" name="Footer Placeholder 3"/>
          <p:cNvSpPr>
            <a:spLocks noGrp="1"/>
          </p:cNvSpPr>
          <p:nvPr>
            <p:ph type="ftr" sz="quarter" idx="2"/>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050" y="8818563"/>
            <a:ext cx="3027363" cy="465137"/>
          </a:xfrm>
          <a:prstGeom prst="rect">
            <a:avLst/>
          </a:prstGeom>
        </p:spPr>
        <p:txBody>
          <a:bodyPr vert="horz" lIns="91440" tIns="45720" rIns="91440" bIns="45720" rtlCol="0" anchor="b"/>
          <a:lstStyle>
            <a:lvl1pPr algn="r">
              <a:defRPr sz="1200"/>
            </a:lvl1pPr>
          </a:lstStyle>
          <a:p>
            <a:fld id="{46D667EC-59FC-4DBA-A8DB-3B2D5E02E6A2}" type="slidenum">
              <a:rPr lang="en-US" smtClean="0"/>
              <a:t>‹#›</a:t>
            </a:fld>
            <a:endParaRPr lang="en-US" dirty="0"/>
          </a:p>
        </p:txBody>
      </p:sp>
    </p:spTree>
    <p:extLst>
      <p:ext uri="{BB962C8B-B14F-4D97-AF65-F5344CB8AC3E}">
        <p14:creationId xmlns:p14="http://schemas.microsoft.com/office/powerpoint/2010/main" val="2538055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2648E9F6-8DE6-4572-883F-69CB18B4D0F3}" type="datetimeFigureOut">
              <a:rPr lang="en-US" smtClean="0"/>
              <a:t>1/25/2017</a:t>
            </a:fld>
            <a:endParaRPr lang="en-US" dirty="0"/>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420699D2-A490-4194-898C-E30F220E32DD}" type="slidenum">
              <a:rPr lang="en-US" smtClean="0"/>
              <a:t>‹#›</a:t>
            </a:fld>
            <a:endParaRPr lang="en-US" dirty="0"/>
          </a:p>
        </p:txBody>
      </p:sp>
    </p:spTree>
    <p:extLst>
      <p:ext uri="{BB962C8B-B14F-4D97-AF65-F5344CB8AC3E}">
        <p14:creationId xmlns:p14="http://schemas.microsoft.com/office/powerpoint/2010/main" val="417781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Share how DNR is addressing coastal resiliency through planning and tool development. We released</a:t>
            </a:r>
            <a:r>
              <a:rPr lang="en-US" sz="1200" kern="1200" baseline="0" dirty="0" smtClean="0">
                <a:solidFill>
                  <a:schemeClr val="tx1"/>
                </a:solidFill>
                <a:effectLst/>
                <a:latin typeface="+mn-lt"/>
                <a:ea typeface="+mn-ea"/>
                <a:cs typeface="+mn-cs"/>
              </a:rPr>
              <a:t> a new spatial planning tool in 2016 in collaboration with The Nature Conservancy. Provide background on tool development and how spatial data is being integrated into decision-making, and what our next steps are to make this data more robust.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62AE2D-ECC1-4AE8-B74C-B7134A7B63B3}" type="slidenum">
              <a:rPr lang="en-US" smtClean="0"/>
              <a:t>1</a:t>
            </a:fld>
            <a:endParaRPr lang="en-US" dirty="0"/>
          </a:p>
        </p:txBody>
      </p:sp>
    </p:spTree>
    <p:extLst>
      <p:ext uri="{BB962C8B-B14F-4D97-AF65-F5344CB8AC3E}">
        <p14:creationId xmlns:p14="http://schemas.microsoft.com/office/powerpoint/2010/main" val="1249967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Along with evaluating community risk, we also evaluated coastal exposure and the role 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habitats in reducing that exposure. The InVEST model was run at a 250m scale and produced two data layers. </a:t>
            </a:r>
            <a:r>
              <a:rPr lang="en-US" sz="1200" kern="1200" baseline="0" dirty="0" smtClean="0">
                <a:solidFill>
                  <a:schemeClr val="tx1"/>
                </a:solidFill>
                <a:effectLst/>
                <a:latin typeface="+mn-lt"/>
                <a:ea typeface="+mn-ea"/>
                <a:cs typeface="+mn-cs"/>
              </a:rPr>
              <a:t>First, the Shoreline Hazard Index ranks relative exposure along MD’s shoreline based on physical parameters and shoreline characteristics. Low hazard shorelines are in blue, moderate hazard shorelines in yellow, and high hazard shorelines in red. The factors considered when developing this index include shoreline type, elevation, relative SLR, wave power, and storm surge height, and historic erosion rates (1st panel).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We also evaluated the relative role habitats play in reducing coastal exposure by acting as a buffer against coastal flooding and erosion. That role will depend on the types of habitat present, with forests and wetlands providing higher protective benefits than SAV or oyster reefs. The model also considers that multiple habitat types will provide more protection than any single habitat alone. This layer identifies shoreline where habitats have a high role in reducing exposure (dark green), moderate role (light green), little role (orange), and no role (grey) where habitats are not present.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62AE2D-ECC1-4AE8-B74C-B7134A7B63B3}" type="slidenum">
              <a:rPr lang="en-US" smtClean="0"/>
              <a:t>10</a:t>
            </a:fld>
            <a:endParaRPr lang="en-US" dirty="0"/>
          </a:p>
        </p:txBody>
      </p:sp>
    </p:spTree>
    <p:extLst>
      <p:ext uri="{BB962C8B-B14F-4D97-AF65-F5344CB8AC3E}">
        <p14:creationId xmlns:p14="http://schemas.microsoft.com/office/powerpoint/2010/main" val="1824822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a:t>
            </a:r>
            <a:r>
              <a:rPr lang="en-US" sz="1200" kern="1200" baseline="0" dirty="0" smtClean="0">
                <a:solidFill>
                  <a:schemeClr val="tx1"/>
                </a:solidFill>
                <a:effectLst/>
                <a:latin typeface="+mn-lt"/>
                <a:ea typeface="+mn-ea"/>
                <a:cs typeface="+mn-cs"/>
              </a:rPr>
              <a:t> of these </a:t>
            </a:r>
            <a:r>
              <a:rPr lang="en-US" sz="1200" kern="1200" dirty="0" smtClean="0">
                <a:solidFill>
                  <a:schemeClr val="tx1"/>
                </a:solidFill>
                <a:effectLst/>
                <a:latin typeface="+mn-lt"/>
                <a:ea typeface="+mn-ea"/>
                <a:cs typeface="+mn-cs"/>
              </a:rPr>
              <a:t>data layers were compared to identify Priority Shoreline Areas where conservation or restoration will</a:t>
            </a:r>
            <a:r>
              <a:rPr lang="en-US" sz="1200" kern="1200" baseline="0" dirty="0" smtClean="0">
                <a:solidFill>
                  <a:schemeClr val="tx1"/>
                </a:solidFill>
                <a:effectLst/>
                <a:latin typeface="+mn-lt"/>
                <a:ea typeface="+mn-ea"/>
                <a:cs typeface="+mn-cs"/>
              </a:rPr>
              <a:t> enhance coastal resiliency.</a:t>
            </a:r>
            <a:r>
              <a:rPr lang="en-US" sz="1200" kern="1200" dirty="0" smtClean="0">
                <a:solidFill>
                  <a:schemeClr val="tx1"/>
                </a:solidFill>
                <a:effectLst/>
                <a:latin typeface="+mn-lt"/>
                <a:ea typeface="+mn-ea"/>
                <a:cs typeface="+mn-cs"/>
              </a:rPr>
              <a:t> Tier 1 areas (in orange) indicate shorelines where habitat has a high role in risk-reduction and</a:t>
            </a:r>
            <a:r>
              <a:rPr lang="en-US" sz="1200" kern="1200" baseline="0" dirty="0" smtClean="0">
                <a:solidFill>
                  <a:schemeClr val="tx1"/>
                </a:solidFill>
                <a:effectLst/>
                <a:latin typeface="+mn-lt"/>
                <a:ea typeface="+mn-ea"/>
                <a:cs typeface="+mn-cs"/>
              </a:rPr>
              <a:t> consist of about </a:t>
            </a:r>
            <a:r>
              <a:rPr lang="en-US" sz="1200" kern="1200" dirty="0" smtClean="0">
                <a:solidFill>
                  <a:schemeClr val="tx1"/>
                </a:solidFill>
                <a:effectLst/>
                <a:latin typeface="+mn-lt"/>
                <a:ea typeface="+mn-ea"/>
                <a:cs typeface="+mn-cs"/>
              </a:rPr>
              <a:t>~22%</a:t>
            </a:r>
            <a:r>
              <a:rPr lang="en-US" sz="1200" kern="1200" baseline="0" dirty="0" smtClean="0">
                <a:solidFill>
                  <a:schemeClr val="tx1"/>
                </a:solidFill>
                <a:effectLst/>
                <a:latin typeface="+mn-lt"/>
                <a:ea typeface="+mn-ea"/>
                <a:cs typeface="+mn-cs"/>
              </a:rPr>
              <a:t> of the shoreline</a:t>
            </a:r>
            <a:r>
              <a:rPr lang="en-US" sz="1200" kern="1200" dirty="0" smtClean="0">
                <a:solidFill>
                  <a:schemeClr val="tx1"/>
                </a:solidFill>
                <a:effectLst/>
                <a:latin typeface="+mn-lt"/>
                <a:ea typeface="+mn-ea"/>
                <a:cs typeface="+mn-cs"/>
              </a:rPr>
              <a:t>. These areas are prioritized</a:t>
            </a:r>
            <a:r>
              <a:rPr lang="en-US" sz="1200" kern="1200" baseline="0" dirty="0" smtClean="0">
                <a:solidFill>
                  <a:schemeClr val="tx1"/>
                </a:solidFill>
                <a:effectLst/>
                <a:latin typeface="+mn-lt"/>
                <a:ea typeface="+mn-ea"/>
                <a:cs typeface="+mn-cs"/>
              </a:rPr>
              <a:t> for conservation and management to enhance and maintain risk-reduction benefits. </a:t>
            </a:r>
            <a:r>
              <a:rPr lang="en-US" sz="1200" kern="1200" dirty="0" smtClean="0">
                <a:solidFill>
                  <a:schemeClr val="tx1"/>
                </a:solidFill>
                <a:effectLst/>
                <a:latin typeface="+mn-lt"/>
                <a:ea typeface="+mn-ea"/>
                <a:cs typeface="+mn-cs"/>
              </a:rPr>
              <a:t>Tier 2 areas (in brown) indicate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shorelines where habitat</a:t>
            </a:r>
            <a:r>
              <a:rPr lang="en-US" sz="1200" kern="1200" baseline="0" dirty="0" smtClean="0">
                <a:solidFill>
                  <a:schemeClr val="tx1"/>
                </a:solidFill>
                <a:effectLst/>
                <a:latin typeface="+mn-lt"/>
                <a:ea typeface="+mn-ea"/>
                <a:cs typeface="+mn-cs"/>
              </a:rPr>
              <a:t> has a moderate role in risk-reduction and consist of about </a:t>
            </a:r>
            <a:r>
              <a:rPr lang="en-US" sz="1200" kern="1200" dirty="0" smtClean="0">
                <a:solidFill>
                  <a:schemeClr val="tx1"/>
                </a:solidFill>
                <a:effectLst/>
                <a:latin typeface="+mn-lt"/>
                <a:ea typeface="+mn-ea"/>
                <a:cs typeface="+mn-cs"/>
              </a:rPr>
              <a:t>~40%</a:t>
            </a:r>
            <a:r>
              <a:rPr lang="en-US" sz="1200" kern="1200" baseline="0" dirty="0" smtClean="0">
                <a:solidFill>
                  <a:schemeClr val="tx1"/>
                </a:solidFill>
                <a:effectLst/>
                <a:latin typeface="+mn-lt"/>
                <a:ea typeface="+mn-ea"/>
                <a:cs typeface="+mn-cs"/>
              </a:rPr>
              <a:t> of the shoreline</a:t>
            </a:r>
            <a:r>
              <a:rPr lang="en-US" sz="1200" kern="1200" dirty="0" smtClean="0">
                <a:solidFill>
                  <a:schemeClr val="tx1"/>
                </a:solidFill>
                <a:effectLst/>
                <a:latin typeface="+mn-lt"/>
                <a:ea typeface="+mn-ea"/>
                <a:cs typeface="+mn-cs"/>
              </a:rPr>
              <a:t>. These areas are prioritized for restoration to enhance risk-reduction benefits. All priority shorelines must fall within 2km of a community flood risk area</a:t>
            </a:r>
            <a:r>
              <a:rPr lang="en-US"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Each ranked portion of the shoreline has data associated with it that helps planners think about relative exposure and conditions. Click on a shoreline point to view shoreline conditions, such as the types of coastal hazards and habitat present/expected. This data layer represents the start of DNR’s Resiliency Master Plan, which seeks to identify and implement conservation and restoration projects that will provide ecological value and protect communities from climate change impacts.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0699D2-A490-4194-898C-E30F220E32DD}" type="slidenum">
              <a:rPr lang="en-US" smtClean="0"/>
              <a:t>11</a:t>
            </a:fld>
            <a:endParaRPr lang="en-US" dirty="0"/>
          </a:p>
        </p:txBody>
      </p:sp>
    </p:spTree>
    <p:extLst>
      <p:ext uri="{BB962C8B-B14F-4D97-AF65-F5344CB8AC3E}">
        <p14:creationId xmlns:p14="http://schemas.microsoft.com/office/powerpoint/2010/main" val="1700792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limitation of the</a:t>
            </a:r>
            <a:r>
              <a:rPr lang="en-US" sz="1200" kern="1200" baseline="0" dirty="0" smtClean="0">
                <a:solidFill>
                  <a:schemeClr val="tx1"/>
                </a:solidFill>
                <a:effectLst/>
                <a:latin typeface="+mn-lt"/>
                <a:ea typeface="+mn-ea"/>
                <a:cs typeface="+mn-cs"/>
              </a:rPr>
              <a:t> shoreline analysis is that it only provides data at the land/water interface. However, we recognize that communities exist further inland that are still at risk to flooding, and many of our coastal habitats also extend inland and provide protection benefits. Because Maryland marshes are one of the most protective and extensive habitats, we developed a Marsh Protection Index to supplement the shoreline data. This Index </a:t>
            </a:r>
            <a:r>
              <a:rPr lang="en-US" sz="1200" kern="1200" dirty="0" smtClean="0">
                <a:solidFill>
                  <a:schemeClr val="tx1"/>
                </a:solidFill>
                <a:effectLst/>
                <a:latin typeface="+mn-lt"/>
                <a:ea typeface="+mn-ea"/>
                <a:cs typeface="+mn-cs"/>
              </a:rPr>
              <a:t>ranks marshes based on their ability to</a:t>
            </a:r>
            <a:r>
              <a:rPr lang="en-US" sz="1200" kern="1200" baseline="0" dirty="0" smtClean="0">
                <a:solidFill>
                  <a:schemeClr val="tx1"/>
                </a:solidFill>
                <a:effectLst/>
                <a:latin typeface="+mn-lt"/>
                <a:ea typeface="+mn-ea"/>
                <a:cs typeface="+mn-cs"/>
              </a:rPr>
              <a:t> protect people from coastal hazards. It con</a:t>
            </a:r>
            <a:r>
              <a:rPr lang="en-US" sz="1200" kern="1200" dirty="0" smtClean="0">
                <a:solidFill>
                  <a:schemeClr val="tx1"/>
                </a:solidFill>
                <a:effectLst/>
                <a:latin typeface="+mn-lt"/>
                <a:ea typeface="+mn-ea"/>
                <a:cs typeface="+mn-cs"/>
              </a:rPr>
              <a:t>siders five characteristics when identifying marshes with low to high protection potential.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Each Marsh Complex in the Index has a score from 1 to 25. These</a:t>
            </a:r>
            <a:r>
              <a:rPr lang="en-US" sz="1200" kern="1200" baseline="0" dirty="0" smtClean="0">
                <a:solidFill>
                  <a:schemeClr val="tx1"/>
                </a:solidFill>
                <a:effectLst/>
                <a:latin typeface="+mn-lt"/>
                <a:ea typeface="+mn-ea"/>
                <a:cs typeface="+mn-cs"/>
              </a:rPr>
              <a:t> scores were used to rank marshes from low to high protection </a:t>
            </a:r>
            <a:r>
              <a:rPr lang="en-US" sz="1200" kern="1200" dirty="0" smtClean="0">
                <a:solidFill>
                  <a:schemeClr val="tx1"/>
                </a:solidFill>
                <a:effectLst/>
                <a:latin typeface="+mn-lt"/>
                <a:ea typeface="+mn-ea"/>
                <a:cs typeface="+mn-cs"/>
              </a:rPr>
              <a:t>potential (red to blue).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information can be used to supplement the shoreline data</a:t>
            </a:r>
            <a:r>
              <a:rPr lang="en-US" sz="1200" kern="1200" baseline="0" dirty="0" smtClean="0">
                <a:solidFill>
                  <a:schemeClr val="tx1"/>
                </a:solidFill>
                <a:effectLst/>
                <a:latin typeface="+mn-lt"/>
                <a:ea typeface="+mn-ea"/>
                <a:cs typeface="+mn-cs"/>
              </a:rPr>
              <a:t> to prioritize conservation and management actions. It tells a story about which marshes are providing the most resiliency benefits now, and how those benefits may be at risk due to climate change.</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420699D2-A490-4194-898C-E30F220E32DD}" type="slidenum">
              <a:rPr lang="en-US" smtClean="0"/>
              <a:t>12</a:t>
            </a:fld>
            <a:endParaRPr lang="en-US" dirty="0"/>
          </a:p>
        </p:txBody>
      </p:sp>
    </p:spTree>
    <p:extLst>
      <p:ext uri="{BB962C8B-B14F-4D97-AF65-F5344CB8AC3E}">
        <p14:creationId xmlns:p14="http://schemas.microsoft.com/office/powerpoint/2010/main" val="3876905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713052" y="4404050"/>
            <a:ext cx="5701182" cy="4172592"/>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data products are now available on DNR’s Coastal Atlas</a:t>
            </a:r>
            <a:r>
              <a:rPr lang="en-US" sz="1200" kern="1200" baseline="0" dirty="0" smtClean="0">
                <a:solidFill>
                  <a:schemeClr val="tx1"/>
                </a:solidFill>
                <a:effectLst/>
                <a:latin typeface="+mn-lt"/>
                <a:ea typeface="+mn-ea"/>
                <a:cs typeface="+mn-cs"/>
              </a:rPr>
              <a:t> (URL at top of slide)</a:t>
            </a:r>
            <a:r>
              <a:rPr lang="en-US" baseline="0" dirty="0" smtClean="0"/>
              <a:t>, which is the state’s online data viewing platform for coastal data. This tool is used by coastal planners during project review. Other spatial data layers are also available on the Atlas, such as SLR vulnerability (at 2, 5, and 10 foot intervals), storm surge areas (for Category 1-4 hurricanes), historical shorelines, and others. Many of these datasets were considered throughout development of the resiliency data and you can turn these layers on and off alongside the resiliency data for a better understanding of the final rankings and priorities. </a:t>
            </a:r>
            <a:r>
              <a:rPr lang="en-US" sz="1200" kern="1200" baseline="0" dirty="0" smtClean="0">
                <a:solidFill>
                  <a:schemeClr val="tx1"/>
                </a:solidFill>
                <a:effectLst/>
                <a:latin typeface="+mn-lt"/>
                <a:ea typeface="+mn-ea"/>
                <a:cs typeface="+mn-cs"/>
              </a:rPr>
              <a:t>A Query tool is also available on the Atlas to select for shorelines based on individual program priorities and shoreline conditions.</a:t>
            </a:r>
            <a:endParaRPr lang="en-US" sz="1200" kern="1200" dirty="0" smtClean="0">
              <a:solidFill>
                <a:schemeClr val="tx1"/>
              </a:solidFill>
              <a:effectLst/>
              <a:latin typeface="+mn-lt"/>
              <a:ea typeface="+mn-ea"/>
              <a:cs typeface="+mn-cs"/>
            </a:endParaRPr>
          </a:p>
        </p:txBody>
      </p:sp>
      <p:sp>
        <p:nvSpPr>
          <p:cNvPr id="108" name="Shape 108"/>
          <p:cNvSpPr>
            <a:spLocks noGrp="1" noRot="1" noChangeAspect="1"/>
          </p:cNvSpPr>
          <p:nvPr>
            <p:ph type="sldImg" idx="2"/>
          </p:nvPr>
        </p:nvSpPr>
        <p:spPr>
          <a:xfrm>
            <a:off x="474663" y="693738"/>
            <a:ext cx="6178550" cy="3476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9313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DNR is currently working to integrate the Assessment Results into our land acquisition targeting. We are updating the GreenPrint Ecological scorecard, which scores parcels for acquisition</a:t>
            </a:r>
            <a:r>
              <a:rPr lang="en-US" sz="1200" kern="1200" baseline="0" dirty="0" smtClean="0">
                <a:solidFill>
                  <a:schemeClr val="tx1"/>
                </a:solidFill>
                <a:effectLst/>
                <a:latin typeface="+mn-lt"/>
                <a:ea typeface="+mn-ea"/>
                <a:cs typeface="+mn-cs"/>
              </a:rPr>
              <a:t> based primarily on ecological criteria. By updating the scorecard, we can increase the score of parcels falling along our priority shoreline and marsh areas.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also integrated the results into the 2016 update to the State Hazard Mitigation Plan. This Plan assesses state hazards, evaluates risk to infrastructure and populations, and identifies mitigation strategies for reducing risk. </a:t>
            </a:r>
            <a:r>
              <a:rPr lang="en-US" sz="1200" kern="1200" dirty="0" smtClean="0">
                <a:solidFill>
                  <a:schemeClr val="tx1"/>
                </a:solidFill>
                <a:effectLst/>
                <a:latin typeface="+mn-lt"/>
                <a:ea typeface="+mn-ea"/>
                <a:cs typeface="+mn-cs"/>
              </a:rPr>
              <a:t>Coastal restoration within</a:t>
            </a:r>
            <a:r>
              <a:rPr lang="en-US" sz="1200" kern="1200" baseline="0" dirty="0" smtClean="0">
                <a:solidFill>
                  <a:schemeClr val="tx1"/>
                </a:solidFill>
                <a:effectLst/>
                <a:latin typeface="+mn-lt"/>
                <a:ea typeface="+mn-ea"/>
                <a:cs typeface="+mn-cs"/>
              </a:rPr>
              <a:t> our priority areas </a:t>
            </a:r>
            <a:r>
              <a:rPr lang="en-US" sz="1200" kern="1200" dirty="0" smtClean="0">
                <a:solidFill>
                  <a:schemeClr val="tx1"/>
                </a:solidFill>
                <a:effectLst/>
                <a:latin typeface="+mn-lt"/>
                <a:ea typeface="+mn-ea"/>
                <a:cs typeface="+mn-cs"/>
              </a:rPr>
              <a:t>has been identified as</a:t>
            </a:r>
            <a:r>
              <a:rPr lang="en-US" sz="1200" kern="1200" baseline="0" dirty="0" smtClean="0">
                <a:solidFill>
                  <a:schemeClr val="tx1"/>
                </a:solidFill>
                <a:effectLst/>
                <a:latin typeface="+mn-lt"/>
                <a:ea typeface="+mn-ea"/>
                <a:cs typeface="+mn-cs"/>
              </a:rPr>
              <a:t> a High Priority strategy for hazard mitigation and funding may be available through MEMA for restoration </a:t>
            </a:r>
            <a:r>
              <a:rPr lang="en-US" sz="1200" kern="1200" baseline="0" dirty="0" smtClean="0">
                <a:solidFill>
                  <a:schemeClr val="tx1"/>
                </a:solidFill>
                <a:effectLst/>
                <a:latin typeface="+mn-lt"/>
                <a:ea typeface="+mn-ea"/>
                <a:cs typeface="+mn-cs"/>
              </a:rPr>
              <a:t>projects </a:t>
            </a:r>
            <a:r>
              <a:rPr lang="en-US" sz="1200" kern="1200" baseline="0" dirty="0" smtClean="0">
                <a:solidFill>
                  <a:schemeClr val="tx1"/>
                </a:solidFill>
                <a:effectLst/>
                <a:latin typeface="+mn-lt"/>
                <a:ea typeface="+mn-ea"/>
                <a:cs typeface="+mn-cs"/>
              </a:rPr>
              <a:t>in these areas</a:t>
            </a:r>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Next steps include utilizing the results to target restoration projects and expanding the analysis to look at riverine systems and upland areas impacted by precipitation-induced flooding.</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25318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you’re interested in learning more, please visit our website for access to a </a:t>
            </a:r>
            <a:r>
              <a:rPr lang="en-US" dirty="0" smtClean="0"/>
              <a:t>Training Manual</a:t>
            </a:r>
            <a:r>
              <a:rPr lang="en-US" baseline="0" dirty="0" smtClean="0"/>
              <a:t> that fully describes the resiliency products and how to filter, query and download data. We also have an ESRI </a:t>
            </a:r>
            <a:r>
              <a:rPr lang="en-US" dirty="0" smtClean="0"/>
              <a:t>Story Map available to briefly explain this effort.</a:t>
            </a:r>
          </a:p>
          <a:p>
            <a:endParaRPr lang="en-US" dirty="0" smtClean="0"/>
          </a:p>
          <a:p>
            <a:r>
              <a:rPr lang="en-US" dirty="0" smtClean="0"/>
              <a:t>In</a:t>
            </a:r>
            <a:r>
              <a:rPr lang="en-US" baseline="0" dirty="0" smtClean="0"/>
              <a:t> addition, DNR will be planning 2 additional trainings later this year.</a:t>
            </a:r>
            <a:endParaRPr lang="en-US" dirty="0"/>
          </a:p>
        </p:txBody>
      </p:sp>
      <p:sp>
        <p:nvSpPr>
          <p:cNvPr id="4" name="Slide Number Placeholder 3"/>
          <p:cNvSpPr>
            <a:spLocks noGrp="1"/>
          </p:cNvSpPr>
          <p:nvPr>
            <p:ph type="sldNum" sz="quarter" idx="10"/>
          </p:nvPr>
        </p:nvSpPr>
        <p:spPr/>
        <p:txBody>
          <a:bodyPr/>
          <a:lstStyle/>
          <a:p>
            <a:fld id="{F6FDAE6E-CFED-4CFC-BD49-D5551448A967}" type="slidenum">
              <a:rPr lang="en-US" smtClean="0"/>
              <a:t>15</a:t>
            </a:fld>
            <a:endParaRPr lang="en-US" dirty="0"/>
          </a:p>
        </p:txBody>
      </p:sp>
    </p:spTree>
    <p:extLst>
      <p:ext uri="{BB962C8B-B14F-4D97-AF65-F5344CB8AC3E}">
        <p14:creationId xmlns:p14="http://schemas.microsoft.com/office/powerpoint/2010/main" val="2114424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We are</a:t>
            </a:r>
            <a:r>
              <a:rPr lang="en-US" baseline="0" dirty="0" smtClean="0"/>
              <a:t> </a:t>
            </a:r>
            <a:r>
              <a:rPr lang="en-US" dirty="0" smtClean="0"/>
              <a:t>currently planning for updates to the Marsh Index over the next 2 years, pending funding. We recently submitted a proposal</a:t>
            </a:r>
            <a:r>
              <a:rPr lang="en-US" baseline="0" dirty="0" smtClean="0"/>
              <a:t> to NOAA to work with the CBNERR to develop a Rapid Assessment for Marsh Health that will allow us to ground truth the Marsh Index, integrate site level data into these resiliency planning tools, and discuss restoration options for less resilient sites with the potential to provide risk-reduction benefits.</a:t>
            </a:r>
          </a:p>
          <a:p>
            <a:pPr marL="0" indent="0">
              <a:buNone/>
            </a:pPr>
            <a:endParaRPr lang="en-US" baseline="0" dirty="0" smtClean="0"/>
          </a:p>
          <a:p>
            <a:pPr marL="0" indent="0">
              <a:buNone/>
            </a:pPr>
            <a:r>
              <a:rPr lang="en-US" baseline="0" dirty="0" smtClean="0"/>
              <a:t>Ideally would like to work with a graduate student and university for Rapid Assessment development.</a:t>
            </a:r>
            <a:endParaRPr lang="en-US" dirty="0" smtClean="0"/>
          </a:p>
        </p:txBody>
      </p:sp>
      <p:sp>
        <p:nvSpPr>
          <p:cNvPr id="4" name="Slide Number Placeholder 3"/>
          <p:cNvSpPr>
            <a:spLocks noGrp="1"/>
          </p:cNvSpPr>
          <p:nvPr>
            <p:ph type="sldNum" sz="quarter" idx="10"/>
          </p:nvPr>
        </p:nvSpPr>
        <p:spPr/>
        <p:txBody>
          <a:bodyPr/>
          <a:lstStyle/>
          <a:p>
            <a:fld id="{420699D2-A490-4194-898C-E30F220E32DD}" type="slidenum">
              <a:rPr lang="en-US" smtClean="0"/>
              <a:t>16</a:t>
            </a:fld>
            <a:endParaRPr lang="en-US" dirty="0"/>
          </a:p>
        </p:txBody>
      </p:sp>
    </p:spTree>
    <p:extLst>
      <p:ext uri="{BB962C8B-B14F-4D97-AF65-F5344CB8AC3E}">
        <p14:creationId xmlns:p14="http://schemas.microsoft.com/office/powerpoint/2010/main" val="344099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Nature Conservancy is also submitting a proposal to the NASA Develop program to hire an intern to explore how NASA Earth Observations data and remote sensing can provide information on marsh health and vegetation stress, and be integrated into</a:t>
            </a:r>
            <a:r>
              <a:rPr lang="en-US" baseline="0" dirty="0" smtClean="0"/>
              <a:t> the Marsh </a:t>
            </a:r>
            <a:r>
              <a:rPr lang="en-US" baseline="0" dirty="0" smtClean="0"/>
              <a:t>Index. If these projects are funded, the results of the NASA internship will be considered for integration into the Index at the same time as the Rapid Assessment results. </a:t>
            </a:r>
            <a:r>
              <a:rPr lang="en-US" baseline="0" dirty="0" smtClean="0"/>
              <a:t>Similar studies have been completed in regions like coastal Alabama and North Carolina</a:t>
            </a:r>
            <a:r>
              <a:rPr lang="en-US" baseline="0" dirty="0" smtClean="0"/>
              <a:t>.</a:t>
            </a:r>
          </a:p>
          <a:p>
            <a:endParaRPr lang="en-US" baseline="0" dirty="0" smtClean="0"/>
          </a:p>
          <a:p>
            <a:r>
              <a:rPr lang="en-US" dirty="0" smtClean="0"/>
              <a:t>https://earthzine.org/2016/08/11/the-dark-side-of-the-marsh-forecasting-marsh-health-in-alabama/ </a:t>
            </a:r>
            <a:endParaRPr lang="en-US" dirty="0"/>
          </a:p>
        </p:txBody>
      </p:sp>
      <p:sp>
        <p:nvSpPr>
          <p:cNvPr id="4" name="Slide Number Placeholder 3"/>
          <p:cNvSpPr>
            <a:spLocks noGrp="1"/>
          </p:cNvSpPr>
          <p:nvPr>
            <p:ph type="sldNum" sz="quarter" idx="10"/>
          </p:nvPr>
        </p:nvSpPr>
        <p:spPr/>
        <p:txBody>
          <a:bodyPr/>
          <a:lstStyle/>
          <a:p>
            <a:fld id="{420699D2-A490-4194-898C-E30F220E32DD}" type="slidenum">
              <a:rPr lang="en-US" smtClean="0"/>
              <a:t>17</a:t>
            </a:fld>
            <a:endParaRPr lang="en-US" dirty="0"/>
          </a:p>
        </p:txBody>
      </p:sp>
    </p:spTree>
    <p:extLst>
      <p:ext uri="{BB962C8B-B14F-4D97-AF65-F5344CB8AC3E}">
        <p14:creationId xmlns:p14="http://schemas.microsoft.com/office/powerpoint/2010/main" val="739373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Maryland’s Coastal Resiliency Planning builds off of both state and regional policies.</a:t>
            </a:r>
            <a:r>
              <a:rPr lang="en-US" baseline="0" dirty="0" smtClean="0"/>
              <a:t> In 2010, DNR r</a:t>
            </a:r>
            <a:r>
              <a:rPr lang="en-US" dirty="0" smtClean="0"/>
              <a:t>ecognized</a:t>
            </a:r>
            <a:r>
              <a:rPr lang="en-US" baseline="0" dirty="0" smtClean="0"/>
              <a:t> that climate change will impact the state’s natural resources, and the Department adopted a policy on Building Resilience to Climate Change. In adherence to this policy, DNR considers climate impacts within land investment, infrastructure siting &amp; design, and habitat restoration decisions. A few years after this policy, Hurricane Sandy made landfall on the East Coast and there was renewed interest in identifying conservation and restoration projects that would provide coastal protection benefits for communities.</a:t>
            </a:r>
          </a:p>
          <a:p>
            <a:endParaRPr lang="en-US" dirty="0"/>
          </a:p>
        </p:txBody>
      </p:sp>
      <p:sp>
        <p:nvSpPr>
          <p:cNvPr id="4" name="Slide Number Placeholder 3"/>
          <p:cNvSpPr>
            <a:spLocks noGrp="1"/>
          </p:cNvSpPr>
          <p:nvPr>
            <p:ph type="sldNum" sz="quarter" idx="10"/>
          </p:nvPr>
        </p:nvSpPr>
        <p:spPr/>
        <p:txBody>
          <a:bodyPr/>
          <a:lstStyle/>
          <a:p>
            <a:fld id="{420699D2-A490-4194-898C-E30F220E32DD}" type="slidenum">
              <a:rPr lang="en-US" smtClean="0"/>
              <a:t>2</a:t>
            </a:fld>
            <a:endParaRPr lang="en-US" dirty="0"/>
          </a:p>
        </p:txBody>
      </p:sp>
    </p:spTree>
    <p:extLst>
      <p:ext uri="{BB962C8B-B14F-4D97-AF65-F5344CB8AC3E}">
        <p14:creationId xmlns:p14="http://schemas.microsoft.com/office/powerpoint/2010/main" val="888871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i</a:t>
            </a:r>
            <a:r>
              <a:rPr lang="en-US" dirty="0" smtClean="0"/>
              <a:t>n 2014,</a:t>
            </a:r>
            <a:r>
              <a:rPr lang="en-US" baseline="0" dirty="0" smtClean="0"/>
              <a:t> the Chesapeake Bay Watershed Agreement was re-signed with a new Climate Resilience Goal. This goal calls on jurisdictions to increase the resiliency of the Chesapeake Bay watershed, including its living resources, habitats, public infrastructure and communities. One means of meeting this goal is through the pursuit, design and implementation of restoration and protection projects to enhance ecological and community resiliency.</a:t>
            </a:r>
            <a:endParaRPr lang="en-US" dirty="0"/>
          </a:p>
        </p:txBody>
      </p:sp>
      <p:sp>
        <p:nvSpPr>
          <p:cNvPr id="4" name="Slide Number Placeholder 3"/>
          <p:cNvSpPr>
            <a:spLocks noGrp="1"/>
          </p:cNvSpPr>
          <p:nvPr>
            <p:ph type="sldNum" sz="quarter" idx="10"/>
          </p:nvPr>
        </p:nvSpPr>
        <p:spPr/>
        <p:txBody>
          <a:bodyPr/>
          <a:lstStyle/>
          <a:p>
            <a:fld id="{420699D2-A490-4194-898C-E30F220E32DD}" type="slidenum">
              <a:rPr lang="en-US" smtClean="0"/>
              <a:t>3</a:t>
            </a:fld>
            <a:endParaRPr lang="en-US" dirty="0"/>
          </a:p>
        </p:txBody>
      </p:sp>
    </p:spTree>
    <p:extLst>
      <p:ext uri="{BB962C8B-B14F-4D97-AF65-F5344CB8AC3E}">
        <p14:creationId xmlns:p14="http://schemas.microsoft.com/office/powerpoint/2010/main" val="3476762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build off of these state and regional efforts,</a:t>
            </a:r>
            <a:r>
              <a:rPr lang="en-US" sz="1200" kern="1200" baseline="0" dirty="0" smtClean="0">
                <a:solidFill>
                  <a:schemeClr val="tx1"/>
                </a:solidFill>
                <a:effectLst/>
                <a:latin typeface="+mn-lt"/>
                <a:ea typeface="+mn-ea"/>
                <a:cs typeface="+mn-cs"/>
              </a:rPr>
              <a:t> and to address the state’s data gaps</a:t>
            </a:r>
            <a:r>
              <a:rPr lang="en-US" sz="1200" kern="1200" dirty="0" smtClean="0">
                <a:solidFill>
                  <a:schemeClr val="tx1"/>
                </a:solidFill>
                <a:effectLst/>
                <a:latin typeface="+mn-lt"/>
                <a:ea typeface="+mn-ea"/>
                <a:cs typeface="+mn-cs"/>
              </a:rPr>
              <a:t>, DNR pursued </a:t>
            </a:r>
            <a:r>
              <a:rPr lang="en-US" sz="1200" kern="1200" baseline="0" dirty="0" smtClean="0">
                <a:solidFill>
                  <a:schemeClr val="tx1"/>
                </a:solidFill>
                <a:effectLst/>
                <a:latin typeface="+mn-lt"/>
                <a:ea typeface="+mn-ea"/>
                <a:cs typeface="+mn-cs"/>
              </a:rPr>
              <a:t>a Coastal Resiliency Assessment. The overall goal of this Assessment is to proactively identify, protect, and enhance coastal habitats that provide coastal protection benefits to residents</a:t>
            </a:r>
            <a:r>
              <a:rPr lang="en-US" sz="1200" kern="1200" dirty="0" smtClean="0">
                <a:solidFill>
                  <a:schemeClr val="tx1"/>
                </a:solidFill>
                <a:effectLst/>
                <a:latin typeface="+mn-lt"/>
                <a:ea typeface="+mn-ea"/>
                <a:cs typeface="+mn-cs"/>
              </a:rPr>
              <a:t>. Through the Assessment, we 1) evaluated the risk-reduction benefits of the state’s existing natural features, and 2) established priorities for conservation/restoration that will enhance resiliency of coastal communities.</a:t>
            </a:r>
            <a:r>
              <a:rPr lang="en-US" sz="1200" kern="1200" baseline="0" dirty="0" smtClean="0">
                <a:solidFill>
                  <a:schemeClr val="tx1"/>
                </a:solidFill>
                <a:effectLst/>
                <a:latin typeface="+mn-lt"/>
                <a:ea typeface="+mn-ea"/>
                <a:cs typeface="+mn-cs"/>
              </a:rPr>
              <a:t> We took a comprehensive look at Maryland’s shorelines, as well as marsh complexes.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62AE2D-ECC1-4AE8-B74C-B7134A7B63B3}" type="slidenum">
              <a:rPr lang="en-US" smtClean="0"/>
              <a:t>4</a:t>
            </a:fld>
            <a:endParaRPr lang="en-US" dirty="0"/>
          </a:p>
        </p:txBody>
      </p:sp>
    </p:spTree>
    <p:extLst>
      <p:ext uri="{BB962C8B-B14F-4D97-AF65-F5344CB8AC3E}">
        <p14:creationId xmlns:p14="http://schemas.microsoft.com/office/powerpoint/2010/main" val="3386804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a:t>
            </a:r>
            <a:r>
              <a:rPr lang="en-US" sz="1200" kern="1200" baseline="0" dirty="0" smtClean="0">
                <a:solidFill>
                  <a:schemeClr val="tx1"/>
                </a:solidFill>
                <a:effectLst/>
                <a:latin typeface="+mn-lt"/>
                <a:ea typeface="+mn-ea"/>
                <a:cs typeface="+mn-cs"/>
              </a:rPr>
              <a:t> we use the term “natural features” we are referring to coastal habitats </a:t>
            </a:r>
            <a:r>
              <a:rPr lang="en-US" sz="1200" kern="1200" dirty="0" smtClean="0">
                <a:solidFill>
                  <a:schemeClr val="tx1"/>
                </a:solidFill>
                <a:effectLst/>
                <a:latin typeface="+mn-lt"/>
                <a:ea typeface="+mn-ea"/>
                <a:cs typeface="+mn-cs"/>
              </a:rPr>
              <a:t>that enhance coastal community resiliency through wave attenuation, shoreline stabilization, and infiltration. For this assessment, we considered tidal wetlands and marshes, coastal forests, oyster reefs, submerged aquatic vegetation, and dunes.</a:t>
            </a:r>
          </a:p>
        </p:txBody>
      </p:sp>
      <p:sp>
        <p:nvSpPr>
          <p:cNvPr id="4" name="Slide Number Placeholder 3"/>
          <p:cNvSpPr>
            <a:spLocks noGrp="1"/>
          </p:cNvSpPr>
          <p:nvPr>
            <p:ph type="sldNum" sz="quarter" idx="10"/>
          </p:nvPr>
        </p:nvSpPr>
        <p:spPr/>
        <p:txBody>
          <a:bodyPr/>
          <a:lstStyle/>
          <a:p>
            <a:fld id="{FF62AE2D-ECC1-4AE8-B74C-B7134A7B63B3}" type="slidenum">
              <a:rPr lang="en-US" smtClean="0"/>
              <a:t>5</a:t>
            </a:fld>
            <a:endParaRPr lang="en-US" dirty="0"/>
          </a:p>
        </p:txBody>
      </p:sp>
    </p:spTree>
    <p:extLst>
      <p:ext uri="{BB962C8B-B14F-4D97-AF65-F5344CB8AC3E}">
        <p14:creationId xmlns:p14="http://schemas.microsoft.com/office/powerpoint/2010/main" val="146513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meet the goals of the Assessment, DNR worked</a:t>
            </a:r>
            <a:r>
              <a:rPr lang="en-US" baseline="0" dirty="0" smtClean="0"/>
              <a:t> very closely with The Nature Conservancy and many state, federal, and non-profit partners (listed here) to develop the Assessment methodologies and products. We drew on previously developed methodologies from The Nature Conservancy, the Natural Capital Project, and the Army Corps of Engineers to develop an analysis appropriate for us at the state scale. We engaged a widely-represented Steering Committee to ensure that the products were useable by as many partners as possible.</a:t>
            </a:r>
          </a:p>
        </p:txBody>
      </p:sp>
      <p:sp>
        <p:nvSpPr>
          <p:cNvPr id="4" name="Slide Number Placeholder 3"/>
          <p:cNvSpPr>
            <a:spLocks noGrp="1"/>
          </p:cNvSpPr>
          <p:nvPr>
            <p:ph type="sldNum" sz="quarter" idx="10"/>
          </p:nvPr>
        </p:nvSpPr>
        <p:spPr/>
        <p:txBody>
          <a:bodyPr/>
          <a:lstStyle/>
          <a:p>
            <a:fld id="{420699D2-A490-4194-898C-E30F220E32DD}" type="slidenum">
              <a:rPr lang="en-US" smtClean="0"/>
              <a:t>6</a:t>
            </a:fld>
            <a:endParaRPr lang="en-US" dirty="0"/>
          </a:p>
        </p:txBody>
      </p:sp>
    </p:spTree>
    <p:extLst>
      <p:ext uri="{BB962C8B-B14F-4D97-AF65-F5344CB8AC3E}">
        <p14:creationId xmlns:p14="http://schemas.microsoft.com/office/powerpoint/2010/main" val="1568363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The Steering Committee defined resiliency as “the ability of a community to prepare for, respond to, and bounce back from a coastal hazard event.” To evaluate resiliency, we asked ourselves 3 questions. First, where are the people, and are there demographic or social metrics that indicate reduced community resilience? Second, Where are the hazards, or coastal areas at higher risk to erosion and flood impacts? And third, where are the habitats, of coastal features that provide risk-reduction benefits to nearby communities? To answer these questions, we downscaled a regional Army Corps analysis (NACCS) and modified a model developed by the Natural Capital Project called the InVEST Coastal Vulnerability model.</a:t>
            </a:r>
            <a:endParaRPr lang="en-US" dirty="0"/>
          </a:p>
        </p:txBody>
      </p:sp>
      <p:sp>
        <p:nvSpPr>
          <p:cNvPr id="4" name="Slide Number Placeholder 3"/>
          <p:cNvSpPr>
            <a:spLocks noGrp="1"/>
          </p:cNvSpPr>
          <p:nvPr>
            <p:ph type="sldNum" sz="quarter" idx="10"/>
          </p:nvPr>
        </p:nvSpPr>
        <p:spPr/>
        <p:txBody>
          <a:bodyPr/>
          <a:lstStyle/>
          <a:p>
            <a:fld id="{420699D2-A490-4194-898C-E30F220E32DD}" type="slidenum">
              <a:rPr lang="en-US" smtClean="0"/>
              <a:t>7</a:t>
            </a:fld>
            <a:endParaRPr lang="en-US" dirty="0"/>
          </a:p>
        </p:txBody>
      </p:sp>
    </p:spTree>
    <p:extLst>
      <p:ext uri="{BB962C8B-B14F-4D97-AF65-F5344CB8AC3E}">
        <p14:creationId xmlns:p14="http://schemas.microsoft.com/office/powerpoint/2010/main" val="1108937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study area for the Assessment includes tidal areas of Maryland’s coastal zone. We defined this area as the furthest extent of a flood hazard event as identified by the SLOSH model Category 4 storm surge extent. This narrows our focus to natural features that reduce flooding and erosion impacts from coastal storms. Riverine and</a:t>
            </a:r>
            <a:r>
              <a:rPr lang="en-US" sz="1200" kern="1200" baseline="0" dirty="0" smtClean="0">
                <a:solidFill>
                  <a:schemeClr val="tx1"/>
                </a:solidFill>
                <a:effectLst/>
                <a:latin typeface="+mn-lt"/>
                <a:ea typeface="+mn-ea"/>
                <a:cs typeface="+mn-cs"/>
              </a:rPr>
              <a:t> upland flooding were beyond the scope of this study and were not considered within this analysis.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62AE2D-ECC1-4AE8-B74C-B7134A7B63B3}" type="slidenum">
              <a:rPr lang="en-US" smtClean="0"/>
              <a:t>8</a:t>
            </a:fld>
            <a:endParaRPr lang="en-US" dirty="0"/>
          </a:p>
        </p:txBody>
      </p:sp>
    </p:spTree>
    <p:extLst>
      <p:ext uri="{BB962C8B-B14F-4D97-AF65-F5344CB8AC3E}">
        <p14:creationId xmlns:p14="http://schemas.microsoft.com/office/powerpoint/2010/main" val="1459710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Through the Assessment, we produced many data products that can be used in decision-making. We first identified “community flood risk areas” (last panel). We identified residential areas and ranked them from low to high risk based on 3 factors – population density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panel), social vulnerability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panel), and probability of exposure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panel). Population Density was calculated for residential areas using land use and census data. Social vulnerability was ranked from low to high based on the metrics of Age, Income, and Language proficiency. We selected social metrics that we believed represented the ability of a community to prepare for, respond to, or recover from a coastal hazard event. These metric relate to considerations</a:t>
            </a:r>
            <a:r>
              <a:rPr lang="en-US" sz="1200" kern="1200" baseline="0" dirty="0" smtClean="0">
                <a:solidFill>
                  <a:schemeClr val="tx1"/>
                </a:solidFill>
                <a:effectLst/>
                <a:latin typeface="+mn-lt"/>
                <a:ea typeface="+mn-ea"/>
                <a:cs typeface="+mn-cs"/>
              </a:rPr>
              <a:t> like mobility, communication, and resource availability. Lastly, </a:t>
            </a:r>
            <a:r>
              <a:rPr lang="en-US" sz="1200" kern="1200" dirty="0" smtClean="0">
                <a:solidFill>
                  <a:schemeClr val="tx1"/>
                </a:solidFill>
                <a:effectLst/>
                <a:latin typeface="+mn-lt"/>
                <a:ea typeface="+mn-ea"/>
                <a:cs typeface="+mn-cs"/>
              </a:rPr>
              <a:t>Probability of Exposure was determined based on floodplain data from MES. We combined these factors to rank residential areas from low to high risk (blue = low and red = high).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62AE2D-ECC1-4AE8-B74C-B7134A7B63B3}" type="slidenum">
              <a:rPr lang="en-US" smtClean="0"/>
              <a:t>9</a:t>
            </a:fld>
            <a:endParaRPr lang="en-US" dirty="0"/>
          </a:p>
        </p:txBody>
      </p:sp>
    </p:spTree>
    <p:extLst>
      <p:ext uri="{BB962C8B-B14F-4D97-AF65-F5344CB8AC3E}">
        <p14:creationId xmlns:p14="http://schemas.microsoft.com/office/powerpoint/2010/main" val="1081027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8DC979D-8227-4A11-AD99-F970B2B6D51A}" type="datetimeFigureOut">
              <a:rPr lang="en-US"/>
              <a:pPr>
                <a:defRPr/>
              </a:pPr>
              <a:t>1/25/2017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033268A-6F4F-414C-80B0-1BED19DBC275}" type="slidenum">
              <a:rPr lang="en-US" altLang="en-US"/>
              <a:pPr/>
              <a:t>‹#›</a:t>
            </a:fld>
            <a:endParaRPr lang="en-US" altLang="en-US" dirty="0"/>
          </a:p>
        </p:txBody>
      </p:sp>
    </p:spTree>
    <p:extLst>
      <p:ext uri="{BB962C8B-B14F-4D97-AF65-F5344CB8AC3E}">
        <p14:creationId xmlns:p14="http://schemas.microsoft.com/office/powerpoint/2010/main" val="3462681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609600" y="274638"/>
            <a:ext cx="7018363" cy="896616"/>
          </a:xfrm>
        </p:spPr>
        <p:txBody>
          <a:bodyPr/>
          <a:lstStyle>
            <a:lvl1pPr algn="l">
              <a:defRPr/>
            </a:lvl1pPr>
          </a:lstStyle>
          <a:p>
            <a:r>
              <a:rPr lang="en-US" dirty="0" smtClean="0"/>
              <a:t>Click to edit</a:t>
            </a:r>
            <a:endParaRPr lang="en-US" dirty="0"/>
          </a:p>
        </p:txBody>
      </p:sp>
      <p:sp>
        <p:nvSpPr>
          <p:cNvPr id="4" name="Date Placeholder 3"/>
          <p:cNvSpPr>
            <a:spLocks noGrp="1"/>
          </p:cNvSpPr>
          <p:nvPr>
            <p:ph type="dt" sz="half" idx="10"/>
          </p:nvPr>
        </p:nvSpPr>
        <p:spPr/>
        <p:txBody>
          <a:bodyPr/>
          <a:lstStyle>
            <a:lvl1pPr>
              <a:defRPr/>
            </a:lvl1pPr>
          </a:lstStyle>
          <a:p>
            <a:pPr>
              <a:defRPr/>
            </a:pPr>
            <a:fld id="{DBF1BD4F-485D-4C2B-9FB2-51BD8C769EF2}" type="datetimeFigureOut">
              <a:rPr lang="en-US"/>
              <a:pPr>
                <a:defRPr/>
              </a:pPr>
              <a:t>1/25/2017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8DB4212-1447-4E3F-AFF7-CF2FAE0AA26E}" type="slidenum">
              <a:rPr lang="en-US" altLang="en-US"/>
              <a:pPr/>
              <a:t>‹#›</a:t>
            </a:fld>
            <a:endParaRPr lang="en-US" altLang="en-US" dirty="0"/>
          </a:p>
        </p:txBody>
      </p:sp>
    </p:spTree>
    <p:extLst>
      <p:ext uri="{BB962C8B-B14F-4D97-AF65-F5344CB8AC3E}">
        <p14:creationId xmlns:p14="http://schemas.microsoft.com/office/powerpoint/2010/main" val="10135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051243" cy="1143000"/>
          </a:xfrm>
        </p:spPr>
        <p:txBody>
          <a:bodyPr>
            <a:noAutofit/>
          </a:bodyPr>
          <a:lstStyle>
            <a:lvl1pPr>
              <a:defRPr sz="4400"/>
            </a:lvl1pPr>
          </a:lstStyle>
          <a:p>
            <a:r>
              <a:rPr lang="en-US" dirty="0" smtClean="0"/>
              <a:t>Click to edit</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172ECE-5402-411B-8AFA-580F20692D9E}" type="datetimeFigureOut">
              <a:rPr lang="en-US"/>
              <a:pPr>
                <a:defRPr/>
              </a:pPr>
              <a:t>1/25/2017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1970A56A-9798-4903-8D68-6E7D6F8C9A4A}" type="slidenum">
              <a:rPr lang="en-US" altLang="en-US"/>
              <a:pPr/>
              <a:t>‹#›</a:t>
            </a:fld>
            <a:endParaRPr lang="en-US" altLang="en-US" dirty="0"/>
          </a:p>
        </p:txBody>
      </p:sp>
    </p:spTree>
    <p:extLst>
      <p:ext uri="{BB962C8B-B14F-4D97-AF65-F5344CB8AC3E}">
        <p14:creationId xmlns:p14="http://schemas.microsoft.com/office/powerpoint/2010/main" val="338105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81C3F0-563C-4CD1-8854-48ADCB07FD8E}" type="datetimeFigureOut">
              <a:rPr lang="en-US"/>
              <a:pPr>
                <a:defRPr/>
              </a:pPr>
              <a:t>1/25/2017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03C711FF-D9CA-47B1-810A-9BC5F4275AD5}" type="slidenum">
              <a:rPr lang="en-US" altLang="en-US"/>
              <a:pPr/>
              <a:t>‹#›</a:t>
            </a:fld>
            <a:endParaRPr lang="en-US" altLang="en-US" dirty="0"/>
          </a:p>
        </p:txBody>
      </p:sp>
    </p:spTree>
    <p:extLst>
      <p:ext uri="{BB962C8B-B14F-4D97-AF65-F5344CB8AC3E}">
        <p14:creationId xmlns:p14="http://schemas.microsoft.com/office/powerpoint/2010/main" val="3413032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163677"/>
            <a:ext cx="7182759" cy="1143000"/>
          </a:xfrm>
        </p:spPr>
        <p:txBody>
          <a:bodyPr/>
          <a:lstStyle>
            <a:lvl1pPr algn="l">
              <a:defRPr/>
            </a:lvl1pPr>
          </a:lstStyle>
          <a:p>
            <a:r>
              <a:rPr lang="en-US" dirty="0" smtClean="0"/>
              <a:t>Click to edit</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B05B755-D56E-417E-BA9F-6E2814BEA83F}" type="datetimeFigureOut">
              <a:rPr lang="en-US"/>
              <a:pPr>
                <a:defRPr/>
              </a:pPr>
              <a:t>1/25/2017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C7BFECB-FEC6-4DB7-BE15-A36BD6286854}" type="slidenum">
              <a:rPr lang="en-US" altLang="en-US"/>
              <a:pPr/>
              <a:t>‹#›</a:t>
            </a:fld>
            <a:endParaRPr lang="en-US" altLang="en-US" dirty="0"/>
          </a:p>
        </p:txBody>
      </p:sp>
    </p:spTree>
    <p:extLst>
      <p:ext uri="{BB962C8B-B14F-4D97-AF65-F5344CB8AC3E}">
        <p14:creationId xmlns:p14="http://schemas.microsoft.com/office/powerpoint/2010/main" val="168032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609600" y="274638"/>
            <a:ext cx="7018363" cy="896616"/>
          </a:xfrm>
        </p:spPr>
        <p:txBody>
          <a:bodyPr/>
          <a:lstStyle>
            <a:lvl1pPr algn="l">
              <a:defRPr/>
            </a:lvl1pPr>
          </a:lstStyle>
          <a:p>
            <a:r>
              <a:rPr lang="en-US" dirty="0" smtClean="0"/>
              <a:t>Click to edit</a:t>
            </a:r>
            <a:endParaRPr lang="en-US" dirty="0"/>
          </a:p>
        </p:txBody>
      </p:sp>
      <p:sp>
        <p:nvSpPr>
          <p:cNvPr id="7" name="Date Placeholder 3"/>
          <p:cNvSpPr>
            <a:spLocks noGrp="1"/>
          </p:cNvSpPr>
          <p:nvPr>
            <p:ph type="dt" sz="half" idx="10"/>
          </p:nvPr>
        </p:nvSpPr>
        <p:spPr/>
        <p:txBody>
          <a:bodyPr/>
          <a:lstStyle>
            <a:lvl1pPr>
              <a:defRPr/>
            </a:lvl1pPr>
          </a:lstStyle>
          <a:p>
            <a:pPr>
              <a:defRPr/>
            </a:pPr>
            <a:fld id="{F631FDDC-9CDD-4B58-9713-3536B67CE845}" type="datetimeFigureOut">
              <a:rPr lang="en-US"/>
              <a:pPr>
                <a:defRPr/>
              </a:pPr>
              <a:t>1/25/2017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EC4700FD-E791-4131-94A2-9C839574502E}" type="slidenum">
              <a:rPr lang="en-US" altLang="en-US"/>
              <a:pPr/>
              <a:t>‹#›</a:t>
            </a:fld>
            <a:endParaRPr lang="en-US" altLang="en-US" dirty="0"/>
          </a:p>
        </p:txBody>
      </p:sp>
    </p:spTree>
    <p:extLst>
      <p:ext uri="{BB962C8B-B14F-4D97-AF65-F5344CB8AC3E}">
        <p14:creationId xmlns:p14="http://schemas.microsoft.com/office/powerpoint/2010/main" val="558155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018363" cy="896616"/>
          </a:xfrm>
        </p:spPr>
        <p:txBody>
          <a:bodyPr/>
          <a:lstStyle>
            <a:lvl1pPr algn="l">
              <a:defRPr/>
            </a:lvl1pPr>
          </a:lstStyle>
          <a:p>
            <a:r>
              <a:rPr lang="en-US" dirty="0" smtClean="0"/>
              <a:t>Click to edit</a:t>
            </a:r>
            <a:endParaRPr lang="en-US" dirty="0"/>
          </a:p>
        </p:txBody>
      </p:sp>
      <p:sp>
        <p:nvSpPr>
          <p:cNvPr id="3" name="Date Placeholder 3"/>
          <p:cNvSpPr>
            <a:spLocks noGrp="1"/>
          </p:cNvSpPr>
          <p:nvPr>
            <p:ph type="dt" sz="half" idx="10"/>
          </p:nvPr>
        </p:nvSpPr>
        <p:spPr/>
        <p:txBody>
          <a:bodyPr/>
          <a:lstStyle>
            <a:lvl1pPr>
              <a:defRPr/>
            </a:lvl1pPr>
          </a:lstStyle>
          <a:p>
            <a:pPr>
              <a:defRPr/>
            </a:pPr>
            <a:fld id="{13F6EC98-E613-487B-A8DC-7AFC368D05B2}" type="datetimeFigureOut">
              <a:rPr lang="en-US"/>
              <a:pPr>
                <a:defRPr/>
              </a:pPr>
              <a:t>1/25/2017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92608C23-A405-4C42-B091-3932EF18ABF2}" type="slidenum">
              <a:rPr lang="en-US" altLang="en-US"/>
              <a:pPr/>
              <a:t>‹#›</a:t>
            </a:fld>
            <a:endParaRPr lang="en-US" altLang="en-US" dirty="0"/>
          </a:p>
        </p:txBody>
      </p:sp>
    </p:spTree>
    <p:extLst>
      <p:ext uri="{BB962C8B-B14F-4D97-AF65-F5344CB8AC3E}">
        <p14:creationId xmlns:p14="http://schemas.microsoft.com/office/powerpoint/2010/main" val="4208644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8E6032-5FE3-47E1-94DA-CB7CC5ED12EB}" type="datetimeFigureOut">
              <a:rPr lang="en-US"/>
              <a:pPr>
                <a:defRPr/>
              </a:pPr>
              <a:t>1/25/2017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F6643C11-CABE-4148-AD92-B213C62C90C7}" type="slidenum">
              <a:rPr lang="en-US" altLang="en-US"/>
              <a:pPr/>
              <a:t>‹#›</a:t>
            </a:fld>
            <a:endParaRPr lang="en-US" altLang="en-US" dirty="0"/>
          </a:p>
        </p:txBody>
      </p:sp>
    </p:spTree>
    <p:extLst>
      <p:ext uri="{BB962C8B-B14F-4D97-AF65-F5344CB8AC3E}">
        <p14:creationId xmlns:p14="http://schemas.microsoft.com/office/powerpoint/2010/main" val="3472187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726058"/>
            <a:ext cx="6815667" cy="44001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726058"/>
            <a:ext cx="4011084" cy="44001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609600" y="274638"/>
            <a:ext cx="7018363" cy="896616"/>
          </a:xfrm>
        </p:spPr>
        <p:txBody>
          <a:bodyPr/>
          <a:lstStyle>
            <a:lvl1pPr algn="l">
              <a:defRPr/>
            </a:lvl1pPr>
          </a:lstStyle>
          <a:p>
            <a:r>
              <a:rPr lang="en-US" dirty="0" smtClean="0"/>
              <a:t>Click to edit</a:t>
            </a:r>
            <a:endParaRPr lang="en-US" dirty="0"/>
          </a:p>
        </p:txBody>
      </p:sp>
      <p:sp>
        <p:nvSpPr>
          <p:cNvPr id="5" name="Date Placeholder 3"/>
          <p:cNvSpPr>
            <a:spLocks noGrp="1"/>
          </p:cNvSpPr>
          <p:nvPr>
            <p:ph type="dt" sz="half" idx="10"/>
          </p:nvPr>
        </p:nvSpPr>
        <p:spPr/>
        <p:txBody>
          <a:bodyPr/>
          <a:lstStyle>
            <a:lvl1pPr>
              <a:defRPr/>
            </a:lvl1pPr>
          </a:lstStyle>
          <a:p>
            <a:pPr>
              <a:defRPr/>
            </a:pPr>
            <a:fld id="{217DF979-CD17-485E-98A0-96CF120E6658}" type="datetimeFigureOut">
              <a:rPr lang="en-US"/>
              <a:pPr>
                <a:defRPr/>
              </a:pPr>
              <a:t>1/25/2017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78E000DA-8EC4-4408-941A-7783D77D0DA1}" type="slidenum">
              <a:rPr lang="en-US" altLang="en-US"/>
              <a:pPr/>
              <a:t>‹#›</a:t>
            </a:fld>
            <a:endParaRPr lang="en-US" altLang="en-US" dirty="0"/>
          </a:p>
        </p:txBody>
      </p:sp>
    </p:spTree>
    <p:extLst>
      <p:ext uri="{BB962C8B-B14F-4D97-AF65-F5344CB8AC3E}">
        <p14:creationId xmlns:p14="http://schemas.microsoft.com/office/powerpoint/2010/main" val="3446726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1627427"/>
            <a:ext cx="7315200" cy="310014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5E0DC1-A0C6-45A0-BD05-BA5CD08D4B8F}" type="datetimeFigureOut">
              <a:rPr lang="en-US"/>
              <a:pPr>
                <a:defRPr/>
              </a:pPr>
              <a:t>1/25/2017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BAA47185-3329-422D-8034-F12F2AB25F7D}" type="slidenum">
              <a:rPr lang="en-US" altLang="en-US"/>
              <a:pPr/>
              <a:t>‹#›</a:t>
            </a:fld>
            <a:endParaRPr lang="en-US" altLang="en-US" dirty="0"/>
          </a:p>
        </p:txBody>
      </p:sp>
    </p:spTree>
    <p:extLst>
      <p:ext uri="{BB962C8B-B14F-4D97-AF65-F5344CB8AC3E}">
        <p14:creationId xmlns:p14="http://schemas.microsoft.com/office/powerpoint/2010/main" val="404645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3B6455B-ED4F-4DED-9F9E-671614F823A8}" type="datetimeFigureOut">
              <a:rPr lang="en-US"/>
              <a:pPr>
                <a:defRPr/>
              </a:pPr>
              <a:t>1/25/2017</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mbria" panose="02040503050406030204" pitchFamily="18" charset="0"/>
              </a:defRPr>
            </a:lvl1pPr>
          </a:lstStyle>
          <a:p>
            <a:fld id="{3B2230A8-3E92-4D16-BB86-E3A3E307EA8D}" type="slidenum">
              <a:rPr lang="en-US" altLang="en-US"/>
              <a:pPr/>
              <a:t>‹#›</a:t>
            </a:fld>
            <a:endParaRPr lang="en-US" altLang="en-US" dirty="0"/>
          </a:p>
        </p:txBody>
      </p:sp>
      <p:sp>
        <p:nvSpPr>
          <p:cNvPr id="7" name="Rectangle 6"/>
          <p:cNvSpPr/>
          <p:nvPr userDrawn="1"/>
        </p:nvSpPr>
        <p:spPr>
          <a:xfrm>
            <a:off x="0" y="0"/>
            <a:ext cx="12208933" cy="141763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32" name="Picture 7" descr="DNR.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8026400" y="292101"/>
            <a:ext cx="3727451"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hyperlink" Target="http://www.dnr.state.md.us/ccs/coastalatlas"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13.gif"/><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image" Target="../media/image27.gif"/><Relationship Id="rId2" Type="http://schemas.openxmlformats.org/officeDocument/2006/relationships/notesSlide" Target="../notesSlides/notesSlide6.xml"/><Relationship Id="rId16"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gif"/><Relationship Id="rId1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30.jpeg"/><Relationship Id="rId4" Type="http://schemas.openxmlformats.org/officeDocument/2006/relationships/image" Target="../media/image29.tmp"/></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771" y="2370492"/>
            <a:ext cx="12230268" cy="3522308"/>
          </a:xfrm>
          <a:prstGeom prst="rect">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100_1306"/>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
          <a:stretch/>
        </p:blipFill>
        <p:spPr bwMode="auto">
          <a:xfrm>
            <a:off x="-21771" y="0"/>
            <a:ext cx="4539342" cy="237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3638465"/>
            <a:ext cx="12192000" cy="1102519"/>
          </a:xfrm>
        </p:spPr>
        <p:txBody>
          <a:bodyPr/>
          <a:lstStyle/>
          <a:p>
            <a:r>
              <a:rPr lang="en-US" dirty="0" smtClean="0"/>
              <a:t>Coastal Planning Tools:</a:t>
            </a:r>
            <a:r>
              <a:rPr lang="en-US" sz="3200" dirty="0" smtClean="0"/>
              <a:t> </a:t>
            </a:r>
            <a:br>
              <a:rPr lang="en-US" sz="3200" dirty="0" smtClean="0"/>
            </a:br>
            <a:r>
              <a:rPr lang="en-US" dirty="0" smtClean="0"/>
              <a:t>Mapping Natural Solutions for Resilient Maryland Communities</a:t>
            </a:r>
            <a:br>
              <a:rPr lang="en-US" dirty="0" smtClean="0"/>
            </a:br>
            <a:r>
              <a:rPr lang="en-US" sz="3200" dirty="0" smtClean="0"/>
              <a:t/>
            </a:r>
            <a:br>
              <a:rPr lang="en-US" sz="3200" dirty="0" smtClean="0"/>
            </a:br>
            <a:r>
              <a:rPr lang="en-US" sz="2800" dirty="0" smtClean="0"/>
              <a:t>Nicole Carlozo, Chesapeake &amp; Coastal Service,</a:t>
            </a:r>
            <a:br>
              <a:rPr lang="en-US" sz="2800" dirty="0" smtClean="0"/>
            </a:br>
            <a:r>
              <a:rPr lang="en-US" sz="2800" dirty="0" smtClean="0"/>
              <a:t>Maryland Department of Natural Resources</a:t>
            </a:r>
            <a:endParaRPr lang="en-US" sz="2800" dirty="0">
              <a:latin typeface="Calibri" panose="020F0502020204030204" pitchFamily="34" charset="0"/>
            </a:endParaRPr>
          </a:p>
        </p:txBody>
      </p:sp>
      <p:pic>
        <p:nvPicPr>
          <p:cNvPr id="9" name="Content Placeholder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4517571" y="0"/>
            <a:ext cx="4214207" cy="237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38815" y="0"/>
            <a:ext cx="3569682" cy="2370492"/>
          </a:xfrm>
          <a:prstGeom prst="rect">
            <a:avLst/>
          </a:prstGeom>
        </p:spPr>
      </p:pic>
      <p:sp>
        <p:nvSpPr>
          <p:cNvPr id="12" name="TextBox 11"/>
          <p:cNvSpPr txBox="1"/>
          <p:nvPr/>
        </p:nvSpPr>
        <p:spPr>
          <a:xfrm>
            <a:off x="119742" y="6058391"/>
            <a:ext cx="6059115" cy="707886"/>
          </a:xfrm>
          <a:prstGeom prst="rect">
            <a:avLst/>
          </a:prstGeom>
          <a:noFill/>
        </p:spPr>
        <p:txBody>
          <a:bodyPr wrap="square" rtlCol="0">
            <a:spAutoFit/>
          </a:bodyPr>
          <a:lstStyle/>
          <a:p>
            <a:r>
              <a:rPr lang="en-US" sz="2000" dirty="0" smtClean="0">
                <a:latin typeface="+mj-lt"/>
              </a:rPr>
              <a:t>Wetland Workgroup</a:t>
            </a:r>
            <a:br>
              <a:rPr lang="en-US" sz="2000" dirty="0" smtClean="0">
                <a:latin typeface="+mj-lt"/>
              </a:rPr>
            </a:br>
            <a:r>
              <a:rPr lang="en-US" sz="2000" dirty="0" smtClean="0">
                <a:latin typeface="+mj-lt"/>
              </a:rPr>
              <a:t>January 26, </a:t>
            </a:r>
            <a:r>
              <a:rPr lang="en-US" sz="2000" dirty="0" smtClean="0">
                <a:latin typeface="+mj-lt"/>
              </a:rPr>
              <a:t>2017</a:t>
            </a:r>
            <a:endParaRPr lang="en-US" sz="2000" dirty="0">
              <a:latin typeface="+mj-lt"/>
            </a:endParaRPr>
          </a:p>
        </p:txBody>
      </p:sp>
      <p:pic>
        <p:nvPicPr>
          <p:cNvPr id="14" name="Picture 1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78538" y="6038698"/>
            <a:ext cx="1897003" cy="727920"/>
          </a:xfrm>
          <a:prstGeom prst="rect">
            <a:avLst/>
          </a:prstGeom>
        </p:spPr>
      </p:pic>
      <p:pic>
        <p:nvPicPr>
          <p:cNvPr id="15" name="Picture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332191" y="6038699"/>
            <a:ext cx="724484" cy="724484"/>
          </a:xfrm>
          <a:prstGeom prst="rect">
            <a:avLst/>
          </a:prstGeom>
        </p:spPr>
      </p:pic>
      <p:pic>
        <p:nvPicPr>
          <p:cNvPr id="17" name="Picture 1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52207" y="6038698"/>
            <a:ext cx="1779984" cy="724484"/>
          </a:xfrm>
          <a:prstGeom prst="rect">
            <a:avLst/>
          </a:prstGeom>
        </p:spPr>
      </p:pic>
    </p:spTree>
    <p:extLst>
      <p:ext uri="{BB962C8B-B14F-4D97-AF65-F5344CB8AC3E}">
        <p14:creationId xmlns:p14="http://schemas.microsoft.com/office/powerpoint/2010/main" val="336022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71692" cy="1417638"/>
          </a:xfrm>
        </p:spPr>
        <p:txBody>
          <a:bodyPr/>
          <a:lstStyle/>
          <a:p>
            <a:r>
              <a:rPr lang="en-US" sz="4000" dirty="0" smtClean="0"/>
              <a:t>Coastal Exposure and Habitat Role</a:t>
            </a:r>
            <a:endParaRPr lang="en-US" sz="4000" dirty="0"/>
          </a:p>
        </p:txBody>
      </p:sp>
      <p:sp>
        <p:nvSpPr>
          <p:cNvPr id="3" name="Content Placeholder 2"/>
          <p:cNvSpPr>
            <a:spLocks noGrp="1"/>
          </p:cNvSpPr>
          <p:nvPr>
            <p:ph idx="1"/>
          </p:nvPr>
        </p:nvSpPr>
        <p:spPr>
          <a:xfrm>
            <a:off x="183420" y="1507184"/>
            <a:ext cx="11905115" cy="1546409"/>
          </a:xfrm>
        </p:spPr>
        <p:txBody>
          <a:bodyPr/>
          <a:lstStyle/>
          <a:p>
            <a:r>
              <a:rPr lang="en-US" sz="2800" dirty="0" smtClean="0">
                <a:latin typeface="+mj-lt"/>
              </a:rPr>
              <a:t>Where do Habitats Reduce Exposure to Coastal Hazards? </a:t>
            </a:r>
            <a:r>
              <a:rPr lang="en-US" sz="2800" b="1" dirty="0" smtClean="0">
                <a:latin typeface="+mj-lt"/>
              </a:rPr>
              <a:t>[250 meter scale]</a:t>
            </a:r>
          </a:p>
          <a:p>
            <a:pPr lvl="1"/>
            <a:r>
              <a:rPr lang="en-US" sz="2400" dirty="0" smtClean="0">
                <a:latin typeface="+mj-lt"/>
              </a:rPr>
              <a:t>Identify High, Moderate, Low Hazard Shorelines based on physical characteristics.</a:t>
            </a:r>
          </a:p>
          <a:p>
            <a:pPr lvl="1"/>
            <a:r>
              <a:rPr lang="en-US" sz="2400" dirty="0" smtClean="0">
                <a:latin typeface="+mj-lt"/>
              </a:rPr>
              <a:t>Evaluate Habitat Role in Reducing Exposure based on habitat presence/protectiveness.</a:t>
            </a:r>
          </a:p>
          <a:p>
            <a:pPr marL="514350" indent="-514350">
              <a:buFont typeface="+mj-lt"/>
              <a:buAutoNum type="arabicPeriod"/>
            </a:pPr>
            <a:endParaRPr lang="en-US" sz="1000" dirty="0" smtClean="0">
              <a:latin typeface="Calibri" panose="020F0502020204030204" pitchFamily="34" charset="0"/>
            </a:endParaRP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4706" y="2959809"/>
            <a:ext cx="3536820" cy="35037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09005" y="2974777"/>
            <a:ext cx="3760415" cy="3502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048930" y="5370702"/>
            <a:ext cx="1764139" cy="1422168"/>
          </a:xfrm>
          <a:prstGeom prst="rect">
            <a:avLst/>
          </a:prstGeom>
          <a:ln w="38100" cap="sq">
            <a:noFill/>
            <a:prstDash val="solid"/>
            <a:miter lim="800000"/>
          </a:ln>
          <a:effectLst/>
        </p:spPr>
      </p:pic>
      <p:pic>
        <p:nvPicPr>
          <p:cNvPr id="13" name="Picture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81036" y="5700175"/>
            <a:ext cx="1124125" cy="763399"/>
          </a:xfrm>
          <a:prstGeom prst="rect">
            <a:avLst/>
          </a:prstGeom>
        </p:spPr>
      </p:pic>
      <p:sp>
        <p:nvSpPr>
          <p:cNvPr id="6" name="TextBox 5"/>
          <p:cNvSpPr txBox="1"/>
          <p:nvPr/>
        </p:nvSpPr>
        <p:spPr>
          <a:xfrm>
            <a:off x="3478680" y="3049355"/>
            <a:ext cx="2404711" cy="2246769"/>
          </a:xfrm>
          <a:prstGeom prst="rect">
            <a:avLst/>
          </a:prstGeom>
          <a:solidFill>
            <a:schemeClr val="bg1"/>
          </a:solidFill>
          <a:ln w="28575">
            <a:solidFill>
              <a:schemeClr val="tx2">
                <a:lumMod val="75000"/>
              </a:schemeClr>
            </a:solidFill>
          </a:ln>
        </p:spPr>
        <p:txBody>
          <a:bodyPr wrap="square" rtlCol="0">
            <a:spAutoFit/>
          </a:bodyPr>
          <a:lstStyle/>
          <a:p>
            <a:pPr marL="342900" indent="-342900">
              <a:buFont typeface="Wingdings" panose="05000000000000000000" pitchFamily="2" charset="2"/>
              <a:buChar char="q"/>
            </a:pPr>
            <a:r>
              <a:rPr lang="en-US" sz="2000" dirty="0" smtClean="0">
                <a:latin typeface="+mj-lt"/>
              </a:rPr>
              <a:t>Shoreline Type</a:t>
            </a:r>
          </a:p>
          <a:p>
            <a:pPr marL="342900" indent="-342900">
              <a:buFont typeface="Wingdings" panose="05000000000000000000" pitchFamily="2" charset="2"/>
              <a:buChar char="q"/>
            </a:pPr>
            <a:r>
              <a:rPr lang="en-US" sz="2000" dirty="0" smtClean="0">
                <a:latin typeface="+mj-lt"/>
              </a:rPr>
              <a:t>Elevation</a:t>
            </a:r>
            <a:endParaRPr lang="en-US" sz="2000" dirty="0">
              <a:latin typeface="+mj-lt"/>
            </a:endParaRPr>
          </a:p>
          <a:p>
            <a:pPr marL="342900" indent="-342900">
              <a:buFont typeface="Wingdings" panose="05000000000000000000" pitchFamily="2" charset="2"/>
              <a:buChar char="q"/>
            </a:pPr>
            <a:r>
              <a:rPr lang="en-US" sz="2000" dirty="0" smtClean="0">
                <a:latin typeface="+mj-lt"/>
              </a:rPr>
              <a:t>Sea Level Rise</a:t>
            </a:r>
          </a:p>
          <a:p>
            <a:pPr marL="342900" indent="-342900">
              <a:buFont typeface="Wingdings" panose="05000000000000000000" pitchFamily="2" charset="2"/>
              <a:buChar char="q"/>
            </a:pPr>
            <a:r>
              <a:rPr lang="en-US" sz="2000" dirty="0" smtClean="0">
                <a:latin typeface="+mj-lt"/>
              </a:rPr>
              <a:t>Wave Power</a:t>
            </a:r>
          </a:p>
          <a:p>
            <a:pPr marL="342900" indent="-342900">
              <a:buFont typeface="Wingdings" panose="05000000000000000000" pitchFamily="2" charset="2"/>
              <a:buChar char="q"/>
            </a:pPr>
            <a:r>
              <a:rPr lang="en-US" sz="2000" dirty="0" smtClean="0">
                <a:latin typeface="+mj-lt"/>
              </a:rPr>
              <a:t>Storm Surge Height</a:t>
            </a:r>
          </a:p>
          <a:p>
            <a:pPr marL="342900" indent="-342900">
              <a:buFont typeface="Wingdings" panose="05000000000000000000" pitchFamily="2" charset="2"/>
              <a:buChar char="q"/>
            </a:pPr>
            <a:r>
              <a:rPr lang="en-US" sz="2000" dirty="0" smtClean="0">
                <a:latin typeface="+mj-lt"/>
              </a:rPr>
              <a:t>Historic Erosion</a:t>
            </a:r>
            <a:endParaRPr lang="en-US" sz="2000" dirty="0">
              <a:latin typeface="+mj-lt"/>
            </a:endParaRPr>
          </a:p>
        </p:txBody>
      </p:sp>
      <p:sp>
        <p:nvSpPr>
          <p:cNvPr id="14" name="TextBox 13"/>
          <p:cNvSpPr txBox="1"/>
          <p:nvPr/>
        </p:nvSpPr>
        <p:spPr>
          <a:xfrm>
            <a:off x="8892678" y="3049355"/>
            <a:ext cx="2404711" cy="2246769"/>
          </a:xfrm>
          <a:prstGeom prst="rect">
            <a:avLst/>
          </a:prstGeom>
          <a:solidFill>
            <a:schemeClr val="bg1"/>
          </a:solidFill>
          <a:ln w="28575">
            <a:solidFill>
              <a:schemeClr val="tx2">
                <a:lumMod val="75000"/>
              </a:schemeClr>
            </a:solidFill>
          </a:ln>
        </p:spPr>
        <p:txBody>
          <a:bodyPr wrap="square" rtlCol="0">
            <a:spAutoFit/>
          </a:bodyPr>
          <a:lstStyle/>
          <a:p>
            <a:pPr marL="342900" indent="-342900">
              <a:buFont typeface="Wingdings" panose="05000000000000000000" pitchFamily="2" charset="2"/>
              <a:buChar char="q"/>
            </a:pPr>
            <a:r>
              <a:rPr lang="en-US" sz="2000" dirty="0" smtClean="0">
                <a:latin typeface="+mj-lt"/>
              </a:rPr>
              <a:t>Coastal Forest</a:t>
            </a:r>
          </a:p>
          <a:p>
            <a:pPr marL="342900" indent="-342900">
              <a:buFont typeface="Wingdings" panose="05000000000000000000" pitchFamily="2" charset="2"/>
              <a:buChar char="q"/>
            </a:pPr>
            <a:r>
              <a:rPr lang="en-US" sz="2000" dirty="0" smtClean="0">
                <a:latin typeface="+mj-lt"/>
              </a:rPr>
              <a:t>Tidal Wetlands / Marshes</a:t>
            </a:r>
            <a:endParaRPr lang="en-US" sz="2000" dirty="0">
              <a:latin typeface="+mj-lt"/>
            </a:endParaRPr>
          </a:p>
          <a:p>
            <a:pPr marL="342900" indent="-342900">
              <a:buFont typeface="Wingdings" panose="05000000000000000000" pitchFamily="2" charset="2"/>
              <a:buChar char="q"/>
            </a:pPr>
            <a:r>
              <a:rPr lang="en-US" sz="2000" dirty="0" smtClean="0">
                <a:latin typeface="+mj-lt"/>
              </a:rPr>
              <a:t>Underwater Grasses</a:t>
            </a:r>
          </a:p>
          <a:p>
            <a:pPr marL="342900" indent="-342900">
              <a:buFont typeface="Wingdings" panose="05000000000000000000" pitchFamily="2" charset="2"/>
              <a:buChar char="q"/>
            </a:pPr>
            <a:r>
              <a:rPr lang="en-US" sz="2000" dirty="0" smtClean="0">
                <a:latin typeface="+mj-lt"/>
              </a:rPr>
              <a:t>Oyster Reefs</a:t>
            </a:r>
          </a:p>
          <a:p>
            <a:pPr marL="342900" indent="-342900">
              <a:buFont typeface="Wingdings" panose="05000000000000000000" pitchFamily="2" charset="2"/>
              <a:buChar char="q"/>
            </a:pPr>
            <a:r>
              <a:rPr lang="en-US" sz="2000" dirty="0" smtClean="0">
                <a:latin typeface="+mj-lt"/>
              </a:rPr>
              <a:t>Dunes</a:t>
            </a:r>
          </a:p>
        </p:txBody>
      </p:sp>
    </p:spTree>
    <p:extLst>
      <p:ext uri="{BB962C8B-B14F-4D97-AF65-F5344CB8AC3E}">
        <p14:creationId xmlns:p14="http://schemas.microsoft.com/office/powerpoint/2010/main" val="9513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0" y="0"/>
            <a:ext cx="7954622" cy="1417638"/>
          </a:xfrm>
        </p:spPr>
        <p:txBody>
          <a:bodyPr/>
          <a:lstStyle/>
          <a:p>
            <a:r>
              <a:rPr lang="en-US" sz="4000" dirty="0" smtClean="0"/>
              <a:t>Resiliency Master Plan: Priority Areas</a:t>
            </a:r>
            <a:endParaRPr lang="en-US" sz="4000" dirty="0"/>
          </a:p>
        </p:txBody>
      </p:sp>
      <p:sp>
        <p:nvSpPr>
          <p:cNvPr id="3" name="Content Placeholder 2"/>
          <p:cNvSpPr>
            <a:spLocks noGrp="1"/>
          </p:cNvSpPr>
          <p:nvPr>
            <p:ph idx="1"/>
          </p:nvPr>
        </p:nvSpPr>
        <p:spPr>
          <a:xfrm>
            <a:off x="426720" y="1715844"/>
            <a:ext cx="6607125" cy="4525963"/>
          </a:xfrm>
        </p:spPr>
        <p:txBody>
          <a:bodyPr/>
          <a:lstStyle/>
          <a:p>
            <a:r>
              <a:rPr lang="en-US" dirty="0" smtClean="0">
                <a:latin typeface="+mj-lt"/>
              </a:rPr>
              <a:t>Tier 1 Shorelines</a:t>
            </a:r>
          </a:p>
          <a:p>
            <a:pPr lvl="1"/>
            <a:r>
              <a:rPr lang="en-US" sz="2400" dirty="0" smtClean="0">
                <a:latin typeface="+mj-lt"/>
              </a:rPr>
              <a:t>High Habitat Role</a:t>
            </a:r>
          </a:p>
          <a:p>
            <a:pPr lvl="1"/>
            <a:r>
              <a:rPr lang="en-US" sz="2400" dirty="0" smtClean="0">
                <a:latin typeface="+mj-lt"/>
              </a:rPr>
              <a:t>Within 2km of Risk Area</a:t>
            </a:r>
          </a:p>
          <a:p>
            <a:pPr lvl="1"/>
            <a:r>
              <a:rPr lang="en-US" sz="2400" dirty="0" smtClean="0">
                <a:latin typeface="+mj-lt"/>
              </a:rPr>
              <a:t>22% of shoreline</a:t>
            </a:r>
          </a:p>
          <a:p>
            <a:pPr lvl="1"/>
            <a:r>
              <a:rPr lang="en-US" sz="2400" dirty="0" smtClean="0">
                <a:latin typeface="+mj-lt"/>
              </a:rPr>
              <a:t>Conserve/Maintain/Enhance</a:t>
            </a:r>
          </a:p>
          <a:p>
            <a:r>
              <a:rPr lang="en-US" dirty="0" smtClean="0">
                <a:latin typeface="+mj-lt"/>
              </a:rPr>
              <a:t>Tier 2 Shorelines</a:t>
            </a:r>
          </a:p>
          <a:p>
            <a:pPr lvl="1"/>
            <a:r>
              <a:rPr lang="en-US" sz="2400" dirty="0" smtClean="0">
                <a:latin typeface="+mj-lt"/>
              </a:rPr>
              <a:t>Moderate </a:t>
            </a:r>
            <a:r>
              <a:rPr lang="en-US" sz="2400" dirty="0">
                <a:latin typeface="+mj-lt"/>
              </a:rPr>
              <a:t>Habitat </a:t>
            </a:r>
            <a:r>
              <a:rPr lang="en-US" sz="2400" dirty="0" smtClean="0">
                <a:latin typeface="+mj-lt"/>
              </a:rPr>
              <a:t>Role</a:t>
            </a:r>
          </a:p>
          <a:p>
            <a:pPr lvl="1"/>
            <a:r>
              <a:rPr lang="en-US" sz="2400" dirty="0" smtClean="0">
                <a:latin typeface="+mj-lt"/>
              </a:rPr>
              <a:t>Within 2km of Risk Area</a:t>
            </a:r>
          </a:p>
          <a:p>
            <a:pPr lvl="1"/>
            <a:r>
              <a:rPr lang="en-US" sz="2400" dirty="0" smtClean="0">
                <a:latin typeface="+mj-lt"/>
              </a:rPr>
              <a:t>40% of shoreline</a:t>
            </a:r>
          </a:p>
          <a:p>
            <a:pPr lvl="1"/>
            <a:r>
              <a:rPr lang="en-US" sz="2400" dirty="0" smtClean="0">
                <a:latin typeface="+mj-lt"/>
              </a:rPr>
              <a:t>Restore</a:t>
            </a:r>
            <a:endParaRPr lang="en-US" sz="2400" dirty="0">
              <a:latin typeface="+mj-lt"/>
            </a:endParaRPr>
          </a:p>
        </p:txBody>
      </p:sp>
      <p:pic>
        <p:nvPicPr>
          <p:cNvPr id="6" name="Shape 249"/>
          <p:cNvPicPr preferRelativeResize="0"/>
          <p:nvPr/>
        </p:nvPicPr>
        <p:blipFill rotWithShape="1">
          <a:blip r:embed="rId3">
            <a:alphaModFix/>
          </a:blip>
          <a:srcRect/>
          <a:stretch/>
        </p:blipFill>
        <p:spPr>
          <a:xfrm>
            <a:off x="5167422" y="1673103"/>
            <a:ext cx="6716233" cy="5015060"/>
          </a:xfrm>
          <a:prstGeom prst="rect">
            <a:avLst/>
          </a:prstGeom>
          <a:noFill/>
          <a:ln>
            <a:solidFill>
              <a:schemeClr val="tx1"/>
            </a:solidFill>
          </a:ln>
        </p:spPr>
      </p:pic>
    </p:spTree>
    <p:extLst>
      <p:ext uri="{BB962C8B-B14F-4D97-AF65-F5344CB8AC3E}">
        <p14:creationId xmlns:p14="http://schemas.microsoft.com/office/powerpoint/2010/main" val="1919938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251792" y="132522"/>
            <a:ext cx="7409052" cy="128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r>
              <a:rPr lang="en-US" sz="4000" dirty="0" smtClean="0"/>
              <a:t>Marsh Protection Potential Index</a:t>
            </a:r>
            <a:endParaRPr lang="en-US" sz="4000" dirty="0"/>
          </a:p>
        </p:txBody>
      </p:sp>
      <p:sp>
        <p:nvSpPr>
          <p:cNvPr id="15" name="TextBox 14"/>
          <p:cNvSpPr txBox="1"/>
          <p:nvPr/>
        </p:nvSpPr>
        <p:spPr>
          <a:xfrm>
            <a:off x="8317759" y="1525975"/>
            <a:ext cx="3099541" cy="3477875"/>
          </a:xfrm>
          <a:prstGeom prst="rect">
            <a:avLst/>
          </a:prstGeom>
          <a:solidFill>
            <a:schemeClr val="bg1"/>
          </a:solidFill>
          <a:ln w="28575">
            <a:solidFill>
              <a:schemeClr val="tx2">
                <a:lumMod val="75000"/>
              </a:schemeClr>
            </a:solidFill>
          </a:ln>
        </p:spPr>
        <p:txBody>
          <a:bodyPr wrap="square" rtlCol="0">
            <a:spAutoFit/>
          </a:bodyPr>
          <a:lstStyle/>
          <a:p>
            <a:pPr marL="342900" indent="-342900">
              <a:buFont typeface="Wingdings" panose="05000000000000000000" pitchFamily="2" charset="2"/>
              <a:buChar char="q"/>
            </a:pPr>
            <a:r>
              <a:rPr lang="en-US" sz="2000" dirty="0" smtClean="0">
                <a:latin typeface="+mj-lt"/>
              </a:rPr>
              <a:t>Marsh Size (Area)</a:t>
            </a:r>
          </a:p>
          <a:p>
            <a:pPr marL="342900" indent="-342900">
              <a:buFont typeface="Wingdings" panose="05000000000000000000" pitchFamily="2" charset="2"/>
              <a:buChar char="q"/>
            </a:pPr>
            <a:r>
              <a:rPr lang="en-US" sz="2000" dirty="0" smtClean="0">
                <a:latin typeface="+mj-lt"/>
              </a:rPr>
              <a:t>Proximity to Hazards (High, Moderate, Low, or Floodplain)</a:t>
            </a:r>
          </a:p>
          <a:p>
            <a:pPr marL="342900" indent="-342900">
              <a:buFont typeface="Wingdings" panose="05000000000000000000" pitchFamily="2" charset="2"/>
              <a:buChar char="q"/>
            </a:pPr>
            <a:r>
              <a:rPr lang="en-US" sz="2000" dirty="0" smtClean="0">
                <a:latin typeface="+mj-lt"/>
              </a:rPr>
              <a:t>Proximity to people (Residential Areas – High density / social vuln.)</a:t>
            </a:r>
          </a:p>
          <a:p>
            <a:pPr marL="342900" indent="-342900">
              <a:buFont typeface="Wingdings" panose="05000000000000000000" pitchFamily="2" charset="2"/>
              <a:buChar char="q"/>
            </a:pPr>
            <a:r>
              <a:rPr lang="en-US" sz="2000" dirty="0" smtClean="0">
                <a:latin typeface="+mj-lt"/>
              </a:rPr>
              <a:t>Persistence (SLR and Migration)</a:t>
            </a:r>
            <a:endParaRPr lang="en-US" sz="2000" dirty="0">
              <a:latin typeface="+mj-lt"/>
            </a:endParaRPr>
          </a:p>
          <a:p>
            <a:pPr marL="342900" indent="-342900">
              <a:buFont typeface="Wingdings" panose="05000000000000000000" pitchFamily="2" charset="2"/>
              <a:buChar char="q"/>
            </a:pPr>
            <a:r>
              <a:rPr lang="en-US" sz="2000" dirty="0" smtClean="0">
                <a:latin typeface="+mj-lt"/>
              </a:rPr>
              <a:t>Proximity to Other Protective Habitats</a:t>
            </a:r>
          </a:p>
        </p:txBody>
      </p:sp>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6951" y="1521332"/>
            <a:ext cx="5218067" cy="4993761"/>
          </a:xfrm>
          <a:prstGeom prst="rect">
            <a:avLst/>
          </a:prstGeom>
          <a:ln w="12700">
            <a:solidFill>
              <a:schemeClr val="tx1"/>
            </a:solidFill>
          </a:ln>
        </p:spPr>
      </p:pic>
      <p:pic>
        <p:nvPicPr>
          <p:cNvPr id="17" name="Picture 1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2671" y="1641252"/>
            <a:ext cx="1483354" cy="1399616"/>
          </a:xfrm>
          <a:prstGeom prst="rect">
            <a:avLst/>
          </a:prstGeom>
          <a:ln w="12700">
            <a:solidFill>
              <a:schemeClr val="tx1"/>
            </a:solidFill>
          </a:ln>
        </p:spPr>
      </p:pic>
      <p:sp>
        <p:nvSpPr>
          <p:cNvPr id="11" name="Content Placeholder 2"/>
          <p:cNvSpPr>
            <a:spLocks noGrp="1"/>
          </p:cNvSpPr>
          <p:nvPr>
            <p:ph idx="1"/>
          </p:nvPr>
        </p:nvSpPr>
        <p:spPr>
          <a:xfrm>
            <a:off x="5677469" y="5154466"/>
            <a:ext cx="6114197" cy="1608291"/>
          </a:xfrm>
        </p:spPr>
        <p:txBody>
          <a:bodyPr/>
          <a:lstStyle/>
          <a:p>
            <a:pPr marL="0" indent="0" algn="ctr">
              <a:buNone/>
            </a:pPr>
            <a:r>
              <a:rPr lang="en-US" sz="2400" i="1" dirty="0" smtClean="0">
                <a:latin typeface="+mj-lt"/>
              </a:rPr>
              <a:t>The Index ranks marshes based on their ability to protect people from coastal hazards.</a:t>
            </a:r>
          </a:p>
          <a:p>
            <a:pPr marL="0" indent="0" algn="ctr">
              <a:buNone/>
            </a:pPr>
            <a:r>
              <a:rPr lang="en-US" sz="2400" i="1" dirty="0" smtClean="0">
                <a:latin typeface="+mj-lt"/>
              </a:rPr>
              <a:t>The Index will be updated as we increase our knowledge of marsh role in coastal protection.</a:t>
            </a:r>
            <a:endParaRPr lang="en-US" sz="2400" i="1" dirty="0">
              <a:latin typeface="+mj-lt"/>
            </a:endParaRPr>
          </a:p>
        </p:txBody>
      </p:sp>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53775" y="1555952"/>
            <a:ext cx="3688080" cy="3417923"/>
          </a:xfrm>
          <a:prstGeom prst="rect">
            <a:avLst/>
          </a:prstGeom>
          <a:ln w="28575">
            <a:solidFill>
              <a:srgbClr val="002060"/>
            </a:solidFill>
          </a:ln>
        </p:spPr>
      </p:pic>
      <p:sp>
        <p:nvSpPr>
          <p:cNvPr id="12" name="Rectangle 11"/>
          <p:cNvSpPr/>
          <p:nvPr/>
        </p:nvSpPr>
        <p:spPr>
          <a:xfrm>
            <a:off x="2512951" y="4664254"/>
            <a:ext cx="1209873" cy="1061630"/>
          </a:xfrm>
          <a:prstGeom prst="rect">
            <a:avLst/>
          </a:prstGeom>
          <a:noFill/>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V="1">
            <a:off x="3722490" y="4093029"/>
            <a:ext cx="979883" cy="57122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475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Title 1"/>
          <p:cNvSpPr>
            <a:spLocks noGrp="1"/>
          </p:cNvSpPr>
          <p:nvPr>
            <p:ph type="title"/>
          </p:nvPr>
        </p:nvSpPr>
        <p:spPr>
          <a:xfrm>
            <a:off x="1524001" y="1"/>
            <a:ext cx="5915025" cy="1363264"/>
          </a:xfrm>
        </p:spPr>
        <p:txBody>
          <a:bodyPr/>
          <a:lstStyle/>
          <a:p>
            <a:pPr algn="ctr"/>
            <a:r>
              <a:rPr lang="en-US" sz="4000" dirty="0"/>
              <a:t>Maryland’s Coastal Atlas</a:t>
            </a:r>
          </a:p>
        </p:txBody>
      </p:sp>
      <p:sp>
        <p:nvSpPr>
          <p:cNvPr id="111" name="Shape 111"/>
          <p:cNvSpPr txBox="1">
            <a:spLocks noGrp="1"/>
          </p:cNvSpPr>
          <p:nvPr>
            <p:ph type="body" idx="4294967295"/>
          </p:nvPr>
        </p:nvSpPr>
        <p:spPr>
          <a:xfrm>
            <a:off x="1524001" y="1855788"/>
            <a:ext cx="2943225" cy="3573462"/>
          </a:xfrm>
          <a:prstGeom prst="rect">
            <a:avLst/>
          </a:prstGeom>
          <a:noFill/>
          <a:ln>
            <a:noFill/>
          </a:ln>
        </p:spPr>
        <p:txBody>
          <a:bodyPr vert="horz" wrap="square" lIns="68569" tIns="34275" rIns="68569" bIns="34275" numCol="1" anchor="t" anchorCtr="0" compatLnSpc="1">
            <a:prstTxWarp prst="textNoShape">
              <a:avLst/>
            </a:prstTxWarp>
            <a:noAutofit/>
          </a:bodyPr>
          <a:lstStyle/>
          <a:p>
            <a:pPr>
              <a:spcBef>
                <a:spcPts val="0"/>
              </a:spcBef>
              <a:spcAft>
                <a:spcPts val="0"/>
              </a:spcAft>
              <a:buClr>
                <a:schemeClr val="dk1"/>
              </a:buClr>
              <a:buSzPct val="25000"/>
              <a:buNone/>
            </a:pPr>
            <a:endParaRPr sz="1800" dirty="0">
              <a:solidFill>
                <a:schemeClr val="dk1"/>
              </a:solidFill>
              <a:latin typeface="Tahoma"/>
              <a:ea typeface="Tahoma"/>
              <a:cs typeface="Tahoma"/>
              <a:sym typeface="Tahoma"/>
            </a:endParaRPr>
          </a:p>
          <a:p>
            <a:pPr>
              <a:spcBef>
                <a:spcPts val="360"/>
              </a:spcBef>
              <a:spcAft>
                <a:spcPts val="0"/>
              </a:spcAft>
              <a:buClr>
                <a:schemeClr val="dk1"/>
              </a:buClr>
              <a:buSzPct val="25000"/>
              <a:buNone/>
            </a:pPr>
            <a:endParaRPr sz="1800" dirty="0">
              <a:solidFill>
                <a:schemeClr val="dk1"/>
              </a:solidFill>
              <a:latin typeface="Tahoma"/>
              <a:ea typeface="Tahoma"/>
              <a:cs typeface="Tahoma"/>
              <a:sym typeface="Tahoma"/>
            </a:endParaRPr>
          </a:p>
          <a:p>
            <a:pPr>
              <a:spcBef>
                <a:spcPts val="360"/>
              </a:spcBef>
              <a:spcAft>
                <a:spcPts val="0"/>
              </a:spcAft>
              <a:buClr>
                <a:schemeClr val="dk1"/>
              </a:buClr>
              <a:buSzPct val="100000"/>
              <a:buNone/>
            </a:pPr>
            <a:endParaRPr sz="1800" dirty="0">
              <a:solidFill>
                <a:schemeClr val="dk1"/>
              </a:solidFill>
              <a:latin typeface="Tahoma"/>
              <a:ea typeface="Tahoma"/>
              <a:cs typeface="Tahoma"/>
              <a:sym typeface="Tahoma"/>
            </a:endParaRPr>
          </a:p>
        </p:txBody>
      </p:sp>
      <p:sp>
        <p:nvSpPr>
          <p:cNvPr id="112" name="Shape 112"/>
          <p:cNvSpPr txBox="1"/>
          <p:nvPr/>
        </p:nvSpPr>
        <p:spPr>
          <a:xfrm>
            <a:off x="312003" y="1636957"/>
            <a:ext cx="4664810" cy="2725662"/>
          </a:xfrm>
          <a:prstGeom prst="rect">
            <a:avLst/>
          </a:prstGeom>
          <a:noFill/>
          <a:ln w="12700" cap="flat" cmpd="sng">
            <a:solidFill>
              <a:schemeClr val="dk1"/>
            </a:solidFill>
            <a:prstDash val="solid"/>
            <a:miter/>
            <a:headEnd type="none" w="med" len="med"/>
            <a:tailEnd type="none" w="med" len="med"/>
          </a:ln>
        </p:spPr>
        <p:txBody>
          <a:bodyPr lIns="68569" tIns="34275" rIns="68569" bIns="34275" anchor="t" anchorCtr="0">
            <a:noAutofit/>
          </a:bodyPr>
          <a:lstStyle/>
          <a:p>
            <a:pPr defTabSz="342900">
              <a:buClr>
                <a:srgbClr val="000000"/>
              </a:buClr>
              <a:buSzPct val="25000"/>
            </a:pPr>
            <a:r>
              <a:rPr lang="en-US" dirty="0">
                <a:solidFill>
                  <a:srgbClr val="000000"/>
                </a:solidFill>
                <a:latin typeface="Calibri"/>
                <a:ea typeface="Arial"/>
                <a:cs typeface="Arial"/>
                <a:sym typeface="Arial"/>
              </a:rPr>
              <a:t> Climate Change Data Layers:</a:t>
            </a:r>
          </a:p>
          <a:p>
            <a:pPr lvl="1" defTabSz="342900">
              <a:spcBef>
                <a:spcPts val="525"/>
              </a:spcBef>
              <a:buClr>
                <a:srgbClr val="000000"/>
              </a:buClr>
              <a:buSzPct val="100000"/>
              <a:buFont typeface="Arial"/>
              <a:buChar char="•"/>
            </a:pPr>
            <a:r>
              <a:rPr lang="en-US" b="1" dirty="0">
                <a:solidFill>
                  <a:srgbClr val="000000"/>
                </a:solidFill>
                <a:latin typeface="Calibri"/>
                <a:ea typeface="Arial"/>
                <a:cs typeface="Arial"/>
                <a:sym typeface="Arial"/>
              </a:rPr>
              <a:t>Sea Level Rise Vulnerability</a:t>
            </a:r>
          </a:p>
          <a:p>
            <a:pPr lvl="1" defTabSz="342900">
              <a:spcBef>
                <a:spcPts val="525"/>
              </a:spcBef>
              <a:buClr>
                <a:srgbClr val="000000"/>
              </a:buClr>
              <a:buSzPct val="100000"/>
              <a:buFont typeface="Arial"/>
              <a:buChar char="•"/>
            </a:pPr>
            <a:r>
              <a:rPr lang="en-US" b="1" dirty="0">
                <a:solidFill>
                  <a:srgbClr val="000000"/>
                </a:solidFill>
                <a:latin typeface="Calibri"/>
                <a:ea typeface="Arial"/>
                <a:cs typeface="Arial"/>
                <a:sym typeface="Arial"/>
              </a:rPr>
              <a:t>Storm Surge Areas</a:t>
            </a:r>
          </a:p>
          <a:p>
            <a:pPr lvl="1" defTabSz="342900">
              <a:spcBef>
                <a:spcPts val="525"/>
              </a:spcBef>
              <a:buClr>
                <a:srgbClr val="000000"/>
              </a:buClr>
              <a:buSzPct val="100000"/>
              <a:buFont typeface="Arial"/>
              <a:buChar char="•"/>
            </a:pPr>
            <a:r>
              <a:rPr lang="en-US" b="1" dirty="0">
                <a:solidFill>
                  <a:srgbClr val="000000"/>
                </a:solidFill>
                <a:latin typeface="Calibri"/>
                <a:ea typeface="Arial"/>
                <a:cs typeface="Arial"/>
                <a:sym typeface="Arial"/>
              </a:rPr>
              <a:t>Wetland Adaptation Areas</a:t>
            </a:r>
          </a:p>
          <a:p>
            <a:pPr lvl="1" defTabSz="342900">
              <a:spcBef>
                <a:spcPts val="525"/>
              </a:spcBef>
              <a:buClr>
                <a:srgbClr val="000000"/>
              </a:buClr>
              <a:buSzPct val="100000"/>
              <a:buFont typeface="Arial"/>
              <a:buChar char="•"/>
            </a:pPr>
            <a:r>
              <a:rPr lang="en-US" b="1" dirty="0">
                <a:solidFill>
                  <a:srgbClr val="000000"/>
                </a:solidFill>
                <a:latin typeface="Calibri"/>
                <a:ea typeface="Arial"/>
                <a:cs typeface="Arial"/>
                <a:sym typeface="Arial"/>
              </a:rPr>
              <a:t>Shoreline Inventory</a:t>
            </a:r>
          </a:p>
          <a:p>
            <a:pPr lvl="1" defTabSz="342900">
              <a:spcBef>
                <a:spcPts val="525"/>
              </a:spcBef>
              <a:buClr>
                <a:srgbClr val="000000"/>
              </a:buClr>
              <a:buSzPct val="100000"/>
              <a:buFont typeface="Arial"/>
              <a:buChar char="•"/>
            </a:pPr>
            <a:r>
              <a:rPr lang="en-US" b="1" dirty="0">
                <a:solidFill>
                  <a:srgbClr val="000000"/>
                </a:solidFill>
                <a:latin typeface="Calibri"/>
                <a:ea typeface="Arial"/>
                <a:cs typeface="Arial"/>
                <a:sym typeface="Arial"/>
              </a:rPr>
              <a:t>Historical Shorelines/Shoreline Rates of Change</a:t>
            </a:r>
          </a:p>
          <a:p>
            <a:pPr lvl="1" defTabSz="342900">
              <a:spcBef>
                <a:spcPts val="525"/>
              </a:spcBef>
              <a:buClr>
                <a:srgbClr val="000000"/>
              </a:buClr>
              <a:buSzPct val="100000"/>
              <a:buFont typeface="Arial"/>
              <a:buChar char="•"/>
            </a:pPr>
            <a:r>
              <a:rPr lang="en-US" b="1" dirty="0">
                <a:solidFill>
                  <a:srgbClr val="000000"/>
                </a:solidFill>
                <a:latin typeface="Calibri"/>
                <a:ea typeface="Arial"/>
                <a:cs typeface="Arial"/>
                <a:sym typeface="Arial"/>
              </a:rPr>
              <a:t>100 &amp; 500 Year Floodplains</a:t>
            </a:r>
          </a:p>
        </p:txBody>
      </p:sp>
      <p:sp>
        <p:nvSpPr>
          <p:cNvPr id="113" name="Shape 113"/>
          <p:cNvSpPr txBox="1"/>
          <p:nvPr/>
        </p:nvSpPr>
        <p:spPr>
          <a:xfrm>
            <a:off x="1606461" y="1052513"/>
            <a:ext cx="5915025" cy="310753"/>
          </a:xfrm>
          <a:prstGeom prst="rect">
            <a:avLst/>
          </a:prstGeom>
          <a:noFill/>
          <a:ln>
            <a:noFill/>
          </a:ln>
        </p:spPr>
        <p:txBody>
          <a:bodyPr lIns="68569" tIns="34275" rIns="68569" bIns="34275" anchor="t" anchorCtr="0">
            <a:noAutofit/>
          </a:bodyPr>
          <a:lstStyle/>
          <a:p>
            <a:pPr algn="ctr" defTabSz="342900">
              <a:buClr>
                <a:srgbClr val="000000"/>
              </a:buClr>
              <a:buSzPct val="25000"/>
            </a:pPr>
            <a:r>
              <a:rPr lang="en-US" sz="2000" b="1" u="sng" dirty="0">
                <a:solidFill>
                  <a:srgbClr val="002060"/>
                </a:solidFill>
                <a:latin typeface="+mj-lt"/>
                <a:ea typeface="Arial"/>
                <a:cs typeface="Arial"/>
                <a:sym typeface="Arial"/>
              </a:rPr>
              <a:t>dnr.maryland.gov/ccs/coastalatlas/</a:t>
            </a:r>
            <a:endParaRPr lang="en-US" sz="2000" b="1" u="sng" dirty="0">
              <a:solidFill>
                <a:srgbClr val="002060"/>
              </a:solidFill>
              <a:latin typeface="+mj-lt"/>
              <a:ea typeface="Arial"/>
              <a:cs typeface="Arial"/>
              <a:sym typeface="Arial"/>
              <a:hlinkClick r:id="rId3"/>
            </a:endParaRPr>
          </a:p>
        </p:txBody>
      </p:sp>
      <p:sp>
        <p:nvSpPr>
          <p:cNvPr id="8" name="Shape 112"/>
          <p:cNvSpPr txBox="1"/>
          <p:nvPr/>
        </p:nvSpPr>
        <p:spPr>
          <a:xfrm>
            <a:off x="312003" y="4543181"/>
            <a:ext cx="4664810" cy="2209799"/>
          </a:xfrm>
          <a:prstGeom prst="rect">
            <a:avLst/>
          </a:prstGeom>
          <a:solidFill>
            <a:schemeClr val="bg1"/>
          </a:solidFill>
          <a:ln w="12700" cap="flat" cmpd="sng">
            <a:solidFill>
              <a:schemeClr val="dk1"/>
            </a:solidFill>
            <a:prstDash val="solid"/>
            <a:miter/>
            <a:headEnd type="none" w="med" len="med"/>
            <a:tailEnd type="none" w="med" len="med"/>
          </a:ln>
        </p:spPr>
        <p:txBody>
          <a:bodyPr lIns="68569" tIns="34275" rIns="68569" bIns="34275" anchor="t" anchorCtr="0">
            <a:noAutofit/>
          </a:bodyPr>
          <a:lstStyle/>
          <a:p>
            <a:pPr defTabSz="342900">
              <a:buClr>
                <a:srgbClr val="000000"/>
              </a:buClr>
              <a:buSzPct val="25000"/>
            </a:pPr>
            <a:r>
              <a:rPr lang="en-US" dirty="0">
                <a:solidFill>
                  <a:srgbClr val="000000"/>
                </a:solidFill>
                <a:latin typeface="Calibri"/>
                <a:ea typeface="Arial"/>
                <a:cs typeface="Arial"/>
                <a:sym typeface="Arial"/>
              </a:rPr>
              <a:t>Coastal Resiliency Data Layers:</a:t>
            </a:r>
          </a:p>
          <a:p>
            <a:pPr lvl="1" defTabSz="342900">
              <a:spcBef>
                <a:spcPts val="525"/>
              </a:spcBef>
              <a:buClr>
                <a:srgbClr val="000000"/>
              </a:buClr>
              <a:buSzPct val="100000"/>
              <a:buFont typeface="Arial"/>
              <a:buChar char="•"/>
            </a:pPr>
            <a:r>
              <a:rPr lang="en-US" b="1" dirty="0">
                <a:solidFill>
                  <a:srgbClr val="000000"/>
                </a:solidFill>
                <a:latin typeface="Calibri"/>
                <a:ea typeface="Arial"/>
                <a:cs typeface="Arial"/>
                <a:sym typeface="Arial"/>
              </a:rPr>
              <a:t>Priority Shoreline Areas</a:t>
            </a:r>
          </a:p>
          <a:p>
            <a:pPr lvl="1" defTabSz="342900">
              <a:spcBef>
                <a:spcPts val="525"/>
              </a:spcBef>
              <a:buClr>
                <a:srgbClr val="000000"/>
              </a:buClr>
              <a:buSzPct val="100000"/>
              <a:buFont typeface="Arial"/>
              <a:buChar char="•"/>
            </a:pPr>
            <a:r>
              <a:rPr lang="en-US" b="1" dirty="0">
                <a:solidFill>
                  <a:srgbClr val="000000"/>
                </a:solidFill>
                <a:latin typeface="Calibri"/>
                <a:ea typeface="Arial"/>
                <a:cs typeface="Arial"/>
                <a:sym typeface="Arial"/>
              </a:rPr>
              <a:t>Shoreline Hazard Index</a:t>
            </a:r>
          </a:p>
          <a:p>
            <a:pPr lvl="1" defTabSz="342900">
              <a:spcBef>
                <a:spcPts val="525"/>
              </a:spcBef>
              <a:buClr>
                <a:srgbClr val="000000"/>
              </a:buClr>
              <a:buSzPct val="100000"/>
              <a:buFont typeface="Arial"/>
              <a:buChar char="•"/>
            </a:pPr>
            <a:r>
              <a:rPr lang="en-US" b="1" dirty="0">
                <a:solidFill>
                  <a:srgbClr val="000000"/>
                </a:solidFill>
                <a:latin typeface="Calibri"/>
                <a:ea typeface="Arial"/>
                <a:cs typeface="Arial"/>
                <a:sym typeface="Arial"/>
              </a:rPr>
              <a:t>Hazard Reduction by Habitat</a:t>
            </a:r>
          </a:p>
          <a:p>
            <a:pPr lvl="1" defTabSz="342900">
              <a:spcBef>
                <a:spcPts val="525"/>
              </a:spcBef>
              <a:buClr>
                <a:srgbClr val="000000"/>
              </a:buClr>
              <a:buSzPct val="100000"/>
              <a:buFont typeface="Arial"/>
              <a:buChar char="•"/>
            </a:pPr>
            <a:r>
              <a:rPr lang="en-US" b="1" dirty="0">
                <a:solidFill>
                  <a:srgbClr val="000000"/>
                </a:solidFill>
                <a:latin typeface="Calibri"/>
                <a:ea typeface="Arial"/>
                <a:cs typeface="Arial"/>
                <a:sym typeface="Arial"/>
              </a:rPr>
              <a:t>Marsh Protection Potential Index</a:t>
            </a:r>
          </a:p>
          <a:p>
            <a:pPr lvl="1" defTabSz="342900">
              <a:spcBef>
                <a:spcPts val="525"/>
              </a:spcBef>
              <a:buClr>
                <a:srgbClr val="000000"/>
              </a:buClr>
              <a:buSzPct val="100000"/>
              <a:buFont typeface="Arial"/>
              <a:buChar char="•"/>
            </a:pPr>
            <a:r>
              <a:rPr lang="en-US" b="1" dirty="0">
                <a:solidFill>
                  <a:srgbClr val="000000"/>
                </a:solidFill>
                <a:latin typeface="Calibri"/>
                <a:ea typeface="Arial"/>
                <a:cs typeface="Arial"/>
                <a:sym typeface="Arial"/>
              </a:rPr>
              <a:t>Community Flood Risk Areas</a:t>
            </a:r>
          </a:p>
        </p:txBody>
      </p:sp>
      <p:pic>
        <p:nvPicPr>
          <p:cNvPr id="12" name="Shape 14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318760" y="2193548"/>
            <a:ext cx="6573078" cy="4011123"/>
          </a:xfrm>
          <a:prstGeom prst="rect">
            <a:avLst/>
          </a:prstGeom>
          <a:noFill/>
          <a:ln>
            <a:solidFill>
              <a:schemeClr val="accent3">
                <a:lumMod val="50000"/>
              </a:schemeClr>
            </a:solidFill>
          </a:ln>
        </p:spPr>
      </p:pic>
    </p:spTree>
    <p:extLst>
      <p:ext uri="{BB962C8B-B14F-4D97-AF65-F5344CB8AC3E}">
        <p14:creationId xmlns:p14="http://schemas.microsoft.com/office/powerpoint/2010/main" val="2647672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bwMode="auto">
          <a:xfrm>
            <a:off x="0" y="381000"/>
            <a:ext cx="7964656" cy="109728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4000" dirty="0" smtClean="0"/>
              <a:t>Data-to-Decision Making</a:t>
            </a:r>
            <a:endParaRPr lang="en-US" altLang="en-US" sz="4000" dirty="0"/>
          </a:p>
        </p:txBody>
      </p:sp>
      <p:sp>
        <p:nvSpPr>
          <p:cNvPr id="3" name="Content Placeholder 2"/>
          <p:cNvSpPr>
            <a:spLocks noGrp="1"/>
          </p:cNvSpPr>
          <p:nvPr>
            <p:ph idx="1"/>
          </p:nvPr>
        </p:nvSpPr>
        <p:spPr>
          <a:xfrm>
            <a:off x="391886" y="1683936"/>
            <a:ext cx="8269514" cy="4358007"/>
          </a:xfrm>
        </p:spPr>
        <p:txBody>
          <a:bodyPr/>
          <a:lstStyle/>
          <a:p>
            <a:r>
              <a:rPr lang="en-US" b="1" dirty="0" smtClean="0"/>
              <a:t>DNR Land Acquisition Program </a:t>
            </a:r>
          </a:p>
          <a:p>
            <a:pPr lvl="1"/>
            <a:r>
              <a:rPr lang="en-US" dirty="0" smtClean="0"/>
              <a:t>GreenPrint Ecological Scorecard</a:t>
            </a:r>
          </a:p>
          <a:p>
            <a:pPr lvl="1"/>
            <a:r>
              <a:rPr lang="en-US" dirty="0" smtClean="0"/>
              <a:t>Conservation Targeting</a:t>
            </a:r>
          </a:p>
          <a:p>
            <a:pPr lvl="1"/>
            <a:r>
              <a:rPr lang="en-US" dirty="0" smtClean="0"/>
              <a:t>Resilience Easements</a:t>
            </a:r>
          </a:p>
          <a:p>
            <a:pPr lvl="1"/>
            <a:endParaRPr lang="en-US" sz="1000" dirty="0" smtClean="0"/>
          </a:p>
          <a:p>
            <a:r>
              <a:rPr lang="en-US" b="1" dirty="0" smtClean="0"/>
              <a:t>2016 State Hazard Mitigation Plan</a:t>
            </a:r>
          </a:p>
          <a:p>
            <a:pPr lvl="1"/>
            <a:r>
              <a:rPr lang="en-US" dirty="0" smtClean="0"/>
              <a:t>Coastal Hazards Risk Assessment</a:t>
            </a:r>
            <a:endParaRPr lang="en-US" dirty="0"/>
          </a:p>
          <a:p>
            <a:pPr lvl="1"/>
            <a:r>
              <a:rPr lang="en-US" dirty="0" smtClean="0"/>
              <a:t>High Priority Mitigation Implementation Strategy: Coastal Restoration to Mitigate Hazards for Vulnerable Communities</a:t>
            </a:r>
          </a:p>
          <a:p>
            <a:endParaRPr lang="en-US" dirty="0" smtClean="0"/>
          </a:p>
        </p:txBody>
      </p:sp>
      <p:pic>
        <p:nvPicPr>
          <p:cNvPr id="5" name="Picture 4"/>
          <p:cNvPicPr>
            <a:picLocks noChangeAspect="1"/>
          </p:cNvPicPr>
          <p:nvPr/>
        </p:nvPicPr>
        <p:blipFill>
          <a:blip r:embed="rId3"/>
          <a:stretch>
            <a:fillRect/>
          </a:stretch>
        </p:blipFill>
        <p:spPr>
          <a:xfrm>
            <a:off x="7964656" y="1683936"/>
            <a:ext cx="3858214" cy="5003719"/>
          </a:xfrm>
          <a:prstGeom prst="rect">
            <a:avLst/>
          </a:prstGeom>
          <a:ln>
            <a:solidFill>
              <a:schemeClr val="tx1">
                <a:lumMod val="50000"/>
                <a:lumOff val="50000"/>
              </a:schemeClr>
            </a:solidFill>
          </a:ln>
        </p:spPr>
      </p:pic>
    </p:spTree>
    <p:extLst>
      <p:ext uri="{BB962C8B-B14F-4D97-AF65-F5344CB8AC3E}">
        <p14:creationId xmlns:p14="http://schemas.microsoft.com/office/powerpoint/2010/main" val="1705941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943600" cy="1417638"/>
          </a:xfrm>
        </p:spPr>
        <p:txBody>
          <a:bodyPr/>
          <a:lstStyle/>
          <a:p>
            <a:r>
              <a:rPr lang="en-US" sz="4000" dirty="0"/>
              <a:t>Want to Learn More?</a:t>
            </a:r>
          </a:p>
        </p:txBody>
      </p:sp>
      <p:sp>
        <p:nvSpPr>
          <p:cNvPr id="3" name="Content Placeholder 2"/>
          <p:cNvSpPr>
            <a:spLocks noGrp="1"/>
          </p:cNvSpPr>
          <p:nvPr>
            <p:ph idx="1"/>
          </p:nvPr>
        </p:nvSpPr>
        <p:spPr>
          <a:xfrm>
            <a:off x="4495800" y="5013960"/>
            <a:ext cx="7650479" cy="1143000"/>
          </a:xfrm>
        </p:spPr>
        <p:txBody>
          <a:bodyPr/>
          <a:lstStyle/>
          <a:p>
            <a:pPr marL="0" indent="0">
              <a:buNone/>
            </a:pPr>
            <a:r>
              <a:rPr lang="en-US" sz="2100" b="1" dirty="0">
                <a:solidFill>
                  <a:srgbClr val="002060"/>
                </a:solidFill>
                <a:latin typeface="+mj-lt"/>
              </a:rPr>
              <a:t>For </a:t>
            </a:r>
            <a:r>
              <a:rPr lang="en-US" sz="2000" b="1" dirty="0">
                <a:solidFill>
                  <a:srgbClr val="002060"/>
                </a:solidFill>
                <a:latin typeface="+mj-lt"/>
              </a:rPr>
              <a:t>more </a:t>
            </a:r>
            <a:r>
              <a:rPr lang="en-US" sz="2000" b="1" dirty="0" smtClean="0">
                <a:solidFill>
                  <a:srgbClr val="002060"/>
                </a:solidFill>
                <a:latin typeface="+mj-lt"/>
              </a:rPr>
              <a:t>information, visit: </a:t>
            </a:r>
            <a:r>
              <a:rPr lang="en-US" sz="2000" b="1" dirty="0">
                <a:solidFill>
                  <a:srgbClr val="002060"/>
                </a:solidFill>
                <a:latin typeface="+mj-lt"/>
              </a:rPr>
              <a:t>http://dnr.maryland.gov/ccs/coastalatlas/Pages/CoastalResiliencyAssessment.aspx</a:t>
            </a:r>
            <a:r>
              <a:rPr lang="en-US" sz="2000" b="1" dirty="0" smtClean="0">
                <a:solidFill>
                  <a:srgbClr val="002060"/>
                </a:solidFill>
                <a:latin typeface="+mj-lt"/>
              </a:rPr>
              <a:t/>
            </a:r>
            <a:br>
              <a:rPr lang="en-US" sz="2000" b="1" dirty="0" smtClean="0">
                <a:solidFill>
                  <a:srgbClr val="002060"/>
                </a:solidFill>
                <a:latin typeface="+mj-lt"/>
              </a:rPr>
            </a:br>
            <a:r>
              <a:rPr lang="en-US" sz="2000" b="1" dirty="0" smtClean="0">
                <a:solidFill>
                  <a:srgbClr val="002060"/>
                </a:solidFill>
                <a:latin typeface="+mj-lt"/>
              </a:rPr>
              <a:t/>
            </a:r>
            <a:br>
              <a:rPr lang="en-US" sz="2000" b="1" dirty="0" smtClean="0">
                <a:solidFill>
                  <a:srgbClr val="002060"/>
                </a:solidFill>
                <a:latin typeface="+mj-lt"/>
              </a:rPr>
            </a:br>
            <a:r>
              <a:rPr lang="en-US" sz="2000" b="1" dirty="0" smtClean="0">
                <a:solidFill>
                  <a:srgbClr val="002060"/>
                </a:solidFill>
                <a:latin typeface="+mj-lt"/>
              </a:rPr>
              <a:t>Or email </a:t>
            </a:r>
            <a:r>
              <a:rPr lang="en-US" sz="2000" b="1" dirty="0" smtClean="0">
                <a:solidFill>
                  <a:srgbClr val="0070C0"/>
                </a:solidFill>
                <a:latin typeface="+mj-lt"/>
              </a:rPr>
              <a:t>nicole.carlozo@maryland.gov </a:t>
            </a:r>
          </a:p>
          <a:p>
            <a:pPr marL="0" indent="0">
              <a:buNone/>
            </a:pPr>
            <a:endParaRPr lang="en-US" sz="2000" b="1" dirty="0">
              <a:solidFill>
                <a:srgbClr val="002060"/>
              </a:solidFill>
              <a:latin typeface="+mj-lt"/>
            </a:endParaRPr>
          </a:p>
          <a:p>
            <a:endParaRPr lang="en-US" sz="2000" dirty="0">
              <a:latin typeface="+mj-lt"/>
            </a:endParaRPr>
          </a:p>
        </p:txBody>
      </p:sp>
      <p:pic>
        <p:nvPicPr>
          <p:cNvPr id="4" name="Picture 3"/>
          <p:cNvPicPr>
            <a:picLocks noChangeAspect="1"/>
          </p:cNvPicPr>
          <p:nvPr/>
        </p:nvPicPr>
        <p:blipFill>
          <a:blip r:embed="rId3"/>
          <a:stretch>
            <a:fillRect/>
          </a:stretch>
        </p:blipFill>
        <p:spPr>
          <a:xfrm>
            <a:off x="274320" y="1524001"/>
            <a:ext cx="3879536" cy="5026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ESRI Story Map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95800" y="1625923"/>
            <a:ext cx="47625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71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61376" cy="1417638"/>
          </a:xfrm>
        </p:spPr>
        <p:txBody>
          <a:bodyPr/>
          <a:lstStyle/>
          <a:p>
            <a:r>
              <a:rPr lang="en-US" dirty="0" smtClean="0"/>
              <a:t>Next Steps for Marsh Index</a:t>
            </a:r>
            <a:endParaRPr lang="en-US" dirty="0"/>
          </a:p>
        </p:txBody>
      </p:sp>
      <p:sp>
        <p:nvSpPr>
          <p:cNvPr id="3" name="Content Placeholder 2"/>
          <p:cNvSpPr>
            <a:spLocks noGrp="1"/>
          </p:cNvSpPr>
          <p:nvPr>
            <p:ph idx="1"/>
          </p:nvPr>
        </p:nvSpPr>
        <p:spPr>
          <a:xfrm>
            <a:off x="329184" y="1600201"/>
            <a:ext cx="11558016" cy="4525963"/>
          </a:xfrm>
        </p:spPr>
        <p:txBody>
          <a:bodyPr/>
          <a:lstStyle/>
          <a:p>
            <a:r>
              <a:rPr lang="en-US" sz="2800" i="1" dirty="0" smtClean="0">
                <a:latin typeface="+mj-lt"/>
              </a:rPr>
              <a:t>Maryland </a:t>
            </a:r>
            <a:r>
              <a:rPr lang="en-US" sz="2800" i="1" dirty="0">
                <a:latin typeface="+mj-lt"/>
              </a:rPr>
              <a:t>Marsh Health: Evaluating marsh integrity to inform site management </a:t>
            </a:r>
            <a:r>
              <a:rPr lang="en-US" sz="2800" i="1" dirty="0" smtClean="0">
                <a:latin typeface="+mj-lt"/>
              </a:rPr>
              <a:t>near vulnerable </a:t>
            </a:r>
            <a:r>
              <a:rPr lang="en-US" sz="2800" i="1" dirty="0">
                <a:latin typeface="+mj-lt"/>
              </a:rPr>
              <a:t>coastal </a:t>
            </a:r>
            <a:r>
              <a:rPr lang="en-US" sz="2800" i="1" dirty="0" smtClean="0">
                <a:latin typeface="+mj-lt"/>
              </a:rPr>
              <a:t>communities </a:t>
            </a:r>
            <a:r>
              <a:rPr lang="en-US" sz="2800" b="1" dirty="0" smtClean="0">
                <a:latin typeface="+mj-lt"/>
              </a:rPr>
              <a:t>[PROPOSAL to NOAA by DNR]</a:t>
            </a:r>
          </a:p>
          <a:p>
            <a:endParaRPr lang="en-US" sz="800" dirty="0" smtClean="0">
              <a:latin typeface="+mj-lt"/>
            </a:endParaRPr>
          </a:p>
          <a:p>
            <a:pPr lvl="1"/>
            <a:r>
              <a:rPr lang="en-US" sz="2000" b="1" dirty="0" smtClean="0">
                <a:latin typeface="+mj-lt"/>
              </a:rPr>
              <a:t>Rapid </a:t>
            </a:r>
            <a:r>
              <a:rPr lang="en-US" sz="2000" b="1" dirty="0">
                <a:latin typeface="+mj-lt"/>
              </a:rPr>
              <a:t>Assessment Development – Year </a:t>
            </a:r>
            <a:r>
              <a:rPr lang="en-US" sz="2000" b="1" dirty="0" smtClean="0">
                <a:latin typeface="+mj-lt"/>
              </a:rPr>
              <a:t>1</a:t>
            </a:r>
            <a:endParaRPr lang="en-US" sz="2000" b="1" dirty="0">
              <a:latin typeface="+mj-lt"/>
            </a:endParaRPr>
          </a:p>
          <a:p>
            <a:pPr marL="457200" lvl="1" indent="0">
              <a:buNone/>
            </a:pPr>
            <a:r>
              <a:rPr lang="en-US" sz="2000" dirty="0" smtClean="0">
                <a:latin typeface="+mj-lt"/>
              </a:rPr>
              <a:t>	Enhance </a:t>
            </a:r>
            <a:r>
              <a:rPr lang="en-US" sz="2000" dirty="0">
                <a:latin typeface="+mj-lt"/>
              </a:rPr>
              <a:t>understanding of marsh integrity and ground-truth Maryland’s Marsh </a:t>
            </a:r>
            <a:r>
              <a:rPr lang="en-US" sz="2000" dirty="0" smtClean="0">
                <a:latin typeface="+mj-lt"/>
              </a:rPr>
              <a:t>Protection 	Potential </a:t>
            </a:r>
            <a:r>
              <a:rPr lang="en-US" sz="2000" dirty="0">
                <a:latin typeface="+mj-lt"/>
              </a:rPr>
              <a:t>Index by evaluating marsh health at representative sites </a:t>
            </a:r>
            <a:r>
              <a:rPr lang="en-US" sz="2000" dirty="0" smtClean="0">
                <a:latin typeface="+mj-lt"/>
              </a:rPr>
              <a:t>across </a:t>
            </a:r>
            <a:r>
              <a:rPr lang="en-US" sz="2000" dirty="0">
                <a:latin typeface="+mj-lt"/>
              </a:rPr>
              <a:t>the state</a:t>
            </a:r>
            <a:r>
              <a:rPr lang="en-US" sz="2000" dirty="0" smtClean="0">
                <a:latin typeface="+mj-lt"/>
              </a:rPr>
              <a:t>. </a:t>
            </a:r>
            <a:endParaRPr lang="en-US" sz="2000" dirty="0">
              <a:latin typeface="+mj-lt"/>
            </a:endParaRPr>
          </a:p>
          <a:p>
            <a:pPr lvl="1"/>
            <a:endParaRPr lang="en-US" sz="800" b="1" dirty="0" smtClean="0">
              <a:latin typeface="+mj-lt"/>
            </a:endParaRPr>
          </a:p>
          <a:p>
            <a:pPr lvl="1"/>
            <a:r>
              <a:rPr lang="en-US" sz="2000" b="1" dirty="0" smtClean="0">
                <a:latin typeface="+mj-lt"/>
              </a:rPr>
              <a:t>Data </a:t>
            </a:r>
            <a:r>
              <a:rPr lang="en-US" sz="2000" b="1" dirty="0">
                <a:latin typeface="+mj-lt"/>
              </a:rPr>
              <a:t>Integration – Year </a:t>
            </a:r>
            <a:r>
              <a:rPr lang="en-US" sz="2000" b="1" dirty="0" smtClean="0">
                <a:latin typeface="+mj-lt"/>
              </a:rPr>
              <a:t>2</a:t>
            </a:r>
            <a:endParaRPr lang="en-US" sz="2000" b="1" dirty="0">
              <a:latin typeface="+mj-lt"/>
            </a:endParaRPr>
          </a:p>
          <a:p>
            <a:pPr marL="457200" lvl="1" indent="0">
              <a:buNone/>
            </a:pPr>
            <a:r>
              <a:rPr lang="en-US" sz="2000" dirty="0" smtClean="0">
                <a:latin typeface="+mj-lt"/>
              </a:rPr>
              <a:t>	Integrate </a:t>
            </a:r>
            <a:r>
              <a:rPr lang="en-US" sz="2000" dirty="0">
                <a:latin typeface="+mj-lt"/>
              </a:rPr>
              <a:t>site-level scientific data into coastal resiliency targeting to enhance the </a:t>
            </a:r>
            <a:r>
              <a:rPr lang="en-US" sz="2000" dirty="0" smtClean="0">
                <a:latin typeface="+mj-lt"/>
              </a:rPr>
              <a:t>robustness </a:t>
            </a:r>
            <a:r>
              <a:rPr lang="en-US" sz="2000" dirty="0">
                <a:latin typeface="+mj-lt"/>
              </a:rPr>
              <a:t>of </a:t>
            </a:r>
            <a:r>
              <a:rPr lang="en-US" sz="2000" dirty="0" smtClean="0">
                <a:latin typeface="+mj-lt"/>
              </a:rPr>
              <a:t>	Maryland’s </a:t>
            </a:r>
            <a:r>
              <a:rPr lang="en-US" sz="2000" dirty="0">
                <a:latin typeface="+mj-lt"/>
              </a:rPr>
              <a:t>spatial planning </a:t>
            </a:r>
            <a:r>
              <a:rPr lang="en-US" sz="2000" dirty="0" smtClean="0">
                <a:latin typeface="+mj-lt"/>
              </a:rPr>
              <a:t>tools.</a:t>
            </a:r>
          </a:p>
          <a:p>
            <a:pPr lvl="1"/>
            <a:endParaRPr lang="en-US" sz="800" b="1" dirty="0" smtClean="0">
              <a:latin typeface="+mj-lt"/>
            </a:endParaRPr>
          </a:p>
          <a:p>
            <a:pPr lvl="1"/>
            <a:r>
              <a:rPr lang="en-US" sz="2000" b="1" dirty="0" smtClean="0">
                <a:latin typeface="+mj-lt"/>
              </a:rPr>
              <a:t>Stakeholder </a:t>
            </a:r>
            <a:r>
              <a:rPr lang="en-US" sz="2000" b="1" dirty="0">
                <a:latin typeface="+mj-lt"/>
              </a:rPr>
              <a:t>Engagement – Year </a:t>
            </a:r>
            <a:r>
              <a:rPr lang="en-US" sz="2000" b="1" dirty="0" smtClean="0">
                <a:latin typeface="+mj-lt"/>
              </a:rPr>
              <a:t>2</a:t>
            </a:r>
            <a:endParaRPr lang="en-US" sz="2000" b="1" dirty="0">
              <a:latin typeface="+mj-lt"/>
            </a:endParaRPr>
          </a:p>
          <a:p>
            <a:pPr marL="457200" lvl="1" indent="0">
              <a:buNone/>
            </a:pPr>
            <a:r>
              <a:rPr lang="en-US" sz="2000" dirty="0" smtClean="0">
                <a:latin typeface="+mj-lt"/>
              </a:rPr>
              <a:t>	Identify </a:t>
            </a:r>
            <a:r>
              <a:rPr lang="en-US" sz="2000" dirty="0">
                <a:latin typeface="+mj-lt"/>
              </a:rPr>
              <a:t>and recommend management strategies to preserve or elevate the </a:t>
            </a:r>
            <a:r>
              <a:rPr lang="en-US" sz="2000" dirty="0" smtClean="0">
                <a:latin typeface="+mj-lt"/>
              </a:rPr>
              <a:t>protective </a:t>
            </a:r>
            <a:r>
              <a:rPr lang="en-US" sz="2000" dirty="0">
                <a:latin typeface="+mj-lt"/>
              </a:rPr>
              <a:t>benefits of </a:t>
            </a:r>
            <a:r>
              <a:rPr lang="en-US" sz="2000" dirty="0" smtClean="0">
                <a:latin typeface="+mj-lt"/>
              </a:rPr>
              <a:t>	marsh </a:t>
            </a:r>
            <a:r>
              <a:rPr lang="en-US" sz="2000" dirty="0">
                <a:latin typeface="+mj-lt"/>
              </a:rPr>
              <a:t>complexes and communicate findings to </a:t>
            </a:r>
            <a:r>
              <a:rPr lang="en-US" sz="2000" dirty="0" smtClean="0">
                <a:latin typeface="+mj-lt"/>
              </a:rPr>
              <a:t>coastal stakeholders</a:t>
            </a:r>
            <a:r>
              <a:rPr lang="en-US" sz="2000" dirty="0" smtClean="0">
                <a:latin typeface="+mj-lt"/>
              </a:rPr>
              <a:t>.</a:t>
            </a:r>
            <a:endParaRPr lang="en-US" sz="2000" dirty="0">
              <a:latin typeface="+mj-lt"/>
            </a:endParaRPr>
          </a:p>
        </p:txBody>
      </p:sp>
    </p:spTree>
    <p:extLst>
      <p:ext uri="{BB962C8B-B14F-4D97-AF65-F5344CB8AC3E}">
        <p14:creationId xmlns:p14="http://schemas.microsoft.com/office/powerpoint/2010/main" val="1434584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61376" cy="1417638"/>
          </a:xfrm>
        </p:spPr>
        <p:txBody>
          <a:bodyPr/>
          <a:lstStyle/>
          <a:p>
            <a:r>
              <a:rPr lang="en-US" dirty="0" smtClean="0"/>
              <a:t>Next Steps for Marsh Index</a:t>
            </a:r>
            <a:endParaRPr lang="en-US" dirty="0"/>
          </a:p>
        </p:txBody>
      </p:sp>
      <p:sp>
        <p:nvSpPr>
          <p:cNvPr id="3" name="Content Placeholder 2"/>
          <p:cNvSpPr>
            <a:spLocks noGrp="1"/>
          </p:cNvSpPr>
          <p:nvPr>
            <p:ph idx="1"/>
          </p:nvPr>
        </p:nvSpPr>
        <p:spPr/>
        <p:txBody>
          <a:bodyPr/>
          <a:lstStyle/>
          <a:p>
            <a:r>
              <a:rPr lang="en-US" sz="2800" i="1" dirty="0">
                <a:latin typeface="+mj-lt"/>
              </a:rPr>
              <a:t>Utilizing NASA Earth Observations to Monitor Marsh Health in the Chesapeake Bay </a:t>
            </a:r>
            <a:r>
              <a:rPr lang="en-US" sz="2800" b="1" dirty="0" smtClean="0">
                <a:latin typeface="+mj-lt"/>
              </a:rPr>
              <a:t>[PROPOSAL to NASA by TNC]</a:t>
            </a:r>
          </a:p>
          <a:p>
            <a:endParaRPr lang="en-US" sz="800" b="1" dirty="0" smtClean="0">
              <a:latin typeface="+mj-lt"/>
            </a:endParaRPr>
          </a:p>
          <a:p>
            <a:pPr lvl="1"/>
            <a:r>
              <a:rPr lang="en-US" sz="2400" dirty="0" smtClean="0">
                <a:latin typeface="+mj-lt"/>
              </a:rPr>
              <a:t>Proposal to NASA DEVELOP National Program for a Summer Intern</a:t>
            </a:r>
          </a:p>
          <a:p>
            <a:pPr lvl="1"/>
            <a:endParaRPr lang="en-US" sz="800" dirty="0">
              <a:latin typeface="+mj-lt"/>
            </a:endParaRPr>
          </a:p>
          <a:p>
            <a:pPr lvl="1"/>
            <a:r>
              <a:rPr lang="en-US" sz="2400" dirty="0" smtClean="0">
                <a:latin typeface="+mj-lt"/>
              </a:rPr>
              <a:t>Evaluate and forecast marsh </a:t>
            </a:r>
            <a:r>
              <a:rPr lang="en-US" sz="2400" dirty="0">
                <a:latin typeface="+mj-lt"/>
              </a:rPr>
              <a:t>h</a:t>
            </a:r>
            <a:r>
              <a:rPr lang="en-US" sz="2400" dirty="0" smtClean="0">
                <a:latin typeface="+mj-lt"/>
              </a:rPr>
              <a:t>ealth in the Chesapeake Bay using NASA Earth observations (satellite remote sensing). </a:t>
            </a:r>
            <a:r>
              <a:rPr lang="en-US" sz="2400" dirty="0">
                <a:latin typeface="+mj-lt"/>
              </a:rPr>
              <a:t> </a:t>
            </a:r>
            <a:endParaRPr lang="en-US" sz="2400" dirty="0" smtClean="0">
              <a:latin typeface="+mj-lt"/>
            </a:endParaRPr>
          </a:p>
          <a:p>
            <a:pPr lvl="1"/>
            <a:endParaRPr lang="en-US" sz="800" dirty="0" smtClean="0">
              <a:latin typeface="+mj-lt"/>
            </a:endParaRPr>
          </a:p>
          <a:p>
            <a:pPr lvl="2"/>
            <a:r>
              <a:rPr lang="en-US" sz="2000" dirty="0" smtClean="0">
                <a:latin typeface="+mj-lt"/>
              </a:rPr>
              <a:t>Classify </a:t>
            </a:r>
            <a:r>
              <a:rPr lang="en-US" sz="2000" dirty="0">
                <a:latin typeface="+mj-lt"/>
              </a:rPr>
              <a:t>marsh type, health, and extent over several </a:t>
            </a:r>
            <a:r>
              <a:rPr lang="en-US" sz="2000" dirty="0" smtClean="0">
                <a:latin typeface="+mj-lt"/>
              </a:rPr>
              <a:t>decades </a:t>
            </a:r>
          </a:p>
          <a:p>
            <a:pPr lvl="2"/>
            <a:r>
              <a:rPr lang="en-US" sz="2000" dirty="0" smtClean="0">
                <a:latin typeface="+mj-lt"/>
              </a:rPr>
              <a:t>Landsat and Aqua/Terra satellite data</a:t>
            </a:r>
          </a:p>
          <a:p>
            <a:pPr lvl="2"/>
            <a:r>
              <a:rPr lang="en-US" sz="2000" dirty="0" smtClean="0">
                <a:latin typeface="+mj-lt"/>
              </a:rPr>
              <a:t>TerrSet</a:t>
            </a:r>
            <a:r>
              <a:rPr lang="en-US" sz="2000" dirty="0" smtClean="0">
                <a:latin typeface="+mj-lt"/>
              </a:rPr>
              <a:t> Earth Trends Modeler to analyze image time series data</a:t>
            </a:r>
          </a:p>
          <a:p>
            <a:pPr lvl="1"/>
            <a:endParaRPr lang="en-US" sz="800" dirty="0" smtClean="0">
              <a:latin typeface="+mj-lt"/>
            </a:endParaRPr>
          </a:p>
          <a:p>
            <a:pPr lvl="1"/>
            <a:r>
              <a:rPr lang="en-US" sz="2400" dirty="0" smtClean="0">
                <a:latin typeface="+mj-lt"/>
              </a:rPr>
              <a:t>Inform updates to Marsh Index and/or site selection for Rapid Assessment development, as well as data-integration discussions.</a:t>
            </a:r>
          </a:p>
          <a:p>
            <a:pPr lvl="1"/>
            <a:endParaRPr lang="en-US" sz="800" dirty="0" smtClean="0"/>
          </a:p>
          <a:p>
            <a:pPr lvl="1"/>
            <a:endParaRPr lang="en-US" sz="2400" dirty="0"/>
          </a:p>
        </p:txBody>
      </p:sp>
    </p:spTree>
    <p:extLst>
      <p:ext uri="{BB962C8B-B14F-4D97-AF65-F5344CB8AC3E}">
        <p14:creationId xmlns:p14="http://schemas.microsoft.com/office/powerpoint/2010/main" val="1920980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46571" cy="1417638"/>
          </a:xfrm>
        </p:spPr>
        <p:txBody>
          <a:bodyPr/>
          <a:lstStyle/>
          <a:p>
            <a:r>
              <a:rPr lang="en-US" sz="4000" dirty="0" smtClean="0"/>
              <a:t>Building Resilience to Climate Change Policy - 2010</a:t>
            </a:r>
            <a:endParaRPr lang="en-US" sz="4000" dirty="0"/>
          </a:p>
        </p:txBody>
      </p:sp>
      <p:sp>
        <p:nvSpPr>
          <p:cNvPr id="3" name="Content Placeholder 2"/>
          <p:cNvSpPr>
            <a:spLocks noGrp="1"/>
          </p:cNvSpPr>
          <p:nvPr>
            <p:ph idx="1"/>
          </p:nvPr>
        </p:nvSpPr>
        <p:spPr>
          <a:xfrm>
            <a:off x="1071209" y="1417639"/>
            <a:ext cx="6875362" cy="5211762"/>
          </a:xfrm>
        </p:spPr>
        <p:txBody>
          <a:bodyPr/>
          <a:lstStyle/>
          <a:p>
            <a:pPr marL="0" indent="0" algn="ctr">
              <a:buNone/>
            </a:pPr>
            <a:endParaRPr lang="en-US" sz="2400" i="1" dirty="0" smtClean="0">
              <a:latin typeface="+mj-lt"/>
            </a:endParaRPr>
          </a:p>
          <a:p>
            <a:pPr marL="0" indent="0" algn="ctr">
              <a:buNone/>
            </a:pPr>
            <a:endParaRPr lang="en-US" sz="1600" i="1" dirty="0" smtClean="0">
              <a:latin typeface="+mj-lt"/>
            </a:endParaRPr>
          </a:p>
          <a:p>
            <a:pPr marL="0" indent="0" algn="ctr">
              <a:buNone/>
            </a:pPr>
            <a:r>
              <a:rPr lang="en-US" i="1" dirty="0" smtClean="0">
                <a:latin typeface="+mj-lt"/>
              </a:rPr>
              <a:t>“It is the policy of the Maryland Department of Natural Resources to make sound investments in land and facilities and to manage its assets and natural resources so as to better understand, mitigate and adapt to climate change.”</a:t>
            </a:r>
          </a:p>
        </p:txBody>
      </p:sp>
      <p:pic>
        <p:nvPicPr>
          <p:cNvPr id="4" name="Content Placeholder 6" descr="Front Cover_Ellen Christianson.t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9015103" y="1704373"/>
            <a:ext cx="2953121" cy="2354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descr="photo1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a:xfrm>
            <a:off x="9015103" y="4282634"/>
            <a:ext cx="2953121" cy="23467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35384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35686" cy="1417638"/>
          </a:xfrm>
        </p:spPr>
        <p:txBody>
          <a:bodyPr/>
          <a:lstStyle/>
          <a:p>
            <a:r>
              <a:rPr lang="en-US" sz="4000" dirty="0" smtClean="0"/>
              <a:t>2014 Climate Resilience      Watershed Goal</a:t>
            </a:r>
            <a:endParaRPr lang="en-US" sz="4000" dirty="0"/>
          </a:p>
        </p:txBody>
      </p:sp>
      <p:sp>
        <p:nvSpPr>
          <p:cNvPr id="3" name="Content Placeholder 2"/>
          <p:cNvSpPr>
            <a:spLocks noGrp="1"/>
          </p:cNvSpPr>
          <p:nvPr>
            <p:ph idx="1"/>
          </p:nvPr>
        </p:nvSpPr>
        <p:spPr>
          <a:xfrm>
            <a:off x="457200" y="1549400"/>
            <a:ext cx="7326086" cy="4576764"/>
          </a:xfrm>
        </p:spPr>
        <p:txBody>
          <a:bodyPr/>
          <a:lstStyle/>
          <a:p>
            <a:pPr marL="0" indent="0">
              <a:buNone/>
            </a:pPr>
            <a:r>
              <a:rPr lang="en-US" sz="2800" b="1" dirty="0">
                <a:latin typeface="Calibri" panose="020F0502020204030204" pitchFamily="34" charset="0"/>
              </a:rPr>
              <a:t>Goal: </a:t>
            </a:r>
            <a:r>
              <a:rPr lang="en-US" sz="2800" dirty="0">
                <a:latin typeface="Calibri" panose="020F0502020204030204" pitchFamily="34" charset="0"/>
              </a:rPr>
              <a:t>Increase the resiliency of the Chesapeake Bay watershed, including its </a:t>
            </a:r>
            <a:r>
              <a:rPr lang="en-US" sz="2800" b="1" dirty="0">
                <a:latin typeface="Calibri" panose="020F0502020204030204" pitchFamily="34" charset="0"/>
              </a:rPr>
              <a:t>living resources, habitats, public infrastructure and communities</a:t>
            </a:r>
            <a:r>
              <a:rPr lang="en-US" sz="2800" dirty="0">
                <a:latin typeface="Calibri" panose="020F0502020204030204" pitchFamily="34" charset="0"/>
              </a:rPr>
              <a:t>, to withstand adverse impacts from changing environmental and climate conditions.</a:t>
            </a:r>
          </a:p>
          <a:p>
            <a:pPr marL="0" indent="0">
              <a:buNone/>
            </a:pPr>
            <a:endParaRPr lang="en-US" sz="1600" dirty="0">
              <a:latin typeface="Calibri" panose="020F0502020204030204" pitchFamily="34" charset="0"/>
            </a:endParaRPr>
          </a:p>
          <a:p>
            <a:pPr marL="0" indent="0">
              <a:buNone/>
            </a:pPr>
            <a:r>
              <a:rPr lang="en-US" sz="2800" b="1" dirty="0">
                <a:latin typeface="Calibri" panose="020F0502020204030204" pitchFamily="34" charset="0"/>
              </a:rPr>
              <a:t>Adaptation Outcome: </a:t>
            </a:r>
            <a:r>
              <a:rPr lang="en-US" sz="2800" dirty="0">
                <a:latin typeface="Calibri" panose="020F0502020204030204" pitchFamily="34" charset="0"/>
              </a:rPr>
              <a:t>Continually </a:t>
            </a:r>
            <a:r>
              <a:rPr lang="en-US" sz="2800" b="1" dirty="0">
                <a:latin typeface="Calibri" panose="020F0502020204030204" pitchFamily="34" charset="0"/>
              </a:rPr>
              <a:t>pursue, design, and construct restoration and protection projects</a:t>
            </a:r>
            <a:r>
              <a:rPr lang="en-US" sz="2800" dirty="0">
                <a:latin typeface="Calibri" panose="020F0502020204030204" pitchFamily="34" charset="0"/>
              </a:rPr>
              <a:t> to enhance the resiliency of bay and aquatic ecosystems from the impacts of coastal erosion, coastal flooding, more intense and more frequent storms and sea level rise. </a:t>
            </a:r>
          </a:p>
          <a:p>
            <a:endParaRPr lang="en-US" dirty="0"/>
          </a:p>
        </p:txBody>
      </p:sp>
      <p:pic>
        <p:nvPicPr>
          <p:cNvPr id="5" name="Picture 4"/>
          <p:cNvPicPr>
            <a:picLocks noChangeAspect="1"/>
          </p:cNvPicPr>
          <p:nvPr/>
        </p:nvPicPr>
        <p:blipFill>
          <a:blip r:embed="rId3"/>
          <a:stretch>
            <a:fillRect/>
          </a:stretch>
        </p:blipFill>
        <p:spPr>
          <a:xfrm>
            <a:off x="7783286" y="1782129"/>
            <a:ext cx="4324189" cy="5075871"/>
          </a:xfrm>
          <a:prstGeom prst="rect">
            <a:avLst/>
          </a:prstGeom>
        </p:spPr>
      </p:pic>
    </p:spTree>
    <p:extLst>
      <p:ext uri="{BB962C8B-B14F-4D97-AF65-F5344CB8AC3E}">
        <p14:creationId xmlns:p14="http://schemas.microsoft.com/office/powerpoint/2010/main" val="3026704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4638"/>
            <a:ext cx="8006861" cy="896616"/>
          </a:xfrm>
        </p:spPr>
        <p:txBody>
          <a:bodyPr/>
          <a:lstStyle/>
          <a:p>
            <a:pPr algn="ctr"/>
            <a:r>
              <a:rPr lang="en-US" sz="4000" dirty="0" smtClean="0"/>
              <a:t>Coastal Resiliency Assessment Goal</a:t>
            </a:r>
            <a:endParaRPr lang="en-US" sz="4000" dirty="0"/>
          </a:p>
        </p:txBody>
      </p:sp>
      <p:sp>
        <p:nvSpPr>
          <p:cNvPr id="3" name="Content Placeholder 2"/>
          <p:cNvSpPr>
            <a:spLocks noGrp="1"/>
          </p:cNvSpPr>
          <p:nvPr>
            <p:ph idx="4294967295"/>
          </p:nvPr>
        </p:nvSpPr>
        <p:spPr>
          <a:xfrm>
            <a:off x="6956384" y="2142789"/>
            <a:ext cx="4874527" cy="3684009"/>
          </a:xfrm>
        </p:spPr>
        <p:txBody>
          <a:bodyPr/>
          <a:lstStyle/>
          <a:p>
            <a:pPr marL="0" indent="0" algn="ctr">
              <a:buNone/>
            </a:pPr>
            <a:r>
              <a:rPr lang="en-US" dirty="0" smtClean="0">
                <a:latin typeface="Calibri" panose="020F0502020204030204" pitchFamily="34" charset="0"/>
              </a:rPr>
              <a:t>Evaluate </a:t>
            </a:r>
            <a:r>
              <a:rPr lang="en-US" dirty="0">
                <a:latin typeface="Calibri" panose="020F0502020204030204" pitchFamily="34" charset="0"/>
              </a:rPr>
              <a:t>the risk reduction benefits </a:t>
            </a:r>
            <a:r>
              <a:rPr lang="en-US" dirty="0" smtClean="0">
                <a:latin typeface="Calibri" panose="020F0502020204030204" pitchFamily="34" charset="0"/>
              </a:rPr>
              <a:t>of </a:t>
            </a:r>
            <a:r>
              <a:rPr lang="en-US" b="1" dirty="0">
                <a:latin typeface="Calibri" panose="020F0502020204030204" pitchFamily="34" charset="0"/>
              </a:rPr>
              <a:t>existing </a:t>
            </a:r>
            <a:r>
              <a:rPr lang="en-US" b="1" dirty="0" smtClean="0">
                <a:latin typeface="Calibri" panose="020F0502020204030204" pitchFamily="34" charset="0"/>
              </a:rPr>
              <a:t>natural</a:t>
            </a:r>
            <a:r>
              <a:rPr lang="en-US" b="1" dirty="0">
                <a:latin typeface="Calibri" panose="020F0502020204030204" pitchFamily="34" charset="0"/>
              </a:rPr>
              <a:t> </a:t>
            </a:r>
            <a:r>
              <a:rPr lang="en-US" b="1" dirty="0" smtClean="0">
                <a:latin typeface="Calibri" panose="020F0502020204030204" pitchFamily="34" charset="0"/>
              </a:rPr>
              <a:t>features</a:t>
            </a:r>
            <a:r>
              <a:rPr lang="en-US" dirty="0" smtClean="0">
                <a:latin typeface="Calibri" panose="020F0502020204030204" pitchFamily="34" charset="0"/>
              </a:rPr>
              <a:t> and establish </a:t>
            </a:r>
            <a:r>
              <a:rPr lang="en-US" dirty="0">
                <a:latin typeface="Calibri" panose="020F0502020204030204" pitchFamily="34" charset="0"/>
              </a:rPr>
              <a:t>priorities for </a:t>
            </a:r>
            <a:r>
              <a:rPr lang="en-US" dirty="0" smtClean="0">
                <a:latin typeface="Calibri" panose="020F0502020204030204" pitchFamily="34" charset="0"/>
              </a:rPr>
              <a:t>conservation and restoration to </a:t>
            </a:r>
            <a:r>
              <a:rPr lang="en-US" b="1" dirty="0" smtClean="0">
                <a:latin typeface="Calibri" panose="020F0502020204030204" pitchFamily="34" charset="0"/>
              </a:rPr>
              <a:t>enhance </a:t>
            </a:r>
            <a:r>
              <a:rPr lang="en-US" b="1" dirty="0">
                <a:latin typeface="Calibri" panose="020F0502020204030204" pitchFamily="34" charset="0"/>
              </a:rPr>
              <a:t>resiliency of </a:t>
            </a:r>
            <a:r>
              <a:rPr lang="en-US" b="1" dirty="0" smtClean="0">
                <a:latin typeface="Calibri" panose="020F0502020204030204" pitchFamily="34" charset="0"/>
              </a:rPr>
              <a:t>communities </a:t>
            </a:r>
            <a:r>
              <a:rPr lang="en-US" dirty="0" smtClean="0">
                <a:latin typeface="Calibri" panose="020F0502020204030204" pitchFamily="34" charset="0"/>
              </a:rPr>
              <a:t>impacted by coastal hazards</a:t>
            </a:r>
            <a:r>
              <a:rPr lang="en-US" dirty="0">
                <a:latin typeface="Calibri" panose="020F0502020204030204" pitchFamily="34" charset="0"/>
              </a:rPr>
              <a:t>.</a:t>
            </a:r>
            <a:endParaRPr lang="en-US" dirty="0" smtClean="0">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6298" y="1297801"/>
            <a:ext cx="6414892" cy="4811169"/>
          </a:xfrm>
          <a:prstGeom prst="rect">
            <a:avLst/>
          </a:prstGeom>
        </p:spPr>
      </p:pic>
    </p:spTree>
    <p:extLst>
      <p:ext uri="{BB962C8B-B14F-4D97-AF65-F5344CB8AC3E}">
        <p14:creationId xmlns:p14="http://schemas.microsoft.com/office/powerpoint/2010/main" val="2848904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270"/>
            <a:ext cx="7985760" cy="1298368"/>
          </a:xfrm>
        </p:spPr>
        <p:txBody>
          <a:bodyPr/>
          <a:lstStyle/>
          <a:p>
            <a:r>
              <a:rPr lang="en-US" sz="4000" dirty="0" smtClean="0"/>
              <a:t>Natural Features / Infrastructure</a:t>
            </a:r>
            <a:endParaRPr lang="en-US" sz="4000"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4752" t="8317" r="5545" b="34510"/>
          <a:stretch/>
        </p:blipFill>
        <p:spPr>
          <a:xfrm>
            <a:off x="928165" y="1539645"/>
            <a:ext cx="10335669" cy="4900880"/>
          </a:xfrm>
          <a:prstGeom prst="rect">
            <a:avLst/>
          </a:prstGeom>
        </p:spPr>
      </p:pic>
      <p:sp>
        <p:nvSpPr>
          <p:cNvPr id="5" name="TextBox 4"/>
          <p:cNvSpPr txBox="1"/>
          <p:nvPr/>
        </p:nvSpPr>
        <p:spPr>
          <a:xfrm>
            <a:off x="5233948" y="6377866"/>
            <a:ext cx="7981919" cy="369332"/>
          </a:xfrm>
          <a:prstGeom prst="rect">
            <a:avLst/>
          </a:prstGeom>
          <a:noFill/>
        </p:spPr>
        <p:txBody>
          <a:bodyPr wrap="square" rtlCol="0">
            <a:spAutoFit/>
          </a:bodyPr>
          <a:lstStyle/>
          <a:p>
            <a:r>
              <a:rPr lang="en-US" dirty="0" smtClean="0"/>
              <a:t>US Army Corps 2015, </a:t>
            </a:r>
            <a:r>
              <a:rPr lang="en-US" i="1" dirty="0" smtClean="0"/>
              <a:t>Use of NNBF for </a:t>
            </a:r>
            <a:r>
              <a:rPr lang="en-US" i="1" dirty="0"/>
              <a:t>Coastal </a:t>
            </a:r>
            <a:r>
              <a:rPr lang="en-US" i="1" dirty="0" smtClean="0"/>
              <a:t>Resilience</a:t>
            </a:r>
            <a:endParaRPr lang="en-US" dirty="0"/>
          </a:p>
        </p:txBody>
      </p:sp>
    </p:spTree>
    <p:extLst>
      <p:ext uri="{BB962C8B-B14F-4D97-AF65-F5344CB8AC3E}">
        <p14:creationId xmlns:p14="http://schemas.microsoft.com/office/powerpoint/2010/main" val="1133760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951808" cy="1412111"/>
          </a:xfrm>
        </p:spPr>
        <p:txBody>
          <a:bodyPr/>
          <a:lstStyle/>
          <a:p>
            <a:pPr algn="ctr"/>
            <a:r>
              <a:rPr lang="en-US" sz="4000" dirty="0" smtClean="0"/>
              <a:t>Coastal Resiliency Partnerships</a:t>
            </a:r>
            <a:endParaRPr lang="en-US" sz="4000"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62002" y="1642793"/>
            <a:ext cx="1447026" cy="1207536"/>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859" y="1655237"/>
            <a:ext cx="1549293" cy="1549293"/>
          </a:xfrm>
          <a:prstGeom prst="rect">
            <a:avLst/>
          </a:prstGeom>
        </p:spPr>
      </p:pic>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19777" y="3277164"/>
            <a:ext cx="2904376" cy="1114471"/>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90314" y="3358406"/>
            <a:ext cx="3140096" cy="951988"/>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827125" y="4820772"/>
            <a:ext cx="1143000" cy="495300"/>
          </a:xfrm>
          <a:prstGeom prst="rect">
            <a:avLst/>
          </a:prstGeom>
        </p:spPr>
      </p:pic>
      <p:pic>
        <p:nvPicPr>
          <p:cNvPr id="16" name="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4404" y="3471718"/>
            <a:ext cx="2338651" cy="1931725"/>
          </a:xfrm>
          <a:prstGeom prst="rect">
            <a:avLst/>
          </a:prstGeom>
        </p:spPr>
      </p:pic>
      <p:pic>
        <p:nvPicPr>
          <p:cNvPr id="17" name="Picture 16"/>
          <p:cNvPicPr>
            <a:picLocks noChangeAspect="1"/>
          </p:cNvPicPr>
          <p:nvPr/>
        </p:nvPicPr>
        <p:blipFill rotWithShape="1">
          <a:blip r:embed="rId9" cstate="screen">
            <a:extLst>
              <a:ext uri="{28A0092B-C50C-407E-A947-70E740481C1C}">
                <a14:useLocalDpi xmlns:a14="http://schemas.microsoft.com/office/drawing/2010/main"/>
              </a:ext>
            </a:extLst>
          </a:blip>
          <a:srcRect b="26180"/>
          <a:stretch/>
        </p:blipFill>
        <p:spPr>
          <a:xfrm>
            <a:off x="2384385" y="1596093"/>
            <a:ext cx="1964320" cy="1338527"/>
          </a:xfrm>
          <a:prstGeom prst="rect">
            <a:avLst/>
          </a:prstGeom>
        </p:spPr>
      </p:pic>
      <p:pic>
        <p:nvPicPr>
          <p:cNvPr id="18" name="Picture 1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839729" y="4756659"/>
            <a:ext cx="1194049" cy="1650176"/>
          </a:xfrm>
          <a:prstGeom prst="rect">
            <a:avLst/>
          </a:prstGeom>
        </p:spPr>
      </p:pic>
      <p:pic>
        <p:nvPicPr>
          <p:cNvPr id="19" name="Picture 1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328931" y="5549834"/>
            <a:ext cx="2584346" cy="706856"/>
          </a:xfrm>
          <a:prstGeom prst="rect">
            <a:avLst/>
          </a:prstGeom>
        </p:spPr>
      </p:pic>
      <p:pic>
        <p:nvPicPr>
          <p:cNvPr id="20" name="Picture 1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645557" y="1631616"/>
            <a:ext cx="1384853" cy="1374388"/>
          </a:xfrm>
          <a:prstGeom prst="rect">
            <a:avLst/>
          </a:prstGeom>
        </p:spPr>
      </p:pic>
      <p:pic>
        <p:nvPicPr>
          <p:cNvPr id="21" name="Picture 2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679921" y="3166143"/>
            <a:ext cx="1484126" cy="1621927"/>
          </a:xfrm>
          <a:prstGeom prst="rect">
            <a:avLst/>
          </a:prstGeom>
        </p:spPr>
      </p:pic>
      <p:pic>
        <p:nvPicPr>
          <p:cNvPr id="22" name="Picture 21"/>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583175" y="1880245"/>
            <a:ext cx="2737265" cy="834629"/>
          </a:xfrm>
          <a:prstGeom prst="rect">
            <a:avLst/>
          </a:prstGeom>
        </p:spPr>
      </p:pic>
      <p:pic>
        <p:nvPicPr>
          <p:cNvPr id="23" name="Picture 2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391366" y="5431602"/>
            <a:ext cx="2570636" cy="1362437"/>
          </a:xfrm>
          <a:prstGeom prst="rect">
            <a:avLst/>
          </a:prstGeom>
        </p:spPr>
      </p:pic>
      <p:pic>
        <p:nvPicPr>
          <p:cNvPr id="24" name="Picture 23"/>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6712739" y="4788070"/>
            <a:ext cx="3709245" cy="495413"/>
          </a:xfrm>
          <a:prstGeom prst="rect">
            <a:avLst/>
          </a:prstGeom>
        </p:spPr>
      </p:pic>
      <p:pic>
        <p:nvPicPr>
          <p:cNvPr id="25" name="Picture 24"/>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321229" y="5704903"/>
            <a:ext cx="1905000" cy="600075"/>
          </a:xfrm>
          <a:prstGeom prst="rect">
            <a:avLst/>
          </a:prstGeom>
        </p:spPr>
      </p:pic>
      <p:sp>
        <p:nvSpPr>
          <p:cNvPr id="3" name="Rounded Rectangle 2"/>
          <p:cNvSpPr/>
          <p:nvPr/>
        </p:nvSpPr>
        <p:spPr>
          <a:xfrm>
            <a:off x="2839729" y="3272355"/>
            <a:ext cx="6480711" cy="1232410"/>
          </a:xfrm>
          <a:prstGeom prst="round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3674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46314" y="1523999"/>
            <a:ext cx="11299372" cy="1132115"/>
          </a:xfrm>
          <a:prstGeom prst="round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0"/>
            <a:ext cx="7913914" cy="1417638"/>
          </a:xfrm>
        </p:spPr>
        <p:txBody>
          <a:bodyPr/>
          <a:lstStyle/>
          <a:p>
            <a:r>
              <a:rPr lang="en-US" sz="4000" dirty="0" smtClean="0"/>
              <a:t>Coastal Resiliency Evaluation</a:t>
            </a:r>
            <a:r>
              <a:rPr lang="en-US" dirty="0" smtClean="0"/>
              <a:t/>
            </a:r>
            <a:br>
              <a:rPr lang="en-US" dirty="0" smtClean="0"/>
            </a:br>
            <a:r>
              <a:rPr lang="en-US" sz="3200" dirty="0" smtClean="0"/>
              <a:t>Terms &amp; Definitions</a:t>
            </a:r>
            <a:endParaRPr lang="en-US" sz="3200" dirty="0"/>
          </a:p>
        </p:txBody>
      </p:sp>
      <p:sp>
        <p:nvSpPr>
          <p:cNvPr id="3" name="Content Placeholder 2"/>
          <p:cNvSpPr>
            <a:spLocks noGrp="1"/>
          </p:cNvSpPr>
          <p:nvPr>
            <p:ph idx="1"/>
          </p:nvPr>
        </p:nvSpPr>
        <p:spPr>
          <a:xfrm>
            <a:off x="609599" y="1600201"/>
            <a:ext cx="10967207" cy="4525963"/>
          </a:xfrm>
        </p:spPr>
        <p:txBody>
          <a:bodyPr/>
          <a:lstStyle/>
          <a:p>
            <a:pPr marL="0" lvl="0" indent="0">
              <a:buNone/>
            </a:pPr>
            <a:r>
              <a:rPr lang="en-US" sz="2800" b="1" dirty="0">
                <a:latin typeface="+mj-lt"/>
              </a:rPr>
              <a:t>Resiliency</a:t>
            </a:r>
            <a:r>
              <a:rPr lang="en-US" sz="2800" dirty="0">
                <a:latin typeface="+mj-lt"/>
              </a:rPr>
              <a:t> – The ability of a community to prepare for, respond to, and recover from a coastal hazard event. </a:t>
            </a:r>
            <a:endParaRPr lang="en-US" sz="2800" dirty="0" smtClean="0">
              <a:latin typeface="+mj-lt"/>
            </a:endParaRPr>
          </a:p>
          <a:p>
            <a:pPr lvl="0"/>
            <a:endParaRPr lang="en-US" sz="1800" dirty="0">
              <a:latin typeface="+mj-lt"/>
            </a:endParaRPr>
          </a:p>
          <a:p>
            <a:pPr lvl="0"/>
            <a:r>
              <a:rPr lang="en-US" sz="2800" b="1" dirty="0" smtClean="0">
                <a:latin typeface="+mj-lt"/>
              </a:rPr>
              <a:t>Where are the people?</a:t>
            </a:r>
          </a:p>
          <a:p>
            <a:pPr lvl="1"/>
            <a:r>
              <a:rPr lang="en-US" sz="2400" dirty="0" smtClean="0">
                <a:latin typeface="+mj-lt"/>
              </a:rPr>
              <a:t>Are there demographic/social metrics or community </a:t>
            </a:r>
            <a:br>
              <a:rPr lang="en-US" sz="2400" dirty="0" smtClean="0">
                <a:latin typeface="+mj-lt"/>
              </a:rPr>
            </a:br>
            <a:r>
              <a:rPr lang="en-US" sz="2400" dirty="0" smtClean="0">
                <a:latin typeface="+mj-lt"/>
              </a:rPr>
              <a:t>characteristics that limit community resiliency?</a:t>
            </a:r>
          </a:p>
          <a:p>
            <a:r>
              <a:rPr lang="en-US" sz="2800" b="1" dirty="0" smtClean="0">
                <a:latin typeface="+mj-lt"/>
              </a:rPr>
              <a:t>Where are the hazards?</a:t>
            </a:r>
          </a:p>
          <a:p>
            <a:pPr lvl="2"/>
            <a:r>
              <a:rPr lang="en-US" dirty="0" smtClean="0">
                <a:latin typeface="+mj-lt"/>
              </a:rPr>
              <a:t>Identify physical parameters that contribute to </a:t>
            </a:r>
            <a:br>
              <a:rPr lang="en-US" dirty="0" smtClean="0">
                <a:latin typeface="+mj-lt"/>
              </a:rPr>
            </a:br>
            <a:r>
              <a:rPr lang="en-US" dirty="0" smtClean="0">
                <a:latin typeface="+mj-lt"/>
              </a:rPr>
              <a:t>erosion and inundation risk.</a:t>
            </a:r>
          </a:p>
          <a:p>
            <a:r>
              <a:rPr lang="en-US" sz="2800" b="1" dirty="0" smtClean="0">
                <a:latin typeface="+mj-lt"/>
              </a:rPr>
              <a:t>Where are the habitats?</a:t>
            </a:r>
          </a:p>
          <a:p>
            <a:pPr lvl="2"/>
            <a:r>
              <a:rPr lang="en-US" dirty="0" smtClean="0">
                <a:latin typeface="+mj-lt"/>
              </a:rPr>
              <a:t>Identify natural features that provide risk-</a:t>
            </a:r>
            <a:br>
              <a:rPr lang="en-US" dirty="0" smtClean="0">
                <a:latin typeface="+mj-lt"/>
              </a:rPr>
            </a:br>
            <a:r>
              <a:rPr lang="en-US" dirty="0" smtClean="0">
                <a:latin typeface="+mj-lt"/>
              </a:rPr>
              <a:t>reduction benefits.</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50084" y="4228696"/>
            <a:ext cx="1917069" cy="2424529"/>
          </a:xfrm>
          <a:prstGeom prst="rect">
            <a:avLst/>
          </a:prstGeom>
        </p:spPr>
      </p:pic>
      <p:pic>
        <p:nvPicPr>
          <p:cNvPr id="8" name="Content Placeholder 3"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bwMode="auto">
          <a:xfrm>
            <a:off x="10195557" y="4185176"/>
            <a:ext cx="1681054" cy="251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49320" y="3082637"/>
            <a:ext cx="1318596" cy="1089160"/>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75599" y="3082834"/>
            <a:ext cx="1320970" cy="1102342"/>
          </a:xfrm>
          <a:prstGeom prst="rect">
            <a:avLst/>
          </a:prstGeom>
        </p:spPr>
      </p:pic>
    </p:spTree>
    <p:extLst>
      <p:ext uri="{BB962C8B-B14F-4D97-AF65-F5344CB8AC3E}">
        <p14:creationId xmlns:p14="http://schemas.microsoft.com/office/powerpoint/2010/main" val="152696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39" y="0"/>
            <a:ext cx="7795551" cy="1534016"/>
          </a:xfrm>
        </p:spPr>
        <p:txBody>
          <a:bodyPr/>
          <a:lstStyle/>
          <a:p>
            <a:r>
              <a:rPr lang="en-US" sz="4000" dirty="0"/>
              <a:t>Study Area</a:t>
            </a:r>
          </a:p>
        </p:txBody>
      </p:sp>
      <p:sp>
        <p:nvSpPr>
          <p:cNvPr id="8" name="Title 1"/>
          <p:cNvSpPr txBox="1">
            <a:spLocks/>
          </p:cNvSpPr>
          <p:nvPr/>
        </p:nvSpPr>
        <p:spPr>
          <a:xfrm>
            <a:off x="6239634" y="2138955"/>
            <a:ext cx="5029858" cy="1873911"/>
          </a:xfrm>
          <a:prstGeom prst="rect">
            <a:avLst/>
          </a:prstGeom>
        </p:spPr>
        <p:txBody>
          <a:bodyPr/>
          <a:lstStyle>
            <a:lvl1pPr algn="ctr" rtl="0" eaLnBrk="0" fontAlgn="base" hangingPunct="0">
              <a:spcBef>
                <a:spcPct val="0"/>
              </a:spcBef>
              <a:spcAft>
                <a:spcPct val="0"/>
              </a:spcAft>
              <a:defRPr sz="3000">
                <a:solidFill>
                  <a:schemeClr val="bg1"/>
                </a:solidFill>
                <a:latin typeface="+mj-lt"/>
                <a:ea typeface="+mj-ea"/>
                <a:cs typeface="+mj-cs"/>
              </a:defRPr>
            </a:lvl1pPr>
            <a:lvl2pPr algn="ctr" rtl="0" eaLnBrk="0" fontAlgn="base" hangingPunct="0">
              <a:spcBef>
                <a:spcPct val="0"/>
              </a:spcBef>
              <a:spcAft>
                <a:spcPct val="0"/>
              </a:spcAft>
              <a:defRPr sz="3000">
                <a:solidFill>
                  <a:schemeClr val="bg1"/>
                </a:solidFill>
                <a:latin typeface="Garamond" pitchFamily="18" charset="0"/>
                <a:ea typeface="ＭＳ Ｐゴシック" pitchFamily="-16" charset="-128"/>
              </a:defRPr>
            </a:lvl2pPr>
            <a:lvl3pPr algn="ctr" rtl="0" eaLnBrk="0" fontAlgn="base" hangingPunct="0">
              <a:spcBef>
                <a:spcPct val="0"/>
              </a:spcBef>
              <a:spcAft>
                <a:spcPct val="0"/>
              </a:spcAft>
              <a:defRPr sz="3000">
                <a:solidFill>
                  <a:schemeClr val="bg1"/>
                </a:solidFill>
                <a:latin typeface="Garamond" pitchFamily="18" charset="0"/>
                <a:ea typeface="ＭＳ Ｐゴシック" pitchFamily="-16" charset="-128"/>
              </a:defRPr>
            </a:lvl3pPr>
            <a:lvl4pPr algn="ctr" rtl="0" eaLnBrk="0" fontAlgn="base" hangingPunct="0">
              <a:spcBef>
                <a:spcPct val="0"/>
              </a:spcBef>
              <a:spcAft>
                <a:spcPct val="0"/>
              </a:spcAft>
              <a:defRPr sz="3000">
                <a:solidFill>
                  <a:schemeClr val="bg1"/>
                </a:solidFill>
                <a:latin typeface="Garamond" pitchFamily="18" charset="0"/>
                <a:ea typeface="ＭＳ Ｐゴシック" pitchFamily="-16" charset="-128"/>
              </a:defRPr>
            </a:lvl4pPr>
            <a:lvl5pPr algn="ctr" rtl="0" eaLnBrk="0" fontAlgn="base" hangingPunct="0">
              <a:spcBef>
                <a:spcPct val="0"/>
              </a:spcBef>
              <a:spcAft>
                <a:spcPct val="0"/>
              </a:spcAft>
              <a:defRPr sz="3000">
                <a:solidFill>
                  <a:schemeClr val="bg1"/>
                </a:solidFill>
                <a:latin typeface="Garamond" pitchFamily="18" charset="0"/>
                <a:ea typeface="ＭＳ Ｐゴシック" pitchFamily="-16" charset="-128"/>
              </a:defRPr>
            </a:lvl5pPr>
            <a:lvl6pPr marL="457200" algn="ctr" rtl="0" fontAlgn="base">
              <a:spcBef>
                <a:spcPct val="0"/>
              </a:spcBef>
              <a:spcAft>
                <a:spcPct val="0"/>
              </a:spcAft>
              <a:defRPr sz="3000">
                <a:solidFill>
                  <a:schemeClr val="bg1"/>
                </a:solidFill>
                <a:latin typeface="Garamond" pitchFamily="18" charset="0"/>
                <a:ea typeface="ＭＳ Ｐゴシック" pitchFamily="-16" charset="-128"/>
              </a:defRPr>
            </a:lvl6pPr>
            <a:lvl7pPr marL="914400" algn="ctr" rtl="0" fontAlgn="base">
              <a:spcBef>
                <a:spcPct val="0"/>
              </a:spcBef>
              <a:spcAft>
                <a:spcPct val="0"/>
              </a:spcAft>
              <a:defRPr sz="3000">
                <a:solidFill>
                  <a:schemeClr val="bg1"/>
                </a:solidFill>
                <a:latin typeface="Garamond" pitchFamily="18" charset="0"/>
                <a:ea typeface="ＭＳ Ｐゴシック" pitchFamily="-16" charset="-128"/>
              </a:defRPr>
            </a:lvl7pPr>
            <a:lvl8pPr marL="1371600" algn="ctr" rtl="0" fontAlgn="base">
              <a:spcBef>
                <a:spcPct val="0"/>
              </a:spcBef>
              <a:spcAft>
                <a:spcPct val="0"/>
              </a:spcAft>
              <a:defRPr sz="3000">
                <a:solidFill>
                  <a:schemeClr val="bg1"/>
                </a:solidFill>
                <a:latin typeface="Garamond" pitchFamily="18" charset="0"/>
                <a:ea typeface="ＭＳ Ｐゴシック" pitchFamily="-16" charset="-128"/>
              </a:defRPr>
            </a:lvl8pPr>
            <a:lvl9pPr marL="1828800" algn="ctr" rtl="0" fontAlgn="base">
              <a:spcBef>
                <a:spcPct val="0"/>
              </a:spcBef>
              <a:spcAft>
                <a:spcPct val="0"/>
              </a:spcAft>
              <a:defRPr sz="3000">
                <a:solidFill>
                  <a:schemeClr val="bg1"/>
                </a:solidFill>
                <a:latin typeface="Garamond" pitchFamily="18" charset="0"/>
                <a:ea typeface="ＭＳ Ｐゴシック" pitchFamily="-16" charset="-128"/>
              </a:defRPr>
            </a:lvl9pPr>
          </a:lstStyle>
          <a:p>
            <a:r>
              <a:rPr lang="en-US" sz="2800" kern="0" dirty="0">
                <a:solidFill>
                  <a:schemeClr val="tx1"/>
                </a:solidFill>
                <a:latin typeface="Calibri" panose="020F0502020204030204" pitchFamily="34" charset="0"/>
              </a:rPr>
              <a:t>Furthest</a:t>
            </a:r>
            <a:br>
              <a:rPr lang="en-US" sz="2800" kern="0" dirty="0">
                <a:solidFill>
                  <a:schemeClr val="tx1"/>
                </a:solidFill>
                <a:latin typeface="Calibri" panose="020F0502020204030204" pitchFamily="34" charset="0"/>
              </a:rPr>
            </a:br>
            <a:r>
              <a:rPr lang="en-US" sz="2800" kern="0" dirty="0">
                <a:solidFill>
                  <a:schemeClr val="tx1"/>
                </a:solidFill>
                <a:latin typeface="Calibri" panose="020F0502020204030204" pitchFamily="34" charset="0"/>
              </a:rPr>
              <a:t>extent of flood hazard event:</a:t>
            </a:r>
            <a:br>
              <a:rPr lang="en-US" sz="2800" kern="0" dirty="0">
                <a:solidFill>
                  <a:schemeClr val="tx1"/>
                </a:solidFill>
                <a:latin typeface="Calibri" panose="020F0502020204030204" pitchFamily="34" charset="0"/>
              </a:rPr>
            </a:br>
            <a:r>
              <a:rPr lang="en-US" sz="2800" kern="0" dirty="0">
                <a:solidFill>
                  <a:schemeClr val="tx1"/>
                </a:solidFill>
                <a:latin typeface="Calibri" panose="020F0502020204030204" pitchFamily="34" charset="0"/>
              </a:rPr>
              <a:t/>
            </a:r>
            <a:br>
              <a:rPr lang="en-US" sz="2800" kern="0" dirty="0">
                <a:solidFill>
                  <a:schemeClr val="tx1"/>
                </a:solidFill>
                <a:latin typeface="Calibri" panose="020F0502020204030204" pitchFamily="34" charset="0"/>
              </a:rPr>
            </a:br>
            <a:r>
              <a:rPr lang="en-US" sz="2800" kern="0" dirty="0">
                <a:solidFill>
                  <a:schemeClr val="tx1"/>
                </a:solidFill>
                <a:latin typeface="Calibri" panose="020F0502020204030204" pitchFamily="34" charset="0"/>
              </a:rPr>
              <a:t> Hurricane Events Category </a:t>
            </a:r>
            <a:r>
              <a:rPr lang="en-US" sz="2800" kern="0" dirty="0" smtClean="0">
                <a:solidFill>
                  <a:schemeClr val="tx1"/>
                </a:solidFill>
                <a:latin typeface="Calibri" panose="020F0502020204030204" pitchFamily="34" charset="0"/>
              </a:rPr>
              <a:t>1-4</a:t>
            </a:r>
          </a:p>
          <a:p>
            <a:endParaRPr lang="en-US" sz="2800" kern="0" dirty="0" smtClean="0">
              <a:solidFill>
                <a:schemeClr val="tx1"/>
              </a:solidFill>
              <a:latin typeface="Calibri" panose="020F0502020204030204" pitchFamily="34" charset="0"/>
            </a:endParaRPr>
          </a:p>
          <a:p>
            <a:r>
              <a:rPr lang="en-US" sz="2800" dirty="0">
                <a:solidFill>
                  <a:schemeClr val="tx1"/>
                </a:solidFill>
              </a:rPr>
              <a:t>Sea, Level, and Overland Surges from </a:t>
            </a:r>
            <a:r>
              <a:rPr lang="en-US" sz="2800" dirty="0" smtClean="0">
                <a:solidFill>
                  <a:schemeClr val="tx1"/>
                </a:solidFill>
              </a:rPr>
              <a:t>Hurricanes Model</a:t>
            </a:r>
          </a:p>
          <a:p>
            <a:endParaRPr lang="en-US" sz="2800" kern="0" dirty="0">
              <a:solidFill>
                <a:schemeClr val="tx1"/>
              </a:solidFill>
              <a:latin typeface="Calibri" panose="020F0502020204030204" pitchFamily="34" charset="0"/>
            </a:endParaRPr>
          </a:p>
          <a:p>
            <a:r>
              <a:rPr lang="en-US" sz="2800" kern="0" dirty="0" smtClean="0">
                <a:solidFill>
                  <a:schemeClr val="tx1"/>
                </a:solidFill>
                <a:latin typeface="Calibri" panose="020F0502020204030204" pitchFamily="34" charset="0"/>
              </a:rPr>
              <a:t>Landscape Scale - Coast</a:t>
            </a:r>
            <a:endParaRPr lang="en-US" sz="2800" kern="0" dirty="0">
              <a:solidFill>
                <a:schemeClr val="tx1"/>
              </a:solidFill>
              <a:latin typeface="Calibri" panose="020F0502020204030204" pitchFamily="34" charset="0"/>
            </a:endParaRPr>
          </a:p>
        </p:txBody>
      </p:sp>
      <p:sp>
        <p:nvSpPr>
          <p:cNvPr id="5" name="Rectangle 4"/>
          <p:cNvSpPr/>
          <p:nvPr/>
        </p:nvSpPr>
        <p:spPr>
          <a:xfrm>
            <a:off x="109439" y="6614387"/>
            <a:ext cx="863576" cy="16912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22897" y="4774452"/>
            <a:ext cx="1455580" cy="1631498"/>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439" y="1731795"/>
            <a:ext cx="5219306" cy="5051713"/>
          </a:xfrm>
          <a:prstGeom prst="rect">
            <a:avLst/>
          </a:prstGeom>
        </p:spPr>
      </p:pic>
    </p:spTree>
    <p:extLst>
      <p:ext uri="{BB962C8B-B14F-4D97-AF65-F5344CB8AC3E}">
        <p14:creationId xmlns:p14="http://schemas.microsoft.com/office/powerpoint/2010/main" val="1027699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71692" cy="1417638"/>
          </a:xfrm>
        </p:spPr>
        <p:txBody>
          <a:bodyPr/>
          <a:lstStyle/>
          <a:p>
            <a:r>
              <a:rPr lang="en-US" sz="4000" dirty="0" smtClean="0"/>
              <a:t>Community Flood Risk Areas</a:t>
            </a:r>
            <a:endParaRPr lang="en-US" sz="4000" dirty="0"/>
          </a:p>
        </p:txBody>
      </p:sp>
      <p:sp>
        <p:nvSpPr>
          <p:cNvPr id="3" name="Content Placeholder 2"/>
          <p:cNvSpPr>
            <a:spLocks noGrp="1"/>
          </p:cNvSpPr>
          <p:nvPr>
            <p:ph idx="1"/>
          </p:nvPr>
        </p:nvSpPr>
        <p:spPr>
          <a:xfrm>
            <a:off x="188232" y="1484852"/>
            <a:ext cx="11388575" cy="4612054"/>
          </a:xfrm>
        </p:spPr>
        <p:txBody>
          <a:bodyPr/>
          <a:lstStyle/>
          <a:p>
            <a:r>
              <a:rPr lang="en-US" sz="2800" dirty="0" smtClean="0">
                <a:latin typeface="Calibri" panose="020F0502020204030204" pitchFamily="34" charset="0"/>
              </a:rPr>
              <a:t>R</a:t>
            </a:r>
            <a:r>
              <a:rPr lang="en-US" sz="2800" dirty="0" smtClean="0">
                <a:latin typeface="+mj-lt"/>
              </a:rPr>
              <a:t>esidential areas less equipped to prepare for</a:t>
            </a:r>
            <a:r>
              <a:rPr lang="en-US" sz="2800" dirty="0">
                <a:latin typeface="+mj-lt"/>
              </a:rPr>
              <a:t>, respond </a:t>
            </a:r>
            <a:r>
              <a:rPr lang="en-US" sz="2800" dirty="0" smtClean="0">
                <a:latin typeface="+mj-lt"/>
              </a:rPr>
              <a:t/>
            </a:r>
            <a:br>
              <a:rPr lang="en-US" sz="2800" dirty="0" smtClean="0">
                <a:latin typeface="+mj-lt"/>
              </a:rPr>
            </a:br>
            <a:r>
              <a:rPr lang="en-US" sz="2800" dirty="0" smtClean="0">
                <a:latin typeface="+mj-lt"/>
              </a:rPr>
              <a:t>to</a:t>
            </a:r>
            <a:r>
              <a:rPr lang="en-US" sz="2800" dirty="0">
                <a:latin typeface="+mj-lt"/>
              </a:rPr>
              <a:t>, or </a:t>
            </a:r>
            <a:r>
              <a:rPr lang="en-US" sz="2800" dirty="0" smtClean="0">
                <a:latin typeface="+mj-lt"/>
              </a:rPr>
              <a:t>recover from coastal hazard events.</a:t>
            </a:r>
          </a:p>
          <a:p>
            <a:pPr lvl="1"/>
            <a:r>
              <a:rPr lang="en-US" sz="2400" dirty="0" smtClean="0">
                <a:latin typeface="+mj-lt"/>
              </a:rPr>
              <a:t>Population Density (Residential Focus)</a:t>
            </a:r>
          </a:p>
          <a:p>
            <a:pPr lvl="1"/>
            <a:r>
              <a:rPr lang="en-US" sz="2400" dirty="0" smtClean="0">
                <a:latin typeface="+mj-lt"/>
              </a:rPr>
              <a:t>Social Vulnerability (Age, Income, Language Proficiency)</a:t>
            </a:r>
          </a:p>
          <a:p>
            <a:pPr lvl="1"/>
            <a:r>
              <a:rPr lang="en-US" sz="2400" dirty="0" smtClean="0">
                <a:latin typeface="+mj-lt"/>
              </a:rPr>
              <a:t>Probability of Exposure (Floodplain – 10, 50, 100, 500yr)</a:t>
            </a:r>
            <a:br>
              <a:rPr lang="en-US" sz="2400" dirty="0" smtClean="0">
                <a:latin typeface="+mj-lt"/>
              </a:rPr>
            </a:br>
            <a:r>
              <a:rPr lang="en-US" sz="2400" dirty="0" smtClean="0">
                <a:latin typeface="+mj-lt"/>
              </a:rPr>
              <a:t/>
            </a:r>
            <a:br>
              <a:rPr lang="en-US" sz="2400" dirty="0" smtClean="0">
                <a:latin typeface="+mj-lt"/>
              </a:rPr>
            </a:br>
            <a:endParaRPr lang="en-US" sz="600" b="1" dirty="0" smtClean="0">
              <a:latin typeface="Calibri" panose="020F0502020204030204" pitchFamily="34" charset="0"/>
            </a:endParaRP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86380" y="3590677"/>
            <a:ext cx="3211563" cy="3109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65828" y="1466861"/>
            <a:ext cx="3351759" cy="2028983"/>
          </a:xfrm>
          <a:prstGeom prst="rect">
            <a:avLst/>
          </a:prstGeom>
        </p:spPr>
      </p:pic>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8232" y="4329384"/>
            <a:ext cx="2189753" cy="21556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866051" y="4303544"/>
            <a:ext cx="2297769" cy="22073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651886" y="4329384"/>
            <a:ext cx="2393548" cy="2306027"/>
          </a:xfrm>
          <a:prstGeom prst="rect">
            <a:avLst/>
          </a:prstGeom>
          <a:ln w="22225">
            <a:solidFill>
              <a:schemeClr val="tx1"/>
            </a:solidFill>
          </a:ln>
        </p:spPr>
      </p:pic>
      <p:sp>
        <p:nvSpPr>
          <p:cNvPr id="4" name="Plus 3"/>
          <p:cNvSpPr/>
          <p:nvPr/>
        </p:nvSpPr>
        <p:spPr>
          <a:xfrm>
            <a:off x="2430141" y="5268286"/>
            <a:ext cx="370081" cy="365043"/>
          </a:xfrm>
          <a:prstGeom prst="mathPlu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5" name="Plus 14"/>
          <p:cNvSpPr/>
          <p:nvPr/>
        </p:nvSpPr>
        <p:spPr>
          <a:xfrm>
            <a:off x="5215976" y="5299875"/>
            <a:ext cx="370081" cy="365043"/>
          </a:xfrm>
          <a:prstGeom prst="mathPlu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5" name="Striped Right Arrow 4"/>
          <p:cNvSpPr/>
          <p:nvPr/>
        </p:nvSpPr>
        <p:spPr>
          <a:xfrm>
            <a:off x="8111263" y="5284080"/>
            <a:ext cx="554565" cy="333454"/>
          </a:xfrm>
          <a:prstGeom prst="strip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6" name="TextBox 15"/>
          <p:cNvSpPr txBox="1"/>
          <p:nvPr/>
        </p:nvSpPr>
        <p:spPr>
          <a:xfrm>
            <a:off x="188232" y="3892838"/>
            <a:ext cx="2189753" cy="369332"/>
          </a:xfrm>
          <a:prstGeom prst="rect">
            <a:avLst/>
          </a:prstGeom>
          <a:noFill/>
        </p:spPr>
        <p:txBody>
          <a:bodyPr wrap="square" rtlCol="0">
            <a:spAutoFit/>
          </a:bodyPr>
          <a:lstStyle/>
          <a:p>
            <a:r>
              <a:rPr lang="en-US" dirty="0" smtClean="0"/>
              <a:t>Population Density</a:t>
            </a:r>
            <a:endParaRPr lang="en-US" dirty="0"/>
          </a:p>
        </p:txBody>
      </p:sp>
      <p:sp>
        <p:nvSpPr>
          <p:cNvPr id="17" name="TextBox 16"/>
          <p:cNvSpPr txBox="1"/>
          <p:nvPr/>
        </p:nvSpPr>
        <p:spPr>
          <a:xfrm>
            <a:off x="2800222" y="3911006"/>
            <a:ext cx="2363598" cy="369332"/>
          </a:xfrm>
          <a:prstGeom prst="rect">
            <a:avLst/>
          </a:prstGeom>
          <a:noFill/>
        </p:spPr>
        <p:txBody>
          <a:bodyPr wrap="square" rtlCol="0">
            <a:spAutoFit/>
          </a:bodyPr>
          <a:lstStyle/>
          <a:p>
            <a:pPr algn="ctr"/>
            <a:r>
              <a:rPr lang="en-US" dirty="0" smtClean="0"/>
              <a:t>Social Vulnerability</a:t>
            </a:r>
            <a:endParaRPr lang="en-US" dirty="0"/>
          </a:p>
        </p:txBody>
      </p:sp>
      <p:sp>
        <p:nvSpPr>
          <p:cNvPr id="18" name="TextBox 17"/>
          <p:cNvSpPr txBox="1"/>
          <p:nvPr/>
        </p:nvSpPr>
        <p:spPr>
          <a:xfrm>
            <a:off x="5401015" y="3878740"/>
            <a:ext cx="2710247" cy="369332"/>
          </a:xfrm>
          <a:prstGeom prst="rect">
            <a:avLst/>
          </a:prstGeom>
          <a:noFill/>
        </p:spPr>
        <p:txBody>
          <a:bodyPr wrap="square" rtlCol="0">
            <a:spAutoFit/>
          </a:bodyPr>
          <a:lstStyle/>
          <a:p>
            <a:pPr algn="ctr"/>
            <a:r>
              <a:rPr lang="en-US" dirty="0" smtClean="0"/>
              <a:t>Exposure Probability</a:t>
            </a:r>
            <a:endParaRPr lang="en-US" dirty="0"/>
          </a:p>
        </p:txBody>
      </p:sp>
    </p:spTree>
    <p:extLst>
      <p:ext uri="{BB962C8B-B14F-4D97-AF65-F5344CB8AC3E}">
        <p14:creationId xmlns:p14="http://schemas.microsoft.com/office/powerpoint/2010/main" val="2699328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31300</TotalTime>
  <Words>2577</Words>
  <Application>Microsoft Office PowerPoint</Application>
  <PresentationFormat>Widescreen</PresentationFormat>
  <Paragraphs>168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vt:lpstr>
      <vt:lpstr>Tahoma</vt:lpstr>
      <vt:lpstr>Wingdings</vt:lpstr>
      <vt:lpstr>Office Theme</vt:lpstr>
      <vt:lpstr>Coastal Planning Tools:  Mapping Natural Solutions for Resilient Maryland Communities  Nicole Carlozo, Chesapeake &amp; Coastal Service, Maryland Department of Natural Resources</vt:lpstr>
      <vt:lpstr>Building Resilience to Climate Change Policy - 2010</vt:lpstr>
      <vt:lpstr>2014 Climate Resilience      Watershed Goal</vt:lpstr>
      <vt:lpstr>Coastal Resiliency Assessment Goal</vt:lpstr>
      <vt:lpstr>Natural Features / Infrastructure</vt:lpstr>
      <vt:lpstr>Coastal Resiliency Partnerships</vt:lpstr>
      <vt:lpstr>Coastal Resiliency Evaluation Terms &amp; Definitions</vt:lpstr>
      <vt:lpstr>Study Area</vt:lpstr>
      <vt:lpstr>Community Flood Risk Areas</vt:lpstr>
      <vt:lpstr>Coastal Exposure and Habitat Role</vt:lpstr>
      <vt:lpstr>Resiliency Master Plan: Priority Areas</vt:lpstr>
      <vt:lpstr>PowerPoint Presentation</vt:lpstr>
      <vt:lpstr>Maryland’s Coastal Atlas</vt:lpstr>
      <vt:lpstr>Data-to-Decision Making</vt:lpstr>
      <vt:lpstr>Want to Learn More?</vt:lpstr>
      <vt:lpstr>Next Steps for Marsh Index</vt:lpstr>
      <vt:lpstr>Next Steps for Marsh Index</vt:lpstr>
    </vt:vector>
  </TitlesOfParts>
  <Company>MD Dept. of Natural Resources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Dorrill</dc:creator>
  <cp:lastModifiedBy>Carlozo, Nicole</cp:lastModifiedBy>
  <cp:revision>657</cp:revision>
  <cp:lastPrinted>2017-01-20T14:17:11Z</cp:lastPrinted>
  <dcterms:created xsi:type="dcterms:W3CDTF">2015-06-30T14:53:52Z</dcterms:created>
  <dcterms:modified xsi:type="dcterms:W3CDTF">2017-01-25T16:44:41Z</dcterms:modified>
</cp:coreProperties>
</file>