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708" r:id="rId3"/>
    <p:sldMasterId id="2147483720" r:id="rId4"/>
  </p:sldMasterIdLst>
  <p:notesMasterIdLst>
    <p:notesMasterId r:id="rId20"/>
  </p:notesMasterIdLst>
  <p:handoutMasterIdLst>
    <p:handoutMasterId r:id="rId21"/>
  </p:handoutMasterIdLst>
  <p:sldIdLst>
    <p:sldId id="282" r:id="rId5"/>
    <p:sldId id="280" r:id="rId6"/>
    <p:sldId id="292" r:id="rId7"/>
    <p:sldId id="318" r:id="rId8"/>
    <p:sldId id="321" r:id="rId9"/>
    <p:sldId id="273" r:id="rId10"/>
    <p:sldId id="259" r:id="rId11"/>
    <p:sldId id="323" r:id="rId12"/>
    <p:sldId id="324" r:id="rId13"/>
    <p:sldId id="281" r:id="rId14"/>
    <p:sldId id="325" r:id="rId15"/>
    <p:sldId id="326" r:id="rId16"/>
    <p:sldId id="327" r:id="rId17"/>
    <p:sldId id="328" r:id="rId18"/>
    <p:sldId id="290" r:id="rId19"/>
  </p:sldIdLst>
  <p:sldSz cx="9144000" cy="6858000" type="screen4x3"/>
  <p:notesSz cx="6954838" cy="92408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74" autoAdjust="0"/>
    <p:restoredTop sz="92540" autoAdjust="0"/>
  </p:normalViewPr>
  <p:slideViewPr>
    <p:cSldViewPr>
      <p:cViewPr>
        <p:scale>
          <a:sx n="96" d="100"/>
          <a:sy n="96" d="100"/>
        </p:scale>
        <p:origin x="-774" y="10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B75739-C6B1-4024-AA1E-ECA0B2645332}" type="doc">
      <dgm:prSet loTypeId="urn:microsoft.com/office/officeart/2005/8/layout/pyramid3" loCatId="pyramid" qsTypeId="urn:microsoft.com/office/officeart/2005/8/quickstyle/simple1" qsCatId="simple" csTypeId="urn:microsoft.com/office/officeart/2005/8/colors/accent6_3" csCatId="accent6" phldr="1"/>
      <dgm:spPr/>
    </dgm:pt>
    <dgm:pt modelId="{62C1B705-5D5B-4DD0-8819-9E83E932F761}">
      <dgm:prSet phldrT="[Text]" custT="1"/>
      <dgm:spPr/>
      <dgm:t>
        <a:bodyPr/>
        <a:lstStyle/>
        <a:p>
          <a:r>
            <a:rPr lang="en-US" sz="1800" b="1" dirty="0" smtClean="0">
              <a:latin typeface="+mj-lt"/>
            </a:rPr>
            <a:t>Watershed-Wide:</a:t>
          </a:r>
        </a:p>
        <a:p>
          <a:r>
            <a:rPr lang="en-US" sz="1600" dirty="0" smtClean="0">
              <a:latin typeface="+mj-lt"/>
            </a:rPr>
            <a:t>Inform</a:t>
          </a:r>
        </a:p>
        <a:p>
          <a:r>
            <a:rPr lang="en-US" sz="1600" dirty="0" smtClean="0">
              <a:latin typeface="+mj-lt"/>
            </a:rPr>
            <a:t>Organize</a:t>
          </a:r>
        </a:p>
        <a:p>
          <a:r>
            <a:rPr lang="en-US" sz="1600" dirty="0" smtClean="0">
              <a:latin typeface="+mj-lt"/>
            </a:rPr>
            <a:t>Institutionalize</a:t>
          </a:r>
          <a:endParaRPr lang="en-US" sz="1600" dirty="0">
            <a:latin typeface="+mj-lt"/>
          </a:endParaRPr>
        </a:p>
      </dgm:t>
    </dgm:pt>
    <dgm:pt modelId="{82A14594-8F6C-45E2-AB54-A440CA53922F}" type="parTrans" cxnId="{D3CA200E-82B8-4176-BF1B-008E4ADC5A95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+mj-lt"/>
          </a:endParaRPr>
        </a:p>
      </dgm:t>
    </dgm:pt>
    <dgm:pt modelId="{A8C0CFB4-8B18-4061-90EA-1A020BD8AE9E}" type="sibTrans" cxnId="{D3CA200E-82B8-4176-BF1B-008E4ADC5A95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+mj-lt"/>
          </a:endParaRPr>
        </a:p>
      </dgm:t>
    </dgm:pt>
    <dgm:pt modelId="{DCAF5496-B98E-44EB-A9DF-ECEAEE8FD38F}">
      <dgm:prSet phldrT="[Text]" custT="1"/>
      <dgm:spPr/>
      <dgm:t>
        <a:bodyPr/>
        <a:lstStyle/>
        <a:p>
          <a:r>
            <a:rPr lang="en-US" sz="1800" b="1" dirty="0" smtClean="0">
              <a:latin typeface="+mj-lt"/>
            </a:rPr>
            <a:t>Constituency Building:</a:t>
          </a:r>
        </a:p>
        <a:p>
          <a:r>
            <a:rPr lang="en-US" sz="1600" dirty="0" smtClean="0">
              <a:latin typeface="+mj-lt"/>
            </a:rPr>
            <a:t>Engage</a:t>
          </a:r>
        </a:p>
        <a:p>
          <a:r>
            <a:rPr lang="en-US" sz="1600" dirty="0" smtClean="0">
              <a:latin typeface="+mj-lt"/>
            </a:rPr>
            <a:t>Educate</a:t>
          </a:r>
        </a:p>
        <a:p>
          <a:r>
            <a:rPr lang="en-US" sz="1600" dirty="0" smtClean="0">
              <a:latin typeface="+mj-lt"/>
            </a:rPr>
            <a:t>Activate</a:t>
          </a:r>
          <a:endParaRPr lang="en-US" sz="1600" dirty="0">
            <a:latin typeface="+mj-lt"/>
          </a:endParaRPr>
        </a:p>
      </dgm:t>
    </dgm:pt>
    <dgm:pt modelId="{66E500A1-5498-435A-9969-F10997097BBF}" type="parTrans" cxnId="{255F306D-30F8-4907-9F94-2E0C2BEAA14E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+mj-lt"/>
          </a:endParaRPr>
        </a:p>
      </dgm:t>
    </dgm:pt>
    <dgm:pt modelId="{87CAAC70-23C5-4027-97A1-47DF95BEA994}" type="sibTrans" cxnId="{255F306D-30F8-4907-9F94-2E0C2BEAA14E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+mj-lt"/>
          </a:endParaRPr>
        </a:p>
      </dgm:t>
    </dgm:pt>
    <dgm:pt modelId="{AD3C1B27-2075-4509-886D-3F2EABA640DF}">
      <dgm:prSet phldrT="[Text]" custT="1"/>
      <dgm:spPr/>
      <dgm:t>
        <a:bodyPr anchor="t"/>
        <a:lstStyle/>
        <a:p>
          <a:pPr>
            <a:spcBef>
              <a:spcPts val="600"/>
            </a:spcBef>
          </a:pPr>
          <a:r>
            <a:rPr lang="en-US" sz="1800" b="1" dirty="0" smtClean="0">
              <a:latin typeface="+mj-lt"/>
            </a:rPr>
            <a:t>Targeted Sub-Watersheds:</a:t>
          </a:r>
        </a:p>
        <a:p>
          <a:pPr>
            <a:spcBef>
              <a:spcPct val="0"/>
            </a:spcBef>
          </a:pPr>
          <a:r>
            <a:rPr lang="en-US" sz="1600" dirty="0" smtClean="0">
              <a:latin typeface="+mj-lt"/>
            </a:rPr>
            <a:t>Prioritize </a:t>
          </a:r>
        </a:p>
        <a:p>
          <a:pPr>
            <a:spcBef>
              <a:spcPct val="0"/>
            </a:spcBef>
          </a:pPr>
          <a:r>
            <a:rPr lang="en-US" sz="1600" dirty="0" smtClean="0">
              <a:latin typeface="+mj-lt"/>
            </a:rPr>
            <a:t>Protect</a:t>
          </a:r>
        </a:p>
        <a:p>
          <a:pPr>
            <a:spcBef>
              <a:spcPct val="0"/>
            </a:spcBef>
          </a:pPr>
          <a:r>
            <a:rPr lang="en-US" sz="1600" dirty="0" smtClean="0">
              <a:latin typeface="+mj-lt"/>
            </a:rPr>
            <a:t>Restore</a:t>
          </a:r>
        </a:p>
      </dgm:t>
    </dgm:pt>
    <dgm:pt modelId="{C2B3E530-03C5-4C86-AE43-D169DF917A1B}" type="parTrans" cxnId="{8D1C14EC-D3B5-4FC7-A4C4-95892B27086C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+mj-lt"/>
          </a:endParaRPr>
        </a:p>
      </dgm:t>
    </dgm:pt>
    <dgm:pt modelId="{D9E31125-95A1-40C0-9994-6C5C9A147E6A}" type="sibTrans" cxnId="{8D1C14EC-D3B5-4FC7-A4C4-95892B27086C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+mj-lt"/>
          </a:endParaRPr>
        </a:p>
      </dgm:t>
    </dgm:pt>
    <dgm:pt modelId="{45FA4392-74FD-4C64-99E7-497DEF8C8EEC}" type="pres">
      <dgm:prSet presAssocID="{C5B75739-C6B1-4024-AA1E-ECA0B2645332}" presName="Name0" presStyleCnt="0">
        <dgm:presLayoutVars>
          <dgm:dir/>
          <dgm:animLvl val="lvl"/>
          <dgm:resizeHandles val="exact"/>
        </dgm:presLayoutVars>
      </dgm:prSet>
      <dgm:spPr/>
    </dgm:pt>
    <dgm:pt modelId="{74EA7003-35F9-4390-9A86-8FB1E91272E1}" type="pres">
      <dgm:prSet presAssocID="{62C1B705-5D5B-4DD0-8819-9E83E932F761}" presName="Name8" presStyleCnt="0"/>
      <dgm:spPr/>
    </dgm:pt>
    <dgm:pt modelId="{E05C7965-BEBA-42D0-A8CB-944BAA083D41}" type="pres">
      <dgm:prSet presAssocID="{62C1B705-5D5B-4DD0-8819-9E83E932F761}" presName="level" presStyleLbl="node1" presStyleIdx="0" presStyleCnt="3" custLinFactNeighborY="-546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A2B18A-9AD6-4FEA-94E5-557F6D3DBEA2}" type="pres">
      <dgm:prSet presAssocID="{62C1B705-5D5B-4DD0-8819-9E83E932F76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756A7A-54AF-4EF5-ADD2-B74C8250E8CF}" type="pres">
      <dgm:prSet presAssocID="{DCAF5496-B98E-44EB-A9DF-ECEAEE8FD38F}" presName="Name8" presStyleCnt="0"/>
      <dgm:spPr/>
    </dgm:pt>
    <dgm:pt modelId="{C9604008-0AF3-497E-9A95-8DE12D190577}" type="pres">
      <dgm:prSet presAssocID="{DCAF5496-B98E-44EB-A9DF-ECEAEE8FD38F}" presName="level" presStyleLbl="node1" presStyleIdx="1" presStyleCnt="3" custScaleX="12735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791AAD-C637-4515-8A87-D6D5E977A868}" type="pres">
      <dgm:prSet presAssocID="{DCAF5496-B98E-44EB-A9DF-ECEAEE8FD38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311280-EF5D-441B-B6CE-38551D645C03}" type="pres">
      <dgm:prSet presAssocID="{AD3C1B27-2075-4509-886D-3F2EABA640DF}" presName="Name8" presStyleCnt="0"/>
      <dgm:spPr/>
    </dgm:pt>
    <dgm:pt modelId="{58723EC7-F9F5-45DA-BEB1-FB444695013E}" type="pres">
      <dgm:prSet presAssocID="{AD3C1B27-2075-4509-886D-3F2EABA640DF}" presName="level" presStyleLbl="node1" presStyleIdx="2" presStyleCnt="3" custScaleX="200468" custScaleY="9999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16D35A-CE42-45F0-8AF5-05ED4D3FC362}" type="pres">
      <dgm:prSet presAssocID="{AD3C1B27-2075-4509-886D-3F2EABA640D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67B4421-1A69-45A6-AE8D-03051DA5387C}" type="presOf" srcId="{C5B75739-C6B1-4024-AA1E-ECA0B2645332}" destId="{45FA4392-74FD-4C64-99E7-497DEF8C8EEC}" srcOrd="0" destOrd="0" presId="urn:microsoft.com/office/officeart/2005/8/layout/pyramid3"/>
    <dgm:cxn modelId="{66A3229A-EAB4-4947-88FF-F4129E7A513E}" type="presOf" srcId="{DCAF5496-B98E-44EB-A9DF-ECEAEE8FD38F}" destId="{C9604008-0AF3-497E-9A95-8DE12D190577}" srcOrd="0" destOrd="0" presId="urn:microsoft.com/office/officeart/2005/8/layout/pyramid3"/>
    <dgm:cxn modelId="{255F306D-30F8-4907-9F94-2E0C2BEAA14E}" srcId="{C5B75739-C6B1-4024-AA1E-ECA0B2645332}" destId="{DCAF5496-B98E-44EB-A9DF-ECEAEE8FD38F}" srcOrd="1" destOrd="0" parTransId="{66E500A1-5498-435A-9969-F10997097BBF}" sibTransId="{87CAAC70-23C5-4027-97A1-47DF95BEA994}"/>
    <dgm:cxn modelId="{D3CA200E-82B8-4176-BF1B-008E4ADC5A95}" srcId="{C5B75739-C6B1-4024-AA1E-ECA0B2645332}" destId="{62C1B705-5D5B-4DD0-8819-9E83E932F761}" srcOrd="0" destOrd="0" parTransId="{82A14594-8F6C-45E2-AB54-A440CA53922F}" sibTransId="{A8C0CFB4-8B18-4061-90EA-1A020BD8AE9E}"/>
    <dgm:cxn modelId="{769DB2DC-86FB-4CD1-9CFA-01E0BE461C77}" type="presOf" srcId="{62C1B705-5D5B-4DD0-8819-9E83E932F761}" destId="{66A2B18A-9AD6-4FEA-94E5-557F6D3DBEA2}" srcOrd="1" destOrd="0" presId="urn:microsoft.com/office/officeart/2005/8/layout/pyramid3"/>
    <dgm:cxn modelId="{8A79CCEB-FCB4-4A2E-9B36-BB47CE7B25B1}" type="presOf" srcId="{AD3C1B27-2075-4509-886D-3F2EABA640DF}" destId="{58723EC7-F9F5-45DA-BEB1-FB444695013E}" srcOrd="0" destOrd="0" presId="urn:microsoft.com/office/officeart/2005/8/layout/pyramid3"/>
    <dgm:cxn modelId="{EBEBA587-5D38-4086-9CC1-381A0574A500}" type="presOf" srcId="{62C1B705-5D5B-4DD0-8819-9E83E932F761}" destId="{E05C7965-BEBA-42D0-A8CB-944BAA083D41}" srcOrd="0" destOrd="0" presId="urn:microsoft.com/office/officeart/2005/8/layout/pyramid3"/>
    <dgm:cxn modelId="{D8440096-A028-4AD0-BF6E-F851477E61C5}" type="presOf" srcId="{DCAF5496-B98E-44EB-A9DF-ECEAEE8FD38F}" destId="{B7791AAD-C637-4515-8A87-D6D5E977A868}" srcOrd="1" destOrd="0" presId="urn:microsoft.com/office/officeart/2005/8/layout/pyramid3"/>
    <dgm:cxn modelId="{55F4529A-67B3-477B-A587-FA71DE74D54F}" type="presOf" srcId="{AD3C1B27-2075-4509-886D-3F2EABA640DF}" destId="{6D16D35A-CE42-45F0-8AF5-05ED4D3FC362}" srcOrd="1" destOrd="0" presId="urn:microsoft.com/office/officeart/2005/8/layout/pyramid3"/>
    <dgm:cxn modelId="{8D1C14EC-D3B5-4FC7-A4C4-95892B27086C}" srcId="{C5B75739-C6B1-4024-AA1E-ECA0B2645332}" destId="{AD3C1B27-2075-4509-886D-3F2EABA640DF}" srcOrd="2" destOrd="0" parTransId="{C2B3E530-03C5-4C86-AE43-D169DF917A1B}" sibTransId="{D9E31125-95A1-40C0-9994-6C5C9A147E6A}"/>
    <dgm:cxn modelId="{E437B932-1EF2-4606-8093-C3BAB0CCFD11}" type="presParOf" srcId="{45FA4392-74FD-4C64-99E7-497DEF8C8EEC}" destId="{74EA7003-35F9-4390-9A86-8FB1E91272E1}" srcOrd="0" destOrd="0" presId="urn:microsoft.com/office/officeart/2005/8/layout/pyramid3"/>
    <dgm:cxn modelId="{3A042B55-B0B6-437D-84CC-DA7AD006798E}" type="presParOf" srcId="{74EA7003-35F9-4390-9A86-8FB1E91272E1}" destId="{E05C7965-BEBA-42D0-A8CB-944BAA083D41}" srcOrd="0" destOrd="0" presId="urn:microsoft.com/office/officeart/2005/8/layout/pyramid3"/>
    <dgm:cxn modelId="{47EE785C-82AB-4244-960A-A996C68E305C}" type="presParOf" srcId="{74EA7003-35F9-4390-9A86-8FB1E91272E1}" destId="{66A2B18A-9AD6-4FEA-94E5-557F6D3DBEA2}" srcOrd="1" destOrd="0" presId="urn:microsoft.com/office/officeart/2005/8/layout/pyramid3"/>
    <dgm:cxn modelId="{7408C90C-177C-497F-A091-F1FDF6D4FF40}" type="presParOf" srcId="{45FA4392-74FD-4C64-99E7-497DEF8C8EEC}" destId="{D0756A7A-54AF-4EF5-ADD2-B74C8250E8CF}" srcOrd="1" destOrd="0" presId="urn:microsoft.com/office/officeart/2005/8/layout/pyramid3"/>
    <dgm:cxn modelId="{3DB91A5F-2FDF-412C-8056-D68455D2B376}" type="presParOf" srcId="{D0756A7A-54AF-4EF5-ADD2-B74C8250E8CF}" destId="{C9604008-0AF3-497E-9A95-8DE12D190577}" srcOrd="0" destOrd="0" presId="urn:microsoft.com/office/officeart/2005/8/layout/pyramid3"/>
    <dgm:cxn modelId="{A0A0515C-BA50-4622-AAFF-4FECB1A41673}" type="presParOf" srcId="{D0756A7A-54AF-4EF5-ADD2-B74C8250E8CF}" destId="{B7791AAD-C637-4515-8A87-D6D5E977A868}" srcOrd="1" destOrd="0" presId="urn:microsoft.com/office/officeart/2005/8/layout/pyramid3"/>
    <dgm:cxn modelId="{50EB574E-BBFB-493E-8585-6A0DABCCE068}" type="presParOf" srcId="{45FA4392-74FD-4C64-99E7-497DEF8C8EEC}" destId="{14311280-EF5D-441B-B6CE-38551D645C03}" srcOrd="2" destOrd="0" presId="urn:microsoft.com/office/officeart/2005/8/layout/pyramid3"/>
    <dgm:cxn modelId="{A37D4994-654E-4967-A3CB-AA667882DC94}" type="presParOf" srcId="{14311280-EF5D-441B-B6CE-38551D645C03}" destId="{58723EC7-F9F5-45DA-BEB1-FB444695013E}" srcOrd="0" destOrd="0" presId="urn:microsoft.com/office/officeart/2005/8/layout/pyramid3"/>
    <dgm:cxn modelId="{D598B24E-38E9-4CF7-A0EE-1A469ACB3149}" type="presParOf" srcId="{14311280-EF5D-441B-B6CE-38551D645C03}" destId="{6D16D35A-CE42-45F0-8AF5-05ED4D3FC362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5C7965-BEBA-42D0-A8CB-944BAA083D41}">
      <dsp:nvSpPr>
        <dsp:cNvPr id="0" name=""/>
        <dsp:cNvSpPr/>
      </dsp:nvSpPr>
      <dsp:spPr>
        <a:xfrm rot="10800000">
          <a:off x="0" y="0"/>
          <a:ext cx="4038600" cy="1524005"/>
        </a:xfrm>
        <a:prstGeom prst="trapezoid">
          <a:avLst>
            <a:gd name="adj" fmla="val 44167"/>
          </a:avLst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+mj-lt"/>
            </a:rPr>
            <a:t>Watershed-Wide: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+mj-lt"/>
            </a:rPr>
            <a:t>Inform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+mj-lt"/>
            </a:rPr>
            <a:t>Organize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+mj-lt"/>
            </a:rPr>
            <a:t>Institutionalize</a:t>
          </a:r>
          <a:endParaRPr lang="en-US" sz="1600" kern="1200" dirty="0">
            <a:latin typeface="+mj-lt"/>
          </a:endParaRPr>
        </a:p>
      </dsp:txBody>
      <dsp:txXfrm rot="-10800000">
        <a:off x="706754" y="0"/>
        <a:ext cx="2625090" cy="1524005"/>
      </dsp:txXfrm>
    </dsp:sp>
    <dsp:sp modelId="{C9604008-0AF3-497E-9A95-8DE12D190577}">
      <dsp:nvSpPr>
        <dsp:cNvPr id="0" name=""/>
        <dsp:cNvSpPr/>
      </dsp:nvSpPr>
      <dsp:spPr>
        <a:xfrm rot="10800000">
          <a:off x="304795" y="1524005"/>
          <a:ext cx="3429008" cy="1524005"/>
        </a:xfrm>
        <a:prstGeom prst="trapezoid">
          <a:avLst>
            <a:gd name="adj" fmla="val 44167"/>
          </a:avLst>
        </a:prstGeom>
        <a:solidFill>
          <a:schemeClr val="accent6">
            <a:shade val="80000"/>
            <a:hueOff val="115622"/>
            <a:satOff val="-2441"/>
            <a:lumOff val="130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+mj-lt"/>
            </a:rPr>
            <a:t>Constituency Building: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+mj-lt"/>
            </a:rPr>
            <a:t>Engage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+mj-lt"/>
            </a:rPr>
            <a:t>Educate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+mj-lt"/>
            </a:rPr>
            <a:t>Activate</a:t>
          </a:r>
          <a:endParaRPr lang="en-US" sz="1600" kern="1200" dirty="0">
            <a:latin typeface="+mj-lt"/>
          </a:endParaRPr>
        </a:p>
      </dsp:txBody>
      <dsp:txXfrm rot="-10800000">
        <a:off x="904872" y="1524005"/>
        <a:ext cx="2228855" cy="1524005"/>
      </dsp:txXfrm>
    </dsp:sp>
    <dsp:sp modelId="{58723EC7-F9F5-45DA-BEB1-FB444695013E}">
      <dsp:nvSpPr>
        <dsp:cNvPr id="0" name=""/>
        <dsp:cNvSpPr/>
      </dsp:nvSpPr>
      <dsp:spPr>
        <a:xfrm rot="10800000">
          <a:off x="669958" y="3048010"/>
          <a:ext cx="2698682" cy="1523989"/>
        </a:xfrm>
        <a:prstGeom prst="trapezoid">
          <a:avLst>
            <a:gd name="adj" fmla="val 44167"/>
          </a:avLst>
        </a:prstGeom>
        <a:solidFill>
          <a:schemeClr val="accent6">
            <a:shade val="80000"/>
            <a:hueOff val="231245"/>
            <a:satOff val="-4882"/>
            <a:lumOff val="2606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+mj-lt"/>
            </a:rPr>
            <a:t>Targeted Sub-Watersheds: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+mj-lt"/>
            </a:rPr>
            <a:t>Prioritize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+mj-lt"/>
            </a:rPr>
            <a:t>Protect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+mj-lt"/>
            </a:rPr>
            <a:t>Restore</a:t>
          </a:r>
        </a:p>
      </dsp:txBody>
      <dsp:txXfrm rot="-10800000">
        <a:off x="669958" y="3048010"/>
        <a:ext cx="2698682" cy="15239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13552" cy="462201"/>
          </a:xfrm>
          <a:prstGeom prst="rect">
            <a:avLst/>
          </a:prstGeom>
        </p:spPr>
        <p:txBody>
          <a:bodyPr vert="horz" lIns="91486" tIns="45743" rIns="91486" bIns="4574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9698" y="1"/>
            <a:ext cx="3013552" cy="462201"/>
          </a:xfrm>
          <a:prstGeom prst="rect">
            <a:avLst/>
          </a:prstGeom>
        </p:spPr>
        <p:txBody>
          <a:bodyPr vert="horz" lIns="91486" tIns="45743" rIns="91486" bIns="45743" rtlCol="0"/>
          <a:lstStyle>
            <a:lvl1pPr algn="r">
              <a:defRPr sz="1200"/>
            </a:lvl1pPr>
          </a:lstStyle>
          <a:p>
            <a:fld id="{733B344E-BE38-47C7-BE2C-3ECBF323FCD0}" type="datetimeFigureOut">
              <a:rPr lang="en-US" smtClean="0"/>
              <a:t>9/18/2019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7050"/>
            <a:ext cx="3013552" cy="462201"/>
          </a:xfrm>
          <a:prstGeom prst="rect">
            <a:avLst/>
          </a:prstGeom>
        </p:spPr>
        <p:txBody>
          <a:bodyPr vert="horz" lIns="91486" tIns="45743" rIns="91486" bIns="4574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9698" y="8777050"/>
            <a:ext cx="3013552" cy="462201"/>
          </a:xfrm>
          <a:prstGeom prst="rect">
            <a:avLst/>
          </a:prstGeom>
        </p:spPr>
        <p:txBody>
          <a:bodyPr vert="horz" lIns="91486" tIns="45743" rIns="91486" bIns="45743" rtlCol="0" anchor="b"/>
          <a:lstStyle>
            <a:lvl1pPr algn="r">
              <a:defRPr sz="1200"/>
            </a:lvl1pPr>
          </a:lstStyle>
          <a:p>
            <a:fld id="{B08E1299-3649-4448-BF51-1091211E0C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5517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14393" cy="462358"/>
          </a:xfrm>
          <a:prstGeom prst="rect">
            <a:avLst/>
          </a:prstGeom>
        </p:spPr>
        <p:txBody>
          <a:bodyPr vert="horz" lIns="90808" tIns="45405" rIns="90808" bIns="4540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8871" y="0"/>
            <a:ext cx="3014393" cy="462358"/>
          </a:xfrm>
          <a:prstGeom prst="rect">
            <a:avLst/>
          </a:prstGeom>
        </p:spPr>
        <p:txBody>
          <a:bodyPr vert="horz" lIns="90808" tIns="45405" rIns="90808" bIns="45405" rtlCol="0"/>
          <a:lstStyle>
            <a:lvl1pPr algn="r">
              <a:defRPr sz="1200"/>
            </a:lvl1pPr>
          </a:lstStyle>
          <a:p>
            <a:fld id="{A11524CF-E91E-4308-92B7-F9D040C8CFAC}" type="datetimeFigureOut">
              <a:rPr lang="en-US" smtClean="0"/>
              <a:t>9/18/2019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2150"/>
            <a:ext cx="4618038" cy="34655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8" tIns="45405" rIns="90808" bIns="4540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6114" y="4390030"/>
            <a:ext cx="5562611" cy="4158062"/>
          </a:xfrm>
          <a:prstGeom prst="rect">
            <a:avLst/>
          </a:prstGeom>
        </p:spPr>
        <p:txBody>
          <a:bodyPr vert="horz" lIns="90808" tIns="45405" rIns="90808" bIns="4540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776902"/>
            <a:ext cx="3014393" cy="462358"/>
          </a:xfrm>
          <a:prstGeom prst="rect">
            <a:avLst/>
          </a:prstGeom>
        </p:spPr>
        <p:txBody>
          <a:bodyPr vert="horz" lIns="90808" tIns="45405" rIns="90808" bIns="4540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8871" y="8776902"/>
            <a:ext cx="3014393" cy="462358"/>
          </a:xfrm>
          <a:prstGeom prst="rect">
            <a:avLst/>
          </a:prstGeom>
        </p:spPr>
        <p:txBody>
          <a:bodyPr vert="horz" lIns="90808" tIns="45405" rIns="90808" bIns="45405" rtlCol="0" anchor="b"/>
          <a:lstStyle>
            <a:lvl1pPr algn="r">
              <a:defRPr sz="1200"/>
            </a:lvl1pPr>
          </a:lstStyle>
          <a:p>
            <a:fld id="{2BF0860F-BCDF-4AA6-ADD1-D674E1F82E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765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baseline="0" dirty="0" smtClean="0"/>
              <a:t>The William Penn Foundation is a family foundation established in 1945</a:t>
            </a:r>
          </a:p>
          <a:p>
            <a:pPr lvl="1"/>
            <a:endParaRPr lang="en-US" baseline="0" dirty="0" smtClean="0"/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 2018, the Foundation’s grantmaking totalled $112MM across its three grant centers focused on education, arts/culture/public spaces, and the environment.</a:t>
            </a:r>
            <a:endParaRPr lang="en-US" baseline="0" dirty="0" smtClean="0"/>
          </a:p>
          <a:p>
            <a:pPr lvl="1"/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0860F-BCDF-4AA6-ADD1-D674E1F82E8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1665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Eight sub-watershed clusters that are the geography for the DRWI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0860F-BCDF-4AA6-ADD1-D674E1F82E8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77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Coordinating committee helped us design the program and play</a:t>
            </a:r>
            <a:r>
              <a:rPr lang="en-US" baseline="0" dirty="0" smtClean="0"/>
              <a:t> critical roles in implementation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ANS is the science lead (Stroud plays a critical role in implementation)</a:t>
            </a:r>
          </a:p>
          <a:p>
            <a:endParaRPr lang="en-US" baseline="0" dirty="0" smtClean="0"/>
          </a:p>
          <a:p>
            <a:r>
              <a:rPr lang="en-US" baseline="0" dirty="0" smtClean="0"/>
              <a:t>OSI – capital regrant program for protection</a:t>
            </a:r>
          </a:p>
          <a:p>
            <a:r>
              <a:rPr lang="en-US" baseline="0" dirty="0" smtClean="0"/>
              <a:t>NFWF – capital regrant program for restoration</a:t>
            </a:r>
          </a:p>
          <a:p>
            <a:r>
              <a:rPr lang="en-US" baseline="0" dirty="0" smtClean="0"/>
              <a:t>ICL – network building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0860F-BCDF-4AA6-ADD1-D674E1F82E8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1916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45 individual organizations are working in teams in</a:t>
            </a:r>
            <a:r>
              <a:rPr lang="en-US" baseline="0" dirty="0" smtClean="0"/>
              <a:t> the eight clusters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0860F-BCDF-4AA6-ADD1-D674E1F82E8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1799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0860F-BCDF-4AA6-ADD1-D674E1F82E8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5619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Map</a:t>
            </a:r>
            <a:r>
              <a:rPr lang="en-US" baseline="0" dirty="0" smtClean="0"/>
              <a:t> to give a sense of how protection and restoration projects are concentrated in the clusters, in “focus areas”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4E6941-A8D9-40D5-A5CC-E350F2C900B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6210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0860F-BCDF-4AA6-ADD1-D674E1F82E8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855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defTabSz="914857"/>
            <a:r>
              <a:rPr lang="en-US" baseline="0" dirty="0" smtClean="0"/>
              <a:t>The environmental grantmaking is focused on protecting and restoring clean water in the Delaware River watershed, with an emphasis on three threats.</a:t>
            </a:r>
          </a:p>
          <a:p>
            <a:pPr marL="0" lvl="1" defTabSz="914857"/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0860F-BCDF-4AA6-ADD1-D674E1F82E8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250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0860F-BCDF-4AA6-ADD1-D674E1F82E8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8069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When we developed our Watershed Protection Program in 2011-2012, we recognized that efforts to protect the watershed as a whole were fragmented and “underfunded”, creating significant barriers to desired ecological outcomes.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example:</a:t>
            </a:r>
          </a:p>
          <a:p>
            <a:endParaRPr lang="en-US" baseline="0" dirty="0" smtClean="0"/>
          </a:p>
          <a:p>
            <a:pPr marL="171536" indent="-171536">
              <a:buFont typeface="Arial" panose="020B0604020202020204" pitchFamily="34" charset="0"/>
              <a:buChar char="•"/>
            </a:pPr>
            <a:r>
              <a:rPr lang="en-US" baseline="0" dirty="0" smtClean="0"/>
              <a:t>The watershed lies within 2 EPA regions and four states.</a:t>
            </a:r>
          </a:p>
          <a:p>
            <a:endParaRPr lang="en-US" baseline="0" dirty="0" smtClean="0"/>
          </a:p>
          <a:p>
            <a:pPr marL="171536" indent="-171536">
              <a:buFont typeface="Arial" panose="020B0604020202020204" pitchFamily="34" charset="0"/>
              <a:buChar char="•"/>
            </a:pPr>
            <a:r>
              <a:rPr lang="en-US" baseline="0" dirty="0" smtClean="0"/>
              <a:t>There is an excellent river basin commission formed by the states and federal government, but it is severely underfunded</a:t>
            </a:r>
          </a:p>
          <a:p>
            <a:endParaRPr lang="en-US" baseline="0" dirty="0" smtClean="0"/>
          </a:p>
          <a:p>
            <a:pPr marL="171536" indent="-171536">
              <a:buFont typeface="Arial" panose="020B0604020202020204" pitchFamily="34" charset="0"/>
              <a:buChar char="•"/>
            </a:pPr>
            <a:r>
              <a:rPr lang="en-US" baseline="0" dirty="0" smtClean="0"/>
              <a:t>There was no federal watershed program aimed specificially at the Delaware (as there was in the Chesapeake)</a:t>
            </a:r>
          </a:p>
          <a:p>
            <a:endParaRPr lang="en-US" dirty="0" smtClean="0"/>
          </a:p>
          <a:p>
            <a:pPr marL="171536" indent="-171536">
              <a:buFont typeface="Arial" panose="020B0604020202020204" pitchFamily="34" charset="0"/>
              <a:buChar char="•"/>
            </a:pPr>
            <a:r>
              <a:rPr lang="en-US" dirty="0" smtClean="0"/>
              <a:t>Various jurisdictions</a:t>
            </a:r>
            <a:r>
              <a:rPr lang="en-US" baseline="0" dirty="0" smtClean="0"/>
              <a:t> collected data differently, so consistent basin-wide data on watershed conditions was limited.</a:t>
            </a:r>
          </a:p>
          <a:p>
            <a:endParaRPr lang="en-US" baseline="0" dirty="0" smtClean="0"/>
          </a:p>
          <a:p>
            <a:pPr marL="171536" indent="-171536">
              <a:buFont typeface="Arial" panose="020B0604020202020204" pitchFamily="34" charset="0"/>
              <a:buChar char="•"/>
            </a:pPr>
            <a:r>
              <a:rPr lang="en-US" baseline="0" dirty="0" smtClean="0"/>
              <a:t>Nonprofits had formed advocacy collaborations at the basin scale, but conservation nonprofits doing on the ground land protection and stream restoration focused locally with limited coordinated basin-wide vision.</a:t>
            </a:r>
            <a:endParaRPr lang="en-US" dirty="0" smtClean="0"/>
          </a:p>
          <a:p>
            <a:pPr defTabSz="1069072">
              <a:defRPr/>
            </a:pPr>
            <a:endParaRPr lang="en-US" dirty="0" smtClean="0"/>
          </a:p>
          <a:p>
            <a:pPr defTabSz="1069072">
              <a:defRPr/>
            </a:pPr>
            <a:r>
              <a:rPr lang="en-US" dirty="0" smtClean="0"/>
              <a:t>HOWEVER – a robust effective conservation and environmental protection community existed in the watershed– which had already demonstrated great success, and which represented</a:t>
            </a:r>
            <a:r>
              <a:rPr lang="en-US" baseline="0" dirty="0" smtClean="0"/>
              <a:t> a significant opportunity for collaborative, strategic conservation.</a:t>
            </a:r>
            <a:endParaRPr lang="en-US" dirty="0"/>
          </a:p>
          <a:p>
            <a:pPr defTabSz="1069072">
              <a:defRPr/>
            </a:pPr>
            <a:endParaRPr lang="en-US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49E4F-2B47-411F-8A50-25C166CC36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5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857">
              <a:defRPr/>
            </a:pPr>
            <a:r>
              <a:rPr lang="en-US" b="0" dirty="0" smtClean="0">
                <a:solidFill>
                  <a:prstClr val="black"/>
                </a:solidFill>
              </a:rPr>
              <a:t>The Foundation’s Watershed Protection Program was designed to address these barriers and opportunities through three distinct</a:t>
            </a:r>
            <a:r>
              <a:rPr lang="en-US" b="0" baseline="0" dirty="0" smtClean="0">
                <a:solidFill>
                  <a:prstClr val="black"/>
                </a:solidFill>
              </a:rPr>
              <a:t> but related </a:t>
            </a:r>
            <a:r>
              <a:rPr lang="en-US" b="0" dirty="0" smtClean="0">
                <a:solidFill>
                  <a:prstClr val="black"/>
                </a:solidFill>
              </a:rPr>
              <a:t> grantmaking strategies.</a:t>
            </a:r>
          </a:p>
          <a:p>
            <a:pPr defTabSz="914857">
              <a:defRPr/>
            </a:pPr>
            <a:endParaRPr lang="en-US" b="0" dirty="0" smtClean="0">
              <a:solidFill>
                <a:prstClr val="black"/>
              </a:solidFill>
            </a:endParaRPr>
          </a:p>
          <a:p>
            <a:pPr defTabSz="914857">
              <a:defRPr/>
            </a:pPr>
            <a:r>
              <a:rPr lang="en-US" b="0" dirty="0" smtClean="0">
                <a:solidFill>
                  <a:prstClr val="black"/>
                </a:solidFill>
              </a:rPr>
              <a:t>These</a:t>
            </a:r>
            <a:r>
              <a:rPr lang="en-US" b="0" baseline="0" dirty="0" smtClean="0">
                <a:solidFill>
                  <a:prstClr val="black"/>
                </a:solidFill>
              </a:rPr>
              <a:t> focus on POLICY, PEOPLE and PLACE</a:t>
            </a:r>
          </a:p>
          <a:p>
            <a:pPr defTabSz="914857">
              <a:defRPr/>
            </a:pPr>
            <a:endParaRPr lang="en-US" b="0" baseline="0" dirty="0" smtClean="0">
              <a:solidFill>
                <a:prstClr val="black"/>
              </a:solidFill>
            </a:endParaRPr>
          </a:p>
          <a:p>
            <a:pPr defTabSz="914857">
              <a:defRPr/>
            </a:pPr>
            <a:r>
              <a:rPr lang="en-US" b="0" baseline="0" dirty="0" smtClean="0">
                <a:solidFill>
                  <a:prstClr val="black"/>
                </a:solidFill>
              </a:rPr>
              <a:t>In each strategy, we have developed “frameworks” and align individual grants with each other.</a:t>
            </a:r>
            <a:endParaRPr lang="en-US" b="0" dirty="0" smtClean="0">
              <a:solidFill>
                <a:prstClr val="black"/>
              </a:solidFill>
            </a:endParaRPr>
          </a:p>
          <a:p>
            <a:endParaRPr lang="en-US" b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0860F-BCDF-4AA6-ADD1-D674E1F82E8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918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857">
              <a:defRPr/>
            </a:pPr>
            <a:r>
              <a:rPr lang="en-US" b="0" dirty="0" smtClean="0">
                <a:solidFill>
                  <a:prstClr val="black"/>
                </a:solidFill>
              </a:rPr>
              <a:t>One of the three</a:t>
            </a:r>
            <a:r>
              <a:rPr lang="en-US" b="0" baseline="0" dirty="0" smtClean="0">
                <a:solidFill>
                  <a:prstClr val="black"/>
                </a:solidFill>
              </a:rPr>
              <a:t> </a:t>
            </a:r>
            <a:r>
              <a:rPr lang="en-US" b="0" dirty="0" smtClean="0">
                <a:solidFill>
                  <a:prstClr val="black"/>
                </a:solidFill>
              </a:rPr>
              <a:t>is the Targeted Sub-Watersheds strategy, which is focused on “on the ground” practice in local places. </a:t>
            </a:r>
          </a:p>
          <a:p>
            <a:pPr defTabSz="914857">
              <a:defRPr/>
            </a:pPr>
            <a:endParaRPr lang="en-US" b="0" dirty="0" smtClean="0">
              <a:solidFill>
                <a:prstClr val="black"/>
              </a:solidFill>
            </a:endParaRPr>
          </a:p>
          <a:p>
            <a:pPr defTabSz="914857">
              <a:defRPr/>
            </a:pPr>
            <a:r>
              <a:rPr lang="en-US" b="0" dirty="0" smtClean="0">
                <a:solidFill>
                  <a:prstClr val="black"/>
                </a:solidFill>
              </a:rPr>
              <a:t>In designing this strategy, we deliberately selected smaller sub-watersheds where we could concentrate aligned grants for on-the-ground conservation to address specific threats and measure impact, instead of supporting projects dispersed across the whole basin. </a:t>
            </a:r>
          </a:p>
          <a:p>
            <a:pPr defTabSz="914857">
              <a:defRPr/>
            </a:pPr>
            <a:endParaRPr lang="en-US" b="0" dirty="0" smtClean="0">
              <a:solidFill>
                <a:prstClr val="black"/>
              </a:solidFill>
            </a:endParaRPr>
          </a:p>
          <a:p>
            <a:pPr defTabSz="914857">
              <a:defRPr/>
            </a:pPr>
            <a:r>
              <a:rPr lang="en-US" b="0" dirty="0" smtClean="0">
                <a:solidFill>
                  <a:prstClr val="black"/>
                </a:solidFill>
              </a:rPr>
              <a:t>The primary framework for our</a:t>
            </a:r>
            <a:r>
              <a:rPr lang="en-US" b="0" baseline="0" dirty="0" smtClean="0">
                <a:solidFill>
                  <a:prstClr val="black"/>
                </a:solidFill>
              </a:rPr>
              <a:t> on-the-ground grantmaking under this strategy is the Delaware River Watershed Initiative</a:t>
            </a:r>
            <a:r>
              <a:rPr lang="en-US" b="0" dirty="0" smtClean="0">
                <a:solidFill>
                  <a:prstClr val="black"/>
                </a:solidFill>
              </a:rPr>
              <a:t>.</a:t>
            </a:r>
          </a:p>
          <a:p>
            <a:pPr defTabSz="914857">
              <a:defRPr/>
            </a:pPr>
            <a:endParaRPr lang="en-US" b="0" dirty="0" smtClean="0">
              <a:solidFill>
                <a:prstClr val="black"/>
              </a:solidFill>
            </a:endParaRPr>
          </a:p>
          <a:p>
            <a:pPr defTabSz="914857">
              <a:defRPr/>
            </a:pPr>
            <a:r>
              <a:rPr lang="en-US" b="0" dirty="0" smtClean="0">
                <a:solidFill>
                  <a:prstClr val="black"/>
                </a:solidFill>
              </a:rPr>
              <a:t>This slide describes</a:t>
            </a:r>
            <a:r>
              <a:rPr lang="en-US" b="0" baseline="0" dirty="0" smtClean="0">
                <a:solidFill>
                  <a:prstClr val="black"/>
                </a:solidFill>
              </a:rPr>
              <a:t> the process we followed to identify places to work.</a:t>
            </a:r>
            <a:endParaRPr lang="en-US" b="0" dirty="0" smtClean="0">
              <a:solidFill>
                <a:prstClr val="black"/>
              </a:solidFill>
            </a:endParaRP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0860F-BCDF-4AA6-ADD1-D674E1F82E8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500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Science Screen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0860F-BCDF-4AA6-ADD1-D674E1F82E8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441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Capacity and threat screen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0860F-BCDF-4AA6-ADD1-D674E1F82E8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2847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Captacity and threat screen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0860F-BCDF-4AA6-ADD1-D674E1F82E8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8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2B5AA-1FFB-4171-BA44-7DE0A16A9988}" type="datetime1">
              <a:rPr lang="en-US" smtClean="0"/>
              <a:t>9/18/2019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8FFA8-6E9E-4343-8A59-75420A8A81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710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2F555-B902-44DB-9C2E-C3FB0D3535CE}" type="datetime1">
              <a:rPr lang="en-US" smtClean="0"/>
              <a:t>9/18/2019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8FFA8-6E9E-4343-8A59-75420A8A81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092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2512-EEF8-4DBC-98FC-55C75032AE9B}" type="datetime1">
              <a:rPr lang="en-US" smtClean="0"/>
              <a:t>9/18/2019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8FFA8-6E9E-4343-8A59-75420A8A81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106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3BD6-E3C4-4E3B-9503-13F3C947E9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26F18-2E59-4473-A6B2-3227FA7D9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677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3BD6-E3C4-4E3B-9503-13F3C947E9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26F18-2E59-4473-A6B2-3227FA7D9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170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3BD6-E3C4-4E3B-9503-13F3C947E9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26F18-2E59-4473-A6B2-3227FA7D9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6147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3BD6-E3C4-4E3B-9503-13F3C947E9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26F18-2E59-4473-A6B2-3227FA7D9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54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3BD6-E3C4-4E3B-9503-13F3C947E9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26F18-2E59-4473-A6B2-3227FA7D9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6981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3BD6-E3C4-4E3B-9503-13F3C947E9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26F18-2E59-4473-A6B2-3227FA7D9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129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3BD6-E3C4-4E3B-9503-13F3C947E9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26F18-2E59-4473-A6B2-3227FA7D9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7638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3BD6-E3C4-4E3B-9503-13F3C947E9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26F18-2E59-4473-A6B2-3227FA7D9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055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9E82A-05BB-455B-9264-DF4B171EFAEA}" type="datetime1">
              <a:rPr lang="en-US" smtClean="0"/>
              <a:t>9/18/2019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8FFA8-6E9E-4343-8A59-75420A8A81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550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3BD6-E3C4-4E3B-9503-13F3C947E9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26F18-2E59-4473-A6B2-3227FA7D9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2533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3BD6-E3C4-4E3B-9503-13F3C947E9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26F18-2E59-4473-A6B2-3227FA7D9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5972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3BD6-E3C4-4E3B-9503-13F3C947E9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26F18-2E59-4473-A6B2-3227FA7D9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1482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3BD6-E3C4-4E3B-9503-13F3C947E9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26F18-2E59-4473-A6B2-3227FA7D9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0782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3BD6-E3C4-4E3B-9503-13F3C947E9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26F18-2E59-4473-A6B2-3227FA7D9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3413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3BD6-E3C4-4E3B-9503-13F3C947E9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26F18-2E59-4473-A6B2-3227FA7D9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4476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3BD6-E3C4-4E3B-9503-13F3C947E9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26F18-2E59-4473-A6B2-3227FA7D9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7485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3BD6-E3C4-4E3B-9503-13F3C947E9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26F18-2E59-4473-A6B2-3227FA7D9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8480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3BD6-E3C4-4E3B-9503-13F3C947E9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26F18-2E59-4473-A6B2-3227FA7D9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9452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3BD6-E3C4-4E3B-9503-13F3C947E9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26F18-2E59-4473-A6B2-3227FA7D9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219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C728B-62E6-4F8C-BF45-B599C7F30175}" type="datetime1">
              <a:rPr lang="en-US" smtClean="0"/>
              <a:t>9/18/2019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8FFA8-6E9E-4343-8A59-75420A8A81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4961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3BD6-E3C4-4E3B-9503-13F3C947E9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26F18-2E59-4473-A6B2-3227FA7D9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521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3BD6-E3C4-4E3B-9503-13F3C947E9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26F18-2E59-4473-A6B2-3227FA7D9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2876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3BD6-E3C4-4E3B-9503-13F3C947E9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26F18-2E59-4473-A6B2-3227FA7D9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7724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3BD6-E3C4-4E3B-9503-13F3C947E9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26F18-2E59-4473-A6B2-3227FA7D9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6593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04DAC-CA7E-45B3-8D1B-68189BBAFC1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798E-2BB1-4A3F-BD2E-5C4A7C19D5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2167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AC78-B27A-47D3-BA27-2C97D5B8D92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798E-2BB1-4A3F-BD2E-5C4A7C19D5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7760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94B1C-56A3-4CAE-965D-99A11ADF15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798E-2BB1-4A3F-BD2E-5C4A7C19D5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8968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7018F-26A3-4EB5-9A63-3233A3C1CDB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798E-2BB1-4A3F-BD2E-5C4A7C19D5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5053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D35E5-C594-4F7C-A724-6F8F1FA49ED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798E-2BB1-4A3F-BD2E-5C4A7C19D5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5921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AC43E-D4B9-4A40-95DA-C9D2DB9272A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798E-2BB1-4A3F-BD2E-5C4A7C19D5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413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21A90-5DDA-44CB-8E91-D3C62C5D1901}" type="datetime1">
              <a:rPr lang="en-US" smtClean="0"/>
              <a:t>9/18/2019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8FFA8-6E9E-4343-8A59-75420A8A81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9199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93820-E45F-49D4-BC6B-84D64BAFD6E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798E-2BB1-4A3F-BD2E-5C4A7C19D5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7892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55D01-B738-4213-80F7-5576B1BE983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798E-2BB1-4A3F-BD2E-5C4A7C19D5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7910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163D8-2C24-4B42-93A5-E28CF2E151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798E-2BB1-4A3F-BD2E-5C4A7C19D5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0844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2931B-15A4-48B9-9711-364069F0FF2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798E-2BB1-4A3F-BD2E-5C4A7C19D5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5172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44FE3-F00C-4891-BB12-5EA6135B7F0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798E-2BB1-4A3F-BD2E-5C4A7C19D5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285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F2B2D-C078-45FF-BFF2-117AA5752AC3}" type="datetime1">
              <a:rPr lang="en-US" smtClean="0"/>
              <a:t>9/18/2019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8FFA8-6E9E-4343-8A59-75420A8A81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88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7FD84-0D58-4C68-8717-5C3250D9EFB5}" type="datetime1">
              <a:rPr lang="en-US" smtClean="0"/>
              <a:t>9/18/2019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8FFA8-6E9E-4343-8A59-75420A8A81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72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F2B47-6D67-402A-9D28-03E10643D9B9}" type="datetime1">
              <a:rPr lang="en-US" smtClean="0"/>
              <a:t>9/18/2019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8FFA8-6E9E-4343-8A59-75420A8A81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291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80587-DEB5-4908-B0CF-0DDB2B902A23}" type="datetime1">
              <a:rPr lang="en-US" smtClean="0"/>
              <a:t>9/18/2019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8FFA8-6E9E-4343-8A59-75420A8A81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671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834B9-8135-4082-988E-7EA8EC36B749}" type="datetime1">
              <a:rPr lang="en-US" smtClean="0"/>
              <a:t>9/18/2019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8FFA8-6E9E-4343-8A59-75420A8A81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132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F28FF-E459-4B56-BC55-5FAFAEDEBE5D}" type="datetime1">
              <a:rPr lang="en-US" smtClean="0"/>
              <a:t>9/18/2019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8FFA8-6E9E-4343-8A59-75420A8A81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0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03BD6-E3C4-4E3B-9503-13F3C947E9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26F18-2E59-4473-A6B2-3227FA7D9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269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03BD6-E3C4-4E3B-9503-13F3C947E9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26F18-2E59-4473-A6B2-3227FA7D9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88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286939-5FA2-4F23-A46B-13537E19DBA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1798E-2BB1-4A3F-BD2E-5C4A7C19D5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023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tiff"/><Relationship Id="rId4" Type="http://schemas.openxmlformats.org/officeDocument/2006/relationships/hyperlink" Target="mailto:ajohnson@williampennfoundation.or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png"/><Relationship Id="rId5" Type="http://schemas.openxmlformats.org/officeDocument/2006/relationships/image" Target="../media/image9.jpe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1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8FFA8-6E9E-4343-8A59-75420A8A816D}" type="slidenum">
              <a:rPr lang="en-US" smtClean="0"/>
              <a:t>1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2286000"/>
            <a:ext cx="8842036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1450" y="4343400"/>
            <a:ext cx="8686800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Chesapeake Bay Program Citizens Advisory Committee</a:t>
            </a:r>
          </a:p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Stroud Water Research Center</a:t>
            </a:r>
          </a:p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September 18, 2019</a:t>
            </a:r>
          </a:p>
          <a:p>
            <a:pPr algn="ctr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Andrew Johnson</a:t>
            </a:r>
          </a:p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ajohnson@williampennfoundation.org</a:t>
            </a:r>
            <a:endParaRPr 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b="1" smtClean="0">
                <a:latin typeface="Arial" panose="020B0604020202020204" pitchFamily="34" charset="0"/>
                <a:cs typeface="Arial" panose="020B0604020202020204" pitchFamily="34" charset="0"/>
              </a:rPr>
              <a:t>215-988-1830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P:\Communications\WPF Logos and templates\LOGOS - please do not distribute without approval from Communications Director\Standard Logo\standard WPF logo.tif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0650" y="533400"/>
            <a:ext cx="3670300" cy="126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55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8FFA8-6E9E-4343-8A59-75420A8A816D}" type="slidenum">
              <a:rPr lang="en-US" smtClean="0"/>
              <a:t>10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3448" y="914400"/>
            <a:ext cx="374808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prstClr val="black"/>
              </a:solidFill>
            </a:endParaRPr>
          </a:p>
          <a:p>
            <a:r>
              <a:rPr lang="en-US" sz="2400" dirty="0" smtClean="0">
                <a:solidFill>
                  <a:prstClr val="black"/>
                </a:solidFill>
              </a:rPr>
              <a:t>In designing this strategy, </a:t>
            </a:r>
            <a:r>
              <a:rPr lang="en-US" sz="2400" b="1" dirty="0" smtClean="0">
                <a:solidFill>
                  <a:prstClr val="black"/>
                </a:solidFill>
              </a:rPr>
              <a:t>we deliberately selected smaller </a:t>
            </a:r>
            <a:r>
              <a:rPr lang="en-US" sz="2400" b="1" dirty="0">
                <a:solidFill>
                  <a:prstClr val="black"/>
                </a:solidFill>
              </a:rPr>
              <a:t>sub-watersheds </a:t>
            </a:r>
            <a:r>
              <a:rPr lang="en-US" sz="2400" b="1" dirty="0" smtClean="0">
                <a:solidFill>
                  <a:prstClr val="black"/>
                </a:solidFill>
              </a:rPr>
              <a:t>where </a:t>
            </a:r>
            <a:r>
              <a:rPr lang="en-US" sz="2400" b="1" dirty="0">
                <a:solidFill>
                  <a:prstClr val="black"/>
                </a:solidFill>
              </a:rPr>
              <a:t>we could concentrate aligned grants</a:t>
            </a:r>
            <a:r>
              <a:rPr lang="en-US" sz="2400" dirty="0">
                <a:solidFill>
                  <a:prstClr val="black"/>
                </a:solidFill>
              </a:rPr>
              <a:t> for on-the-ground conservation </a:t>
            </a:r>
            <a:r>
              <a:rPr lang="en-US" sz="2400" b="1" dirty="0">
                <a:solidFill>
                  <a:prstClr val="black"/>
                </a:solidFill>
              </a:rPr>
              <a:t>to address specific threats and measure impact</a:t>
            </a:r>
            <a:r>
              <a:rPr lang="en-US" sz="2400" dirty="0">
                <a:solidFill>
                  <a:prstClr val="black"/>
                </a:solidFill>
              </a:rPr>
              <a:t>, instead of supporting projects dispersed across the whole basin</a:t>
            </a:r>
            <a:r>
              <a:rPr lang="en-US" sz="2400" b="1" dirty="0">
                <a:solidFill>
                  <a:prstClr val="black"/>
                </a:solidFill>
              </a:rPr>
              <a:t>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087" y="8965"/>
            <a:ext cx="5395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3399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267" y="1390107"/>
            <a:ext cx="2699133" cy="844140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alpha val="0"/>
              </a:schemeClr>
            </a:glow>
            <a:outerShdw blurRad="50800" dist="50800" sx="1000" sy="1000" algn="ctr" rotWithShape="0">
              <a:srgbClr val="000000"/>
            </a:outerShdw>
            <a:reflection endPos="0" dist="50800" dir="5400000" sy="-100000" algn="bl" rotWithShape="0"/>
          </a:effectLst>
        </p:spPr>
      </p:pic>
      <p:pic>
        <p:nvPicPr>
          <p:cNvPr id="1032" name="Picture 8" descr="https://media.licdn.com/mpr/mpr/shrink_200_200/AAEAAQAAAAAAAAaSAAAAJDQ1ZGJiYTU3LWMxYzktNGY2ZC04MTdkLTgxOTNmZDdjYWY5N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567398"/>
            <a:ext cx="1600200" cy="155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P:\Communications\Photos_Other\Watershed Protection photos\Del Water Gap_Jim Lukach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83" t="39958" r="7909" b="44066"/>
          <a:stretch/>
        </p:blipFill>
        <p:spPr bwMode="auto">
          <a:xfrm>
            <a:off x="-1" y="5767444"/>
            <a:ext cx="9143999" cy="110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Rectangle 51"/>
          <p:cNvSpPr/>
          <p:nvPr/>
        </p:nvSpPr>
        <p:spPr>
          <a:xfrm>
            <a:off x="0" y="5767444"/>
            <a:ext cx="9144000" cy="110144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 rot="2711512">
            <a:off x="5010798" y="1610668"/>
            <a:ext cx="1599188" cy="421414"/>
          </a:xfrm>
          <a:prstGeom prst="rect">
            <a:avLst/>
          </a:prstGeom>
          <a:noFill/>
        </p:spPr>
        <p:txBody>
          <a:bodyPr wrap="none" lIns="82058" tIns="41029" rIns="82058" bIns="41029" rtlCol="0">
            <a:spAutoFit/>
          </a:bodyPr>
          <a:lstStyle/>
          <a:p>
            <a:r>
              <a:rPr lang="en-US" sz="2200" b="1" dirty="0" smtClean="0">
                <a:solidFill>
                  <a:srgbClr val="0F6FC6"/>
                </a:solidFill>
                <a:latin typeface="Calibri Light" panose="020F0302020204030204" pitchFamily="34" charset="0"/>
              </a:rPr>
              <a:t>PROTECTION</a:t>
            </a:r>
            <a:endParaRPr lang="en-US" sz="2200" b="1" dirty="0">
              <a:solidFill>
                <a:srgbClr val="0F6FC6"/>
              </a:solidFill>
              <a:latin typeface="Calibri Light" panose="020F03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8929225">
            <a:off x="5083060" y="4112725"/>
            <a:ext cx="1716656" cy="421414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none" lIns="82058" tIns="41029" rIns="82058" bIns="41029" rtlCol="0">
            <a:spAutoFit/>
          </a:bodyPr>
          <a:lstStyle/>
          <a:p>
            <a:r>
              <a:rPr lang="en-US" sz="2200" b="1" dirty="0" smtClean="0">
                <a:solidFill>
                  <a:srgbClr val="0F6FC6"/>
                </a:solidFill>
                <a:latin typeface="Calibri Light" panose="020F0302020204030204" pitchFamily="34" charset="0"/>
              </a:rPr>
              <a:t>RESTORATION</a:t>
            </a:r>
            <a:endParaRPr lang="en-US" sz="2200" b="1" dirty="0">
              <a:solidFill>
                <a:srgbClr val="0F6FC6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651347">
            <a:off x="1963058" y="4020122"/>
            <a:ext cx="2046875" cy="421414"/>
          </a:xfrm>
          <a:prstGeom prst="rect">
            <a:avLst/>
          </a:prstGeom>
          <a:noFill/>
        </p:spPr>
        <p:txBody>
          <a:bodyPr wrap="none" lIns="82058" tIns="41029" rIns="82058" bIns="41029" rtlCol="0">
            <a:spAutoFit/>
          </a:bodyPr>
          <a:lstStyle/>
          <a:p>
            <a:r>
              <a:rPr lang="en-US" sz="2200" b="1" dirty="0" smtClean="0">
                <a:solidFill>
                  <a:srgbClr val="0F6FC6"/>
                </a:solidFill>
                <a:latin typeface="Calibri Light" panose="020F0302020204030204" pitchFamily="34" charset="0"/>
                <a:ea typeface="Batang" panose="02030600000101010101" pitchFamily="18" charset="-127"/>
              </a:rPr>
              <a:t>COLLABORATION</a:t>
            </a:r>
            <a:endParaRPr lang="en-US" sz="2200" b="1" dirty="0">
              <a:solidFill>
                <a:srgbClr val="0F6FC6"/>
              </a:solidFill>
              <a:latin typeface="Calibri Light" panose="020F0302020204030204" pitchFamily="34" charset="0"/>
              <a:ea typeface="Batang" panose="02030600000101010101" pitchFamily="18" charset="-127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571" y="4094832"/>
            <a:ext cx="2294659" cy="815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http://www.finearmsinvitational.com/wp-content/uploads/2012/08/ans_standard-wordmark_both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99" b="-644"/>
          <a:stretch/>
        </p:blipFill>
        <p:spPr bwMode="auto">
          <a:xfrm>
            <a:off x="76200" y="1435999"/>
            <a:ext cx="2575346" cy="85000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Oval 5"/>
          <p:cNvSpPr/>
          <p:nvPr/>
        </p:nvSpPr>
        <p:spPr>
          <a:xfrm>
            <a:off x="2724164" y="1397551"/>
            <a:ext cx="3316306" cy="3254589"/>
          </a:xfrm>
          <a:prstGeom prst="ellipse">
            <a:avLst/>
          </a:prstGeom>
          <a:blipFill>
            <a:blip r:embed="rId8"/>
            <a:srcRect/>
            <a:stretch>
              <a:fillRect l="-17960" t="-26586" r="211" b="-11341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58" tIns="41029" rIns="82058" bIns="41029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8877116">
            <a:off x="2366261" y="1468835"/>
            <a:ext cx="1519936" cy="421414"/>
          </a:xfrm>
          <a:prstGeom prst="rect">
            <a:avLst/>
          </a:prstGeom>
          <a:noFill/>
        </p:spPr>
        <p:txBody>
          <a:bodyPr vert="horz" wrap="square" lIns="82058" tIns="41029" rIns="82058" bIns="41029" rtlCol="0">
            <a:spAutoFit/>
          </a:bodyPr>
          <a:lstStyle/>
          <a:p>
            <a:r>
              <a:rPr lang="en-US" sz="2200" b="1" dirty="0" smtClean="0">
                <a:solidFill>
                  <a:srgbClr val="0F6FC6"/>
                </a:solidFill>
                <a:latin typeface="Calibri Light" panose="020F0302020204030204" pitchFamily="34" charset="0"/>
                <a:cs typeface="Angsana New" panose="02020603050405020304" pitchFamily="18" charset="-34"/>
              </a:rPr>
              <a:t>SCIENCE</a:t>
            </a:r>
            <a:endParaRPr lang="en-US" sz="2200" b="1" dirty="0">
              <a:solidFill>
                <a:srgbClr val="0F6FC6"/>
              </a:solidFill>
              <a:latin typeface="Calibri Light" panose="020F0302020204030204" pitchFamily="34" charset="0"/>
              <a:cs typeface="Angsana New" panose="02020603050405020304" pitchFamily="18" charset="-34"/>
            </a:endParaRPr>
          </a:p>
        </p:txBody>
      </p:sp>
      <p:pic>
        <p:nvPicPr>
          <p:cNvPr id="16" name="Picture 3" descr="C:\Users\nboon\AppData\Local\Microsoft\Windows\Temporary Internet Files\Content.IE5\HQP15SJQ\User[1].png"/>
          <p:cNvPicPr>
            <a:picLocks noChangeAspect="1" noChangeArrowheads="1"/>
          </p:cNvPicPr>
          <p:nvPr/>
        </p:nvPicPr>
        <p:blipFill>
          <a:blip r:embed="rId9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2604" y="3546523"/>
            <a:ext cx="168402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nboon\AppData\Local\Microsoft\Windows\Temporary Internet Files\Content.IE5\HQP15SJQ\User[1].png"/>
          <p:cNvPicPr>
            <a:picLocks noChangeAspect="1" noChangeArrowheads="1"/>
          </p:cNvPicPr>
          <p:nvPr/>
        </p:nvPicPr>
        <p:blipFill>
          <a:blip r:embed="rId9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0624" y="2849206"/>
            <a:ext cx="168402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nboon\AppData\Local\Microsoft\Windows\Temporary Internet Files\Content.IE5\HQP15SJQ\User[1].png"/>
          <p:cNvPicPr>
            <a:picLocks noChangeAspect="1" noChangeArrowheads="1"/>
          </p:cNvPicPr>
          <p:nvPr/>
        </p:nvPicPr>
        <p:blipFill>
          <a:blip r:embed="rId9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5376" y="2841671"/>
            <a:ext cx="168402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nboon\AppData\Local\Microsoft\Windows\Temporary Internet Files\Content.IE5\HQP15SJQ\User[1].png"/>
          <p:cNvPicPr>
            <a:picLocks noChangeAspect="1" noChangeArrowheads="1"/>
          </p:cNvPicPr>
          <p:nvPr/>
        </p:nvPicPr>
        <p:blipFill>
          <a:blip r:embed="rId9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6013" y="2849206"/>
            <a:ext cx="168402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nboon\AppData\Local\Microsoft\Windows\Temporary Internet Files\Content.IE5\HQP15SJQ\User[1].png"/>
          <p:cNvPicPr>
            <a:picLocks noChangeAspect="1" noChangeArrowheads="1"/>
          </p:cNvPicPr>
          <p:nvPr/>
        </p:nvPicPr>
        <p:blipFill>
          <a:blip r:embed="rId9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318" y="2537157"/>
            <a:ext cx="168402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nboon\AppData\Local\Microsoft\Windows\Temporary Internet Files\Content.IE5\HQP15SJQ\User[1].png"/>
          <p:cNvPicPr>
            <a:picLocks noChangeAspect="1" noChangeArrowheads="1"/>
          </p:cNvPicPr>
          <p:nvPr/>
        </p:nvPicPr>
        <p:blipFill>
          <a:blip r:embed="rId9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1704" y="2071569"/>
            <a:ext cx="168402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nboon\AppData\Local\Microsoft\Windows\Temporary Internet Files\Content.IE5\HQP15SJQ\User[1].png"/>
          <p:cNvPicPr>
            <a:picLocks noChangeAspect="1" noChangeArrowheads="1"/>
          </p:cNvPicPr>
          <p:nvPr/>
        </p:nvPicPr>
        <p:blipFill>
          <a:blip r:embed="rId9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1788" y="1991815"/>
            <a:ext cx="168402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C:\Users\nboon\AppData\Local\Microsoft\Windows\Temporary Internet Files\Content.IE5\HQP15SJQ\User[1].png"/>
          <p:cNvPicPr>
            <a:picLocks noChangeAspect="1" noChangeArrowheads="1"/>
          </p:cNvPicPr>
          <p:nvPr/>
        </p:nvPicPr>
        <p:blipFill>
          <a:blip r:embed="rId9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3087" y="2071569"/>
            <a:ext cx="168402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nboon\AppData\Local\Microsoft\Windows\Temporary Internet Files\Content.IE5\HQP15SJQ\User[1].png"/>
          <p:cNvPicPr>
            <a:picLocks noChangeAspect="1" noChangeArrowheads="1"/>
          </p:cNvPicPr>
          <p:nvPr/>
        </p:nvPicPr>
        <p:blipFill>
          <a:blip r:embed="rId9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5103" y="2913608"/>
            <a:ext cx="168402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nboon\AppData\Local\Microsoft\Windows\Temporary Internet Files\Content.IE5\HQP15SJQ\User[1].png"/>
          <p:cNvPicPr>
            <a:picLocks noChangeAspect="1" noChangeArrowheads="1"/>
          </p:cNvPicPr>
          <p:nvPr/>
        </p:nvPicPr>
        <p:blipFill>
          <a:blip r:embed="rId9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3198" y="3670348"/>
            <a:ext cx="168402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nboon\AppData\Local\Microsoft\Windows\Temporary Internet Files\Content.IE5\HQP15SJQ\User[1].png"/>
          <p:cNvPicPr>
            <a:picLocks noChangeAspect="1" noChangeArrowheads="1"/>
          </p:cNvPicPr>
          <p:nvPr/>
        </p:nvPicPr>
        <p:blipFill>
          <a:blip r:embed="rId9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708456"/>
            <a:ext cx="168402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C:\Users\nboon\AppData\Local\Microsoft\Windows\Temporary Internet Files\Content.IE5\HQP15SJQ\User[1].png"/>
          <p:cNvPicPr>
            <a:picLocks noChangeAspect="1" noChangeArrowheads="1"/>
          </p:cNvPicPr>
          <p:nvPr/>
        </p:nvPicPr>
        <p:blipFill>
          <a:blip r:embed="rId9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4972" y="1766769"/>
            <a:ext cx="168402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nboon\AppData\Local\Microsoft\Windows\Temporary Internet Files\Content.IE5\HQP15SJQ\User[1].png"/>
          <p:cNvPicPr>
            <a:picLocks noChangeAspect="1" noChangeArrowheads="1"/>
          </p:cNvPicPr>
          <p:nvPr/>
        </p:nvPicPr>
        <p:blipFill>
          <a:blip r:embed="rId9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300169"/>
            <a:ext cx="168402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nboon\AppData\Local\Microsoft\Windows\Temporary Internet Files\Content.IE5\HQP15SJQ\User[1].png"/>
          <p:cNvPicPr>
            <a:picLocks noChangeAspect="1" noChangeArrowheads="1"/>
          </p:cNvPicPr>
          <p:nvPr/>
        </p:nvPicPr>
        <p:blipFill>
          <a:blip r:embed="rId9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0081" y="2221410"/>
            <a:ext cx="168402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C:\Users\nboon\AppData\Local\Microsoft\Windows\Temporary Internet Files\Content.IE5\HQP15SJQ\User[1].png"/>
          <p:cNvPicPr>
            <a:picLocks noChangeAspect="1" noChangeArrowheads="1"/>
          </p:cNvPicPr>
          <p:nvPr/>
        </p:nvPicPr>
        <p:blipFill>
          <a:blip r:embed="rId9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1128" y="2878351"/>
            <a:ext cx="168402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C:\Users\nboon\AppData\Local\Microsoft\Windows\Temporary Internet Files\Content.IE5\HQP15SJQ\User[1].png"/>
          <p:cNvPicPr>
            <a:picLocks noChangeAspect="1" noChangeArrowheads="1"/>
          </p:cNvPicPr>
          <p:nvPr/>
        </p:nvPicPr>
        <p:blipFill>
          <a:blip r:embed="rId9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0267" y="2221410"/>
            <a:ext cx="168402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nboon\AppData\Local\Microsoft\Windows\Temporary Internet Files\Content.IE5\HQP15SJQ\User[1].png"/>
          <p:cNvPicPr>
            <a:picLocks noChangeAspect="1" noChangeArrowheads="1"/>
          </p:cNvPicPr>
          <p:nvPr/>
        </p:nvPicPr>
        <p:blipFill>
          <a:blip r:embed="rId9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2921" y="3538419"/>
            <a:ext cx="168402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 descr="C:\Users\nboon\AppData\Local\Microsoft\Windows\Temporary Internet Files\Content.IE5\HQP15SJQ\User[1].png"/>
          <p:cNvPicPr>
            <a:picLocks noChangeAspect="1" noChangeArrowheads="1"/>
          </p:cNvPicPr>
          <p:nvPr/>
        </p:nvPicPr>
        <p:blipFill>
          <a:blip r:embed="rId9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327" y="1724378"/>
            <a:ext cx="168402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" descr="C:\Users\nboon\AppData\Local\Microsoft\Windows\Temporary Internet Files\Content.IE5\HQP15SJQ\User[1].png"/>
          <p:cNvPicPr>
            <a:picLocks noChangeAspect="1" noChangeArrowheads="1"/>
          </p:cNvPicPr>
          <p:nvPr/>
        </p:nvPicPr>
        <p:blipFill>
          <a:blip r:embed="rId9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3148" y="3595285"/>
            <a:ext cx="168402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nboon\AppData\Local\Microsoft\Windows\Temporary Internet Files\Content.IE5\HQP15SJQ\User[1].png"/>
          <p:cNvPicPr>
            <a:picLocks noChangeAspect="1" noChangeArrowheads="1"/>
          </p:cNvPicPr>
          <p:nvPr/>
        </p:nvPicPr>
        <p:blipFill>
          <a:blip r:embed="rId9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5702" y="2930809"/>
            <a:ext cx="168402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 descr="C:\Users\nboon\AppData\Local\Microsoft\Windows\Temporary Internet Files\Content.IE5\HQP15SJQ\User[1].png"/>
          <p:cNvPicPr>
            <a:picLocks noChangeAspect="1" noChangeArrowheads="1"/>
          </p:cNvPicPr>
          <p:nvPr/>
        </p:nvPicPr>
        <p:blipFill>
          <a:blip r:embed="rId9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9903" y="3638503"/>
            <a:ext cx="168402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" descr="C:\Users\nboon\AppData\Local\Microsoft\Windows\Temporary Internet Files\Content.IE5\HQP15SJQ\User[1].png"/>
          <p:cNvPicPr>
            <a:picLocks noChangeAspect="1" noChangeArrowheads="1"/>
          </p:cNvPicPr>
          <p:nvPr/>
        </p:nvPicPr>
        <p:blipFill>
          <a:blip r:embed="rId9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3302" y="3546523"/>
            <a:ext cx="168402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" descr="C:\Users\nboon\AppData\Local\Microsoft\Windows\Temporary Internet Files\Content.IE5\HQP15SJQ\User[1].png"/>
          <p:cNvPicPr>
            <a:picLocks noChangeAspect="1" noChangeArrowheads="1"/>
          </p:cNvPicPr>
          <p:nvPr/>
        </p:nvPicPr>
        <p:blipFill>
          <a:blip r:embed="rId9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3968" y="2440201"/>
            <a:ext cx="168402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C:\Users\nboon\AppData\Local\Microsoft\Windows\Temporary Internet Files\Content.IE5\HQP15SJQ\User[1].png"/>
          <p:cNvPicPr>
            <a:picLocks noChangeAspect="1" noChangeArrowheads="1"/>
          </p:cNvPicPr>
          <p:nvPr/>
        </p:nvPicPr>
        <p:blipFill>
          <a:blip r:embed="rId9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8169" y="2537157"/>
            <a:ext cx="168402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4778" y="141982"/>
            <a:ext cx="91292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prstClr val="black"/>
                </a:solidFill>
              </a:rPr>
              <a:t>WPF and partners purposefully built the DRWI around science, collaboration, land protection, and stream restoration. WPF funded four expert organizations to provide leadership in each area. These organizations  function as a “Coordinating Committee” and work with 45 local conservation organizations to implement on-the-ground projects and track progress.</a:t>
            </a:r>
            <a:endParaRPr lang="en-US" sz="1600" b="1" dirty="0">
              <a:solidFill>
                <a:prstClr val="black"/>
              </a:solidFill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2514600" y="5138591"/>
            <a:ext cx="3779912" cy="601652"/>
            <a:chOff x="4130235" y="5867400"/>
            <a:chExt cx="3779912" cy="601652"/>
          </a:xfrm>
        </p:grpSpPr>
        <p:pic>
          <p:nvPicPr>
            <p:cNvPr id="48" name="Picture 3" descr="C:\Users\nboon\AppData\Local\Microsoft\Windows\Temporary Internet Files\Content.IE5\HQP15SJQ\User[1].png"/>
            <p:cNvPicPr>
              <a:picLocks noChangeAspect="1" noChangeArrowheads="1"/>
            </p:cNvPicPr>
            <p:nvPr/>
          </p:nvPicPr>
          <p:blipFill>
            <a:blip r:embed="rId10" cstate="email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0235" y="5867400"/>
              <a:ext cx="346710" cy="509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TextBox 48"/>
            <p:cNvSpPr txBox="1"/>
            <p:nvPr/>
          </p:nvSpPr>
          <p:spPr>
            <a:xfrm>
              <a:off x="4476944" y="5868888"/>
              <a:ext cx="3433203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prstClr val="black"/>
                  </a:solidFill>
                </a:rPr>
                <a:t>3-11 on-the-ground conservation organizations (45 total) implement shared restoration and/or protection plans in the 8 target geographies (aka “clusters”). </a:t>
              </a:r>
              <a:endParaRPr lang="en-US" sz="11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874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04" y="1323824"/>
            <a:ext cx="7958995" cy="5459109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8" name="Content Placeholder 3"/>
          <p:cNvSpPr txBox="1">
            <a:spLocks/>
          </p:cNvSpPr>
          <p:nvPr/>
        </p:nvSpPr>
        <p:spPr>
          <a:xfrm>
            <a:off x="5486400" y="1417637"/>
            <a:ext cx="26670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28700" y="143470"/>
            <a:ext cx="91726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Working in concert with the </a:t>
            </a:r>
            <a:r>
              <a:rPr lang="en-US" b="1" dirty="0" smtClean="0">
                <a:solidFill>
                  <a:prstClr val="black"/>
                </a:solidFill>
              </a:rPr>
              <a:t>Coordinating Committee, </a:t>
            </a:r>
            <a:r>
              <a:rPr lang="en-US" b="1" dirty="0">
                <a:solidFill>
                  <a:prstClr val="black"/>
                </a:solidFill>
              </a:rPr>
              <a:t>which </a:t>
            </a:r>
            <a:r>
              <a:rPr lang="en-US" b="1" dirty="0" smtClean="0">
                <a:solidFill>
                  <a:prstClr val="black"/>
                </a:solidFill>
              </a:rPr>
              <a:t>provides </a:t>
            </a:r>
            <a:r>
              <a:rPr lang="en-US" b="1" dirty="0">
                <a:solidFill>
                  <a:prstClr val="black"/>
                </a:solidFill>
              </a:rPr>
              <a:t>capital </a:t>
            </a:r>
            <a:r>
              <a:rPr lang="en-US" b="1" dirty="0" smtClean="0">
                <a:solidFill>
                  <a:prstClr val="black"/>
                </a:solidFill>
              </a:rPr>
              <a:t>re-grants and </a:t>
            </a:r>
            <a:r>
              <a:rPr lang="en-US" b="1" dirty="0">
                <a:solidFill>
                  <a:prstClr val="black"/>
                </a:solidFill>
              </a:rPr>
              <a:t>technical assistance across all eight sub-watershed clusters, are 45 organizations focused on implementing shared conservation plans with Foundation </a:t>
            </a:r>
            <a:r>
              <a:rPr lang="en-US" b="1" dirty="0" smtClean="0">
                <a:solidFill>
                  <a:prstClr val="black"/>
                </a:solidFill>
              </a:rPr>
              <a:t>support.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1219200"/>
            <a:ext cx="9144000" cy="5642759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95401"/>
            <a:ext cx="2667000" cy="5059363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200" b="1" u="sng" dirty="0"/>
              <a:t>Poconos and Kittatinny</a:t>
            </a:r>
            <a:endParaRPr lang="en-US" sz="1200" b="1" dirty="0"/>
          </a:p>
          <a:p>
            <a:pPr marL="0" lvl="0" indent="0">
              <a:spcBef>
                <a:spcPts val="0"/>
              </a:spcBef>
              <a:buNone/>
            </a:pPr>
            <a:r>
              <a:rPr lang="en-US" sz="1200" b="1" dirty="0"/>
              <a:t>Pinchot Institute for Conservation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200" b="1" dirty="0"/>
              <a:t>The Nature Conservancy PA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200" b="1" dirty="0"/>
              <a:t>Natural Lands Trust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200" b="1" dirty="0"/>
              <a:t>Trust for Public Land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200" b="1" dirty="0"/>
              <a:t>Pocono Heritage Land Trust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200" b="1" dirty="0"/>
              <a:t>Delaware Highlands Conservancy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200" b="1" dirty="0"/>
              <a:t>East Stroudsburg University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200" b="1" dirty="0"/>
              <a:t>Brodhead Watershed Association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 b="1" u="sng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1200" b="1" u="sng" dirty="0"/>
              <a:t>Upper Lehigh</a:t>
            </a:r>
            <a:endParaRPr lang="en-US" sz="1200" b="1" dirty="0"/>
          </a:p>
          <a:p>
            <a:pPr marL="0" lvl="0" indent="0">
              <a:spcBef>
                <a:spcPts val="0"/>
              </a:spcBef>
              <a:buNone/>
            </a:pPr>
            <a:r>
              <a:rPr lang="en-US" sz="1200" b="1" dirty="0"/>
              <a:t>Wildlands Conservancy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200" b="1" dirty="0"/>
              <a:t>Natural Lands Trust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200" b="1" dirty="0"/>
              <a:t>National Audubon Society PA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200" b="1" dirty="0"/>
              <a:t>The Nature Conservancy PA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200" b="1" dirty="0"/>
              <a:t>Pocono Heritage Land Trust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200" b="1" dirty="0"/>
              <a:t>North Pocono CARE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 b="1" u="sng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1200" b="1" u="sng" dirty="0"/>
              <a:t>Schuylkill Highlands </a:t>
            </a:r>
            <a:endParaRPr lang="en-US" sz="1200" b="1" dirty="0"/>
          </a:p>
          <a:p>
            <a:pPr marL="0" lvl="0" indent="0">
              <a:spcBef>
                <a:spcPts val="0"/>
              </a:spcBef>
              <a:buNone/>
            </a:pPr>
            <a:r>
              <a:rPr lang="en-US" sz="1200" b="1" dirty="0"/>
              <a:t>Partnership for the Delaware Estuary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200" b="1" dirty="0"/>
              <a:t>Natural Lands Trust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200" b="1" dirty="0"/>
              <a:t>Berks </a:t>
            </a:r>
            <a:r>
              <a:rPr lang="en-US" sz="1200" b="1" dirty="0" smtClean="0"/>
              <a:t>Nature</a:t>
            </a:r>
            <a:endParaRPr lang="en-US" sz="1200" b="1" dirty="0"/>
          </a:p>
          <a:p>
            <a:pPr marL="0" lvl="0" indent="0">
              <a:spcBef>
                <a:spcPts val="0"/>
              </a:spcBef>
              <a:buNone/>
            </a:pPr>
            <a:r>
              <a:rPr lang="en-US" sz="1200" b="1" dirty="0"/>
              <a:t>French and Pickering Creeks Conservation Trust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200" b="1" dirty="0"/>
              <a:t>National Audubon Society PA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200" b="1" dirty="0"/>
              <a:t>Green Valleys Watershed Association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200" b="1" dirty="0"/>
              <a:t>Stroud Water Research Center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200" b="1" dirty="0"/>
              <a:t>Chester County Water Resources Authority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 b="1" dirty="0"/>
          </a:p>
          <a:p>
            <a:pPr marL="0" indent="0">
              <a:spcBef>
                <a:spcPts val="0"/>
              </a:spcBef>
              <a:buNone/>
            </a:pPr>
            <a:endParaRPr lang="en-US" sz="1200" b="1" dirty="0"/>
          </a:p>
          <a:p>
            <a:pPr marL="0" indent="0">
              <a:spcBef>
                <a:spcPts val="0"/>
              </a:spcBef>
              <a:buNone/>
            </a:pPr>
            <a:endParaRPr lang="en-US" sz="1200" b="1" dirty="0"/>
          </a:p>
          <a:p>
            <a:pPr marL="0" indent="0">
              <a:spcBef>
                <a:spcPts val="0"/>
              </a:spcBef>
              <a:buNone/>
            </a:pPr>
            <a:endParaRPr lang="en-US" sz="12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00400" y="1295401"/>
            <a:ext cx="2895600" cy="4525963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200" b="1" u="sng" dirty="0"/>
              <a:t>Brandywine and Christina</a:t>
            </a:r>
            <a:endParaRPr lang="en-US" sz="1200" b="1" dirty="0"/>
          </a:p>
          <a:p>
            <a:pPr marL="0" lvl="0" indent="0">
              <a:spcBef>
                <a:spcPts val="0"/>
              </a:spcBef>
              <a:buNone/>
            </a:pPr>
            <a:r>
              <a:rPr lang="en-US" sz="1200" b="1" dirty="0"/>
              <a:t>Brandywine Conservancy 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200" b="1" dirty="0"/>
              <a:t>Brandywine </a:t>
            </a:r>
            <a:r>
              <a:rPr lang="en-US" sz="1200" b="1" dirty="0" smtClean="0"/>
              <a:t>Red Clay Alliance</a:t>
            </a:r>
            <a:endParaRPr lang="en-US" sz="1200" b="1" dirty="0"/>
          </a:p>
          <a:p>
            <a:pPr marL="0" lvl="0" indent="0">
              <a:spcBef>
                <a:spcPts val="0"/>
              </a:spcBef>
              <a:buNone/>
            </a:pPr>
            <a:r>
              <a:rPr lang="en-US" sz="1200" b="1" dirty="0"/>
              <a:t>University of Delaware – Water Resources Agency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200" b="1" dirty="0"/>
              <a:t>Natural Lands Trust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200" b="1" dirty="0"/>
              <a:t>The Nature Conservancy DE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200" b="1" dirty="0"/>
              <a:t>Stroud Water Research Center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 b="1" u="sng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1200" b="1" u="sng" dirty="0" smtClean="0"/>
              <a:t>Middle </a:t>
            </a:r>
            <a:r>
              <a:rPr lang="en-US" sz="1200" b="1" u="sng" dirty="0"/>
              <a:t>Schuylkill </a:t>
            </a:r>
            <a:endParaRPr lang="en-US" sz="1200" b="1" dirty="0"/>
          </a:p>
          <a:p>
            <a:pPr marL="0" lvl="0" indent="0">
              <a:spcBef>
                <a:spcPts val="0"/>
              </a:spcBef>
              <a:buNone/>
            </a:pPr>
            <a:r>
              <a:rPr lang="en-US" sz="1200" b="1" dirty="0"/>
              <a:t>Berks </a:t>
            </a:r>
            <a:r>
              <a:rPr lang="en-US" sz="1200" b="1" dirty="0" smtClean="0"/>
              <a:t>Nature</a:t>
            </a:r>
            <a:endParaRPr lang="en-US" sz="1200" b="1" dirty="0"/>
          </a:p>
          <a:p>
            <a:pPr marL="0" lvl="0" indent="0">
              <a:spcBef>
                <a:spcPts val="0"/>
              </a:spcBef>
              <a:buNone/>
            </a:pPr>
            <a:r>
              <a:rPr lang="en-US" sz="1200" b="1" dirty="0"/>
              <a:t>Partnership for the Delaware Estuary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200" b="1" dirty="0"/>
              <a:t>Stroud Water Research Center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 b="1" u="sng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1200" b="1" u="sng" dirty="0" smtClean="0"/>
              <a:t>Upstream </a:t>
            </a:r>
            <a:r>
              <a:rPr lang="en-US" sz="1200" b="1" u="sng" dirty="0"/>
              <a:t>Suburban Philadelphia</a:t>
            </a:r>
            <a:endParaRPr lang="en-US" sz="1200" b="1" dirty="0"/>
          </a:p>
          <a:p>
            <a:pPr marL="0" lvl="0" indent="0">
              <a:spcBef>
                <a:spcPts val="0"/>
              </a:spcBef>
              <a:buNone/>
            </a:pPr>
            <a:r>
              <a:rPr lang="en-US" sz="1200" b="1" dirty="0"/>
              <a:t>Pennsylvania Environmental Council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200" b="1" dirty="0" smtClean="0"/>
              <a:t>Temple University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200" b="1" dirty="0" smtClean="0"/>
              <a:t>Villanova </a:t>
            </a:r>
            <a:r>
              <a:rPr lang="en-US" sz="1200" b="1" dirty="0"/>
              <a:t>University </a:t>
            </a:r>
            <a:endParaRPr lang="en-US" sz="1200" b="1" dirty="0" smtClean="0"/>
          </a:p>
          <a:p>
            <a:pPr marL="0" lvl="0" indent="0">
              <a:spcBef>
                <a:spcPts val="0"/>
              </a:spcBef>
              <a:buNone/>
            </a:pPr>
            <a:r>
              <a:rPr lang="en-US" sz="1200" b="1" dirty="0" smtClean="0"/>
              <a:t>Tookany/Tacony-Frankford </a:t>
            </a:r>
            <a:r>
              <a:rPr lang="en-US" sz="1200" b="1" dirty="0"/>
              <a:t>Watershed Partnership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200" b="1" dirty="0"/>
              <a:t>Lower Merion Conservancy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200" b="1" dirty="0"/>
              <a:t>Pennypack Ecological Restoration Trust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200" b="1" dirty="0"/>
              <a:t>Wissahickon Valley Watershed Association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200" b="1" dirty="0"/>
              <a:t>Friends of the Poquessing </a:t>
            </a:r>
            <a:r>
              <a:rPr lang="en-US" sz="1200" b="1" dirty="0" smtClean="0"/>
              <a:t>Watershed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200" b="1" dirty="0" smtClean="0"/>
              <a:t>Eastern Delaware County Stormwater Collaborative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200" b="1" dirty="0" smtClean="0"/>
              <a:t>Pennsylvania Resources Council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200" b="1" dirty="0" smtClean="0"/>
              <a:t>Darby Creek Valley  Association</a:t>
            </a:r>
            <a:endParaRPr lang="en-US" sz="1200" b="1" dirty="0"/>
          </a:p>
          <a:p>
            <a:pPr marL="0" indent="0">
              <a:spcBef>
                <a:spcPts val="0"/>
              </a:spcBef>
              <a:buNone/>
            </a:pPr>
            <a:endParaRPr lang="en-US" sz="1200" b="1" dirty="0"/>
          </a:p>
          <a:p>
            <a:pPr marL="0" indent="0">
              <a:spcBef>
                <a:spcPts val="0"/>
              </a:spcBef>
              <a:buNone/>
            </a:pPr>
            <a:endParaRPr lang="en-US" sz="1200" b="1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248400" y="1295400"/>
            <a:ext cx="2590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b="1" u="sng" dirty="0" smtClean="0">
                <a:solidFill>
                  <a:prstClr val="black"/>
                </a:solidFill>
              </a:rPr>
              <a:t>New </a:t>
            </a:r>
            <a:r>
              <a:rPr lang="en-US" sz="1200" b="1" u="sng" dirty="0">
                <a:solidFill>
                  <a:prstClr val="black"/>
                </a:solidFill>
              </a:rPr>
              <a:t>Jersey Highlands</a:t>
            </a:r>
            <a:endParaRPr lang="en-US" sz="1200" b="1" dirty="0">
              <a:solidFill>
                <a:prstClr val="black"/>
              </a:solidFill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prstClr val="black"/>
                </a:solidFill>
              </a:rPr>
              <a:t>The Nature Conservancy NJ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prstClr val="black"/>
                </a:solidFill>
              </a:rPr>
              <a:t>NJ Conservation Foundation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prstClr val="black"/>
                </a:solidFill>
              </a:rPr>
              <a:t>Land Conservancy of NJ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prstClr val="black"/>
                </a:solidFill>
              </a:rPr>
              <a:t>Hunterdon Land Trust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prstClr val="black"/>
                </a:solidFill>
              </a:rPr>
              <a:t>Musconetcong Watershed Association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prstClr val="black"/>
                </a:solidFill>
              </a:rPr>
              <a:t>NJ Highlands Coalition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prstClr val="black"/>
                </a:solidFill>
              </a:rPr>
              <a:t>Association of NJ Environmental Commissions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prstClr val="black"/>
                </a:solidFill>
              </a:rPr>
              <a:t>New Jersey Audubon Society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prstClr val="black"/>
                </a:solidFill>
              </a:rPr>
              <a:t>North Jersey Resource Conservation and Development Council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prstClr val="black"/>
                </a:solidFill>
              </a:rPr>
              <a:t>Trout Unlimited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prstClr val="black"/>
                </a:solidFill>
              </a:rPr>
              <a:t>Wallkill River Watershed Management Group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200" b="1" u="sng" dirty="0" smtClean="0">
              <a:solidFill>
                <a:prstClr val="black"/>
              </a:solidFill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b="1" u="sng" dirty="0" smtClean="0">
                <a:solidFill>
                  <a:prstClr val="black"/>
                </a:solidFill>
              </a:rPr>
              <a:t>Kirkwood-</a:t>
            </a:r>
            <a:r>
              <a:rPr lang="en-US" sz="1200" b="1" u="sng" dirty="0" err="1" smtClean="0">
                <a:solidFill>
                  <a:prstClr val="black"/>
                </a:solidFill>
              </a:rPr>
              <a:t>Cohansey</a:t>
            </a:r>
            <a:r>
              <a:rPr lang="en-US" sz="1200" b="1" u="sng" dirty="0" smtClean="0">
                <a:solidFill>
                  <a:prstClr val="black"/>
                </a:solidFill>
              </a:rPr>
              <a:t> </a:t>
            </a:r>
            <a:r>
              <a:rPr lang="en-US" sz="1200" b="1" u="sng" dirty="0">
                <a:solidFill>
                  <a:prstClr val="black"/>
                </a:solidFill>
              </a:rPr>
              <a:t>Aquifer </a:t>
            </a:r>
            <a:endParaRPr lang="en-US" sz="1200" b="1" dirty="0">
              <a:solidFill>
                <a:prstClr val="black"/>
              </a:solidFill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prstClr val="black"/>
                </a:solidFill>
              </a:rPr>
              <a:t>New Jersey Conservation Foundation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prstClr val="black"/>
                </a:solidFill>
              </a:rPr>
              <a:t>American Littoral Society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prstClr val="black"/>
                </a:solidFill>
              </a:rPr>
              <a:t>Pinelands Preservation Alliance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prstClr val="black"/>
                </a:solidFill>
              </a:rPr>
              <a:t>The Nature Conservancy NJ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prstClr val="black"/>
                </a:solidFill>
              </a:rPr>
              <a:t>Natural Lands Trust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prstClr val="black"/>
                </a:solidFill>
              </a:rPr>
              <a:t>Trust for Public Land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b="1" dirty="0" smtClean="0">
                <a:solidFill>
                  <a:prstClr val="black"/>
                </a:solidFill>
              </a:rPr>
              <a:t>NJ </a:t>
            </a:r>
            <a:r>
              <a:rPr lang="en-US" sz="1200" b="1" dirty="0">
                <a:solidFill>
                  <a:prstClr val="black"/>
                </a:solidFill>
              </a:rPr>
              <a:t>Audubon Society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prstClr val="black"/>
                </a:solidFill>
              </a:rPr>
              <a:t>Association of NJ Environmental Commissions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prstClr val="black"/>
                </a:solidFill>
              </a:rPr>
              <a:t>Partnership for the Delaware Estuary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05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22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7207" y="1524000"/>
            <a:ext cx="8649586" cy="42672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endParaRPr lang="en-US" sz="1600" dirty="0" smtClean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Phase 1: $64MM 2013-2018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Phase 2: $42MM committed for 2018-2021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2000" dirty="0" smtClean="0"/>
          </a:p>
          <a:p>
            <a:pPr lvl="1">
              <a:spcAft>
                <a:spcPts val="1200"/>
              </a:spcAft>
            </a:pPr>
            <a:endParaRPr lang="en-US" sz="1200" b="1" dirty="0"/>
          </a:p>
        </p:txBody>
      </p:sp>
      <p:sp>
        <p:nvSpPr>
          <p:cNvPr id="4" name="Rectangle 3"/>
          <p:cNvSpPr/>
          <p:nvPr/>
        </p:nvSpPr>
        <p:spPr>
          <a:xfrm>
            <a:off x="0" y="14347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WPF has invested more than $100 million in this work since 2013. </a:t>
            </a:r>
          </a:p>
          <a:p>
            <a:endParaRPr lang="en-US" b="1" dirty="0">
              <a:solidFill>
                <a:prstClr val="black"/>
              </a:solidFill>
            </a:endParaRPr>
          </a:p>
          <a:p>
            <a:r>
              <a:rPr lang="en-US" b="1" dirty="0" smtClean="0">
                <a:solidFill>
                  <a:prstClr val="black"/>
                </a:solidFill>
              </a:rPr>
              <a:t>Significant </a:t>
            </a:r>
            <a:r>
              <a:rPr lang="en-US" b="1" dirty="0">
                <a:solidFill>
                  <a:prstClr val="black"/>
                </a:solidFill>
              </a:rPr>
              <a:t>progress on the ground </a:t>
            </a:r>
            <a:r>
              <a:rPr lang="en-US" b="1" dirty="0" smtClean="0">
                <a:solidFill>
                  <a:prstClr val="black"/>
                </a:solidFill>
              </a:rPr>
              <a:t>has begun to advance watershed protection </a:t>
            </a:r>
            <a:r>
              <a:rPr lang="en-US" b="1" dirty="0">
                <a:solidFill>
                  <a:prstClr val="black"/>
                </a:solidFill>
              </a:rPr>
              <a:t>with alignment and prioritization across the watershed that did not exist </a:t>
            </a:r>
            <a:r>
              <a:rPr lang="en-US" b="1" dirty="0" smtClean="0">
                <a:solidFill>
                  <a:prstClr val="black"/>
                </a:solidFill>
              </a:rPr>
              <a:t>before the Initiative.</a:t>
            </a:r>
          </a:p>
        </p:txBody>
      </p:sp>
      <p:pic>
        <p:nvPicPr>
          <p:cNvPr id="9" name="Picture 2" descr="P:\Communications\Photos_Other\Watershed Protection photos\Del Water Gap_Jim Lukach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83" t="39958" r="7909" b="44066"/>
          <a:stretch/>
        </p:blipFill>
        <p:spPr bwMode="auto">
          <a:xfrm>
            <a:off x="-1" y="5767444"/>
            <a:ext cx="9143999" cy="110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5767444"/>
            <a:ext cx="9144000" cy="110144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58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81750"/>
            <a:ext cx="2133600" cy="476250"/>
          </a:xfrm>
        </p:spPr>
        <p:txBody>
          <a:bodyPr/>
          <a:lstStyle/>
          <a:p>
            <a:fld id="{F168FFA8-6E9E-4343-8A59-75420A8A81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609600"/>
            <a:ext cx="3047999" cy="41870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916"/>
          <a:stretch/>
        </p:blipFill>
        <p:spPr>
          <a:xfrm>
            <a:off x="4495800" y="0"/>
            <a:ext cx="4648200" cy="6858000"/>
          </a:xfrm>
          <a:prstGeom prst="rect">
            <a:avLst/>
          </a:prstGeom>
        </p:spPr>
      </p:pic>
      <p:sp>
        <p:nvSpPr>
          <p:cNvPr id="10" name="Content Placeholder 10"/>
          <p:cNvSpPr>
            <a:spLocks noGrp="1"/>
          </p:cNvSpPr>
          <p:nvPr>
            <p:ph idx="1"/>
          </p:nvPr>
        </p:nvSpPr>
        <p:spPr>
          <a:xfrm>
            <a:off x="381000" y="1143000"/>
            <a:ext cx="3874331" cy="17526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en-US" sz="2200" b="1" dirty="0">
              <a:latin typeface="Cambria" panose="020405030504060302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07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8FFA8-6E9E-4343-8A59-75420A8A816D}" type="slidenum">
              <a:rPr lang="en-US" smtClean="0"/>
              <a:t>15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88235" y="381000"/>
            <a:ext cx="86868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DRWI Highlights To Date </a:t>
            </a:r>
            <a:endParaRPr lang="en-US" sz="1400" dirty="0">
              <a:solidFill>
                <a:srgbClr val="000000"/>
              </a:solidFill>
            </a:endParaRPr>
          </a:p>
          <a:p>
            <a:r>
              <a:rPr lang="en-US" sz="1400" dirty="0">
                <a:solidFill>
                  <a:srgbClr val="000000"/>
                </a:solidFill>
              </a:rPr>
              <a:t>Since 2014, the the organizations participating in DRWI have made substantial progress that positions them to continue accelerating the rate of conservation in years to come. These achievements include: </a:t>
            </a:r>
            <a:endParaRPr lang="en-US" sz="1400" dirty="0" smtClean="0">
              <a:solidFill>
                <a:srgbClr val="000000"/>
              </a:solidFill>
            </a:endParaRPr>
          </a:p>
          <a:p>
            <a:endParaRPr lang="en-US" sz="1400" dirty="0">
              <a:solidFill>
                <a:srgbClr val="000000"/>
              </a:solidFill>
            </a:endParaRPr>
          </a:p>
          <a:p>
            <a:r>
              <a:rPr lang="en-US" sz="1400" dirty="0" smtClean="0">
                <a:solidFill>
                  <a:srgbClr val="000000"/>
                </a:solidFill>
              </a:rPr>
              <a:t> </a:t>
            </a:r>
            <a:r>
              <a:rPr lang="en-US" sz="1400" b="1" dirty="0" smtClean="0">
                <a:solidFill>
                  <a:srgbClr val="000000"/>
                </a:solidFill>
              </a:rPr>
              <a:t>Using science to prioritize work: </a:t>
            </a:r>
            <a:r>
              <a:rPr lang="en-US" sz="1400" dirty="0" smtClean="0">
                <a:solidFill>
                  <a:srgbClr val="000000"/>
                </a:solidFill>
              </a:rPr>
              <a:t>Partners determined eight priority places in which to concentrate their conservation efforts, where scientific data showed the highest potential for improved water quality. </a:t>
            </a:r>
          </a:p>
          <a:p>
            <a:endParaRPr lang="en-US" sz="1400" dirty="0" smtClean="0">
              <a:solidFill>
                <a:srgbClr val="000000"/>
              </a:solidFill>
            </a:endParaRPr>
          </a:p>
          <a:p>
            <a:r>
              <a:rPr lang="en-US" sz="1400" dirty="0" smtClean="0">
                <a:solidFill>
                  <a:srgbClr val="000000"/>
                </a:solidFill>
              </a:rPr>
              <a:t> </a:t>
            </a:r>
            <a:r>
              <a:rPr lang="en-US" sz="1400" b="1" dirty="0" smtClean="0">
                <a:solidFill>
                  <a:srgbClr val="000000"/>
                </a:solidFill>
              </a:rPr>
              <a:t>Collaboration: </a:t>
            </a:r>
            <a:r>
              <a:rPr lang="en-US" sz="1400" dirty="0" smtClean="0">
                <a:solidFill>
                  <a:srgbClr val="000000"/>
                </a:solidFill>
              </a:rPr>
              <a:t>Dozens of conservation organizations collaborated to develop shared work plans for their efforts in those eight places, where they are pooling their resources and concentrating efforts for greater impact. </a:t>
            </a:r>
          </a:p>
          <a:p>
            <a:endParaRPr lang="en-US" sz="1400" dirty="0" smtClean="0">
              <a:solidFill>
                <a:srgbClr val="000000"/>
              </a:solidFill>
            </a:endParaRPr>
          </a:p>
          <a:p>
            <a:r>
              <a:rPr lang="en-US" sz="1400" dirty="0" smtClean="0">
                <a:solidFill>
                  <a:srgbClr val="000000"/>
                </a:solidFill>
              </a:rPr>
              <a:t> </a:t>
            </a:r>
            <a:r>
              <a:rPr lang="en-US" sz="1400" b="1" dirty="0" smtClean="0">
                <a:solidFill>
                  <a:srgbClr val="000000"/>
                </a:solidFill>
              </a:rPr>
              <a:t>Baseline assessment: </a:t>
            </a:r>
            <a:r>
              <a:rPr lang="en-US" sz="1400" dirty="0" smtClean="0">
                <a:solidFill>
                  <a:srgbClr val="000000"/>
                </a:solidFill>
              </a:rPr>
              <a:t>The Academy of Natural Sciences brought its scientific expertise to analyze stream conditions in the eight priority areas, establishing a critically important baseline against which to measure impact. </a:t>
            </a:r>
          </a:p>
          <a:p>
            <a:endParaRPr lang="en-US" sz="1400" dirty="0" smtClean="0">
              <a:solidFill>
                <a:srgbClr val="000000"/>
              </a:solidFill>
            </a:endParaRPr>
          </a:p>
          <a:p>
            <a:r>
              <a:rPr lang="en-US" sz="1400" dirty="0" smtClean="0">
                <a:solidFill>
                  <a:srgbClr val="000000"/>
                </a:solidFill>
              </a:rPr>
              <a:t> </a:t>
            </a:r>
            <a:r>
              <a:rPr lang="en-US" sz="1400" b="1" dirty="0" smtClean="0">
                <a:solidFill>
                  <a:srgbClr val="000000"/>
                </a:solidFill>
              </a:rPr>
              <a:t>Ongoing monitoring: </a:t>
            </a:r>
            <a:r>
              <a:rPr lang="en-US" sz="1400" dirty="0" smtClean="0">
                <a:solidFill>
                  <a:srgbClr val="000000"/>
                </a:solidFill>
              </a:rPr>
              <a:t>Water quality is continually measured within these eight areas to detect changes in stream quality and assess impact over time, harnessing the capacity of academics, professionals, and citizen scientists. </a:t>
            </a:r>
          </a:p>
          <a:p>
            <a:endParaRPr lang="en-US" sz="1400" dirty="0" smtClean="0">
              <a:solidFill>
                <a:srgbClr val="000000"/>
              </a:solidFill>
            </a:endParaRPr>
          </a:p>
          <a:p>
            <a:r>
              <a:rPr lang="en-US" sz="1400" dirty="0" smtClean="0">
                <a:solidFill>
                  <a:srgbClr val="000000"/>
                </a:solidFill>
              </a:rPr>
              <a:t> </a:t>
            </a:r>
            <a:r>
              <a:rPr lang="en-US" sz="1400" b="1" dirty="0" smtClean="0">
                <a:solidFill>
                  <a:srgbClr val="000000"/>
                </a:solidFill>
              </a:rPr>
              <a:t>Conservation: </a:t>
            </a:r>
            <a:r>
              <a:rPr lang="en-US" sz="1400" dirty="0" smtClean="0">
                <a:solidFill>
                  <a:srgbClr val="000000"/>
                </a:solidFill>
              </a:rPr>
              <a:t>Partners collectively protected 19,604 acres of important headwater forests to protect already-clean waterways and restored an additional 8,331 acres to reduce the impacts of pollution from agriculture and stormwater on impaired streams,and are funded to secure similar totals 2018-2021.</a:t>
            </a:r>
          </a:p>
          <a:p>
            <a:endParaRPr lang="en-US" sz="1400" dirty="0" smtClean="0">
              <a:solidFill>
                <a:srgbClr val="000000"/>
              </a:solidFill>
            </a:endParaRPr>
          </a:p>
          <a:p>
            <a:r>
              <a:rPr lang="en-US" sz="1400" dirty="0" smtClean="0">
                <a:solidFill>
                  <a:srgbClr val="000000"/>
                </a:solidFill>
              </a:rPr>
              <a:t> </a:t>
            </a:r>
            <a:r>
              <a:rPr lang="en-US" sz="1400" b="1" dirty="0" smtClean="0">
                <a:solidFill>
                  <a:srgbClr val="000000"/>
                </a:solidFill>
              </a:rPr>
              <a:t>New technology: </a:t>
            </a:r>
            <a:r>
              <a:rPr lang="en-US" sz="1400" dirty="0" smtClean="0">
                <a:solidFill>
                  <a:srgbClr val="000000"/>
                </a:solidFill>
              </a:rPr>
              <a:t>Expert data scientists developed nationally significant new tools to help practitioners find the best places to further concentrate conservation in the future: WikiWatershed and the Stream Reach Assessment Tool. These tools were used to identify project areas for the newly funded phase of the Initiative. Dashboard developed for reporting of metrics.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223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8FFA8-6E9E-4343-8A59-75420A8A816D}" type="slidenum">
              <a:rPr lang="en-US" smtClean="0"/>
              <a:t>2</a:t>
            </a:fld>
            <a:endParaRPr 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28575"/>
            <a:ext cx="386715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91000" y="381000"/>
            <a:ext cx="48006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Delaware River Watershed</a:t>
            </a:r>
          </a:p>
          <a:p>
            <a:endParaRPr lang="en-US" sz="2400" dirty="0" smtClean="0"/>
          </a:p>
          <a:p>
            <a:pPr marL="285750" indent="-285750">
              <a:buFontTx/>
              <a:buChar char="-"/>
            </a:pPr>
            <a:r>
              <a:rPr lang="en-US" sz="2400" dirty="0" smtClean="0"/>
              <a:t>13,500 Square Miles</a:t>
            </a:r>
          </a:p>
          <a:p>
            <a:pPr marL="285750" indent="-285750">
              <a:buFontTx/>
              <a:buChar char="-"/>
            </a:pPr>
            <a:endParaRPr lang="en-US" sz="2400" dirty="0" smtClean="0"/>
          </a:p>
          <a:p>
            <a:pPr marL="285750" indent="-285750">
              <a:buFontTx/>
              <a:buChar char="-"/>
            </a:pPr>
            <a:r>
              <a:rPr lang="en-US" sz="2400" dirty="0" smtClean="0"/>
              <a:t>Supplies water </a:t>
            </a:r>
            <a:r>
              <a:rPr lang="en-US" sz="2400" dirty="0"/>
              <a:t>to more than 13MM </a:t>
            </a:r>
            <a:r>
              <a:rPr lang="en-US" sz="2400" dirty="0" smtClean="0"/>
              <a:t>people</a:t>
            </a:r>
          </a:p>
          <a:p>
            <a:pPr marL="285750" indent="-285750">
              <a:buFontTx/>
              <a:buChar char="-"/>
            </a:pPr>
            <a:endParaRPr lang="en-US" sz="2400" dirty="0" smtClean="0"/>
          </a:p>
          <a:p>
            <a:pPr marL="285750" indent="-285750">
              <a:buFontTx/>
              <a:buChar char="-"/>
            </a:pPr>
            <a:r>
              <a:rPr lang="en-US" sz="2400" dirty="0" smtClean="0"/>
              <a:t>Sole </a:t>
            </a:r>
            <a:r>
              <a:rPr lang="en-US" sz="2400" dirty="0"/>
              <a:t>source of water for Philadelphia, Camden NJ, and Wilmington </a:t>
            </a:r>
            <a:r>
              <a:rPr lang="en-US" sz="2400" dirty="0" smtClean="0"/>
              <a:t>DE</a:t>
            </a:r>
          </a:p>
          <a:p>
            <a:pPr marL="285750" indent="-285750">
              <a:buFontTx/>
              <a:buChar char="-"/>
            </a:pPr>
            <a:endParaRPr lang="en-US" sz="2400" dirty="0"/>
          </a:p>
          <a:p>
            <a:pPr marL="171450" indent="-171450">
              <a:buFontTx/>
              <a:buChar char="-"/>
            </a:pPr>
            <a:r>
              <a:rPr lang="en-US" sz="2400" dirty="0"/>
              <a:t>S</a:t>
            </a:r>
            <a:r>
              <a:rPr lang="en-US" sz="2400" dirty="0" smtClean="0"/>
              <a:t>ource </a:t>
            </a:r>
            <a:r>
              <a:rPr lang="en-US" sz="2400" dirty="0"/>
              <a:t>of half of NY City’s water</a:t>
            </a:r>
            <a:r>
              <a:rPr lang="en-US" sz="2400" dirty="0" smtClean="0"/>
              <a:t>.</a:t>
            </a:r>
          </a:p>
          <a:p>
            <a:pPr marL="171450" indent="-171450">
              <a:buFontTx/>
              <a:buChar char="-"/>
            </a:pPr>
            <a:endParaRPr lang="en-US" sz="2400" dirty="0"/>
          </a:p>
          <a:p>
            <a:pPr marL="171450" indent="-171450">
              <a:buFontTx/>
              <a:buChar char="-"/>
            </a:pPr>
            <a:r>
              <a:rPr lang="en-US" sz="2400" dirty="0" smtClean="0"/>
              <a:t>Growing threats from NPS Pollution from loss of forests to development, stormwater and agricultural runoff</a:t>
            </a:r>
          </a:p>
        </p:txBody>
      </p:sp>
    </p:spTree>
    <p:extLst>
      <p:ext uri="{BB962C8B-B14F-4D97-AF65-F5344CB8AC3E}">
        <p14:creationId xmlns:p14="http://schemas.microsoft.com/office/powerpoint/2010/main" val="2702429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Watersheds of the 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8FFA8-6E9E-4343-8A59-75420A8A816D}" type="slidenum">
              <a:rPr lang="en-US" smtClean="0"/>
              <a:t>3</a:t>
            </a:fld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857375"/>
            <a:ext cx="4572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Callout 1 8"/>
          <p:cNvSpPr/>
          <p:nvPr/>
        </p:nvSpPr>
        <p:spPr>
          <a:xfrm>
            <a:off x="6934200" y="2286000"/>
            <a:ext cx="1295400" cy="1219199"/>
          </a:xfrm>
          <a:prstGeom prst="borderCallout1">
            <a:avLst>
              <a:gd name="adj1" fmla="val 45313"/>
              <a:gd name="adj2" fmla="val 491"/>
              <a:gd name="adj3" fmla="val 64063"/>
              <a:gd name="adj4" fmla="val -52819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Delawarer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River Watershed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427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16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"/>
            <a:ext cx="8229600" cy="6049963"/>
          </a:xfrm>
        </p:spPr>
        <p:txBody>
          <a:bodyPr/>
          <a:lstStyle/>
          <a:p>
            <a:r>
              <a:rPr lang="en-US" sz="1600" i="1" dirty="0"/>
              <a:t/>
            </a:r>
            <a:br>
              <a:rPr lang="en-US" sz="1600" i="1" dirty="0"/>
            </a:b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8FFA8-6E9E-4343-8A59-75420A8A81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86" r="7586"/>
          <a:stretch/>
        </p:blipFill>
        <p:spPr bwMode="auto">
          <a:xfrm>
            <a:off x="3616918" y="152400"/>
            <a:ext cx="2875797" cy="1463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0733" y="413865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1679" y="2034540"/>
            <a:ext cx="2465796" cy="164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8232"/>
            <a:ext cx="3562597" cy="6769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26002" y="152400"/>
            <a:ext cx="275585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Watershed lies within:</a:t>
            </a:r>
          </a:p>
          <a:p>
            <a:pPr marL="285750" indent="-285750">
              <a:buFontTx/>
              <a:buChar char="-"/>
            </a:pPr>
            <a:r>
              <a:rPr lang="en-US" sz="2400" dirty="0" smtClean="0"/>
              <a:t>Two EPA Regions</a:t>
            </a:r>
          </a:p>
          <a:p>
            <a:pPr marL="285750" indent="-285750">
              <a:buFontTx/>
              <a:buChar char="-"/>
            </a:pPr>
            <a:endParaRPr lang="en-US" sz="2400" dirty="0" smtClean="0"/>
          </a:p>
          <a:p>
            <a:pPr marL="285750" indent="-285750">
              <a:buFontTx/>
              <a:buChar char="-"/>
            </a:pPr>
            <a:r>
              <a:rPr lang="en-US" sz="2400" dirty="0"/>
              <a:t>F</a:t>
            </a:r>
            <a:r>
              <a:rPr lang="en-US" sz="2400" dirty="0" smtClean="0"/>
              <a:t>our States</a:t>
            </a:r>
          </a:p>
          <a:p>
            <a:pPr marL="285750" indent="-285750">
              <a:buFontTx/>
              <a:buChar char="-"/>
            </a:pPr>
            <a:endParaRPr lang="en-US" sz="2400" dirty="0" smtClean="0"/>
          </a:p>
          <a:p>
            <a:pPr marL="285750" indent="-285750">
              <a:buFontTx/>
              <a:buChar char="-"/>
            </a:pPr>
            <a:r>
              <a:rPr lang="en-US" sz="2400" dirty="0"/>
              <a:t>4</a:t>
            </a:r>
            <a:r>
              <a:rPr lang="en-US" sz="2400" dirty="0" smtClean="0"/>
              <a:t>2 Counties</a:t>
            </a:r>
          </a:p>
          <a:p>
            <a:pPr marL="285750" indent="-285750">
              <a:buFontTx/>
              <a:buChar char="-"/>
            </a:pPr>
            <a:endParaRPr lang="en-US" sz="2400" dirty="0" smtClean="0"/>
          </a:p>
          <a:p>
            <a:pPr marL="285750" indent="-285750">
              <a:buFontTx/>
              <a:buChar char="-"/>
            </a:pPr>
            <a:r>
              <a:rPr lang="en-US" sz="2400" dirty="0" smtClean="0"/>
              <a:t>800+ Munis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02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7999" y="1219200"/>
            <a:ext cx="2209801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300" dirty="0" smtClean="0"/>
              <a:t>Drive science-informed policies and practices aimed at select stressors to protect water quality and supply by supporting civic engagement, research, and advocacy </a:t>
            </a:r>
          </a:p>
          <a:p>
            <a:pPr marL="0" indent="0">
              <a:buNone/>
            </a:pPr>
            <a:endParaRPr lang="en-US" sz="1300" dirty="0" smtClean="0"/>
          </a:p>
          <a:p>
            <a:pPr marL="0" indent="0">
              <a:buNone/>
            </a:pPr>
            <a:r>
              <a:rPr lang="en-US" sz="1300" dirty="0" smtClean="0"/>
              <a:t>Increase public access to water and enhance stewardship of Delaware River watershed’s waterways</a:t>
            </a:r>
          </a:p>
          <a:p>
            <a:pPr marL="0" indent="0">
              <a:buNone/>
            </a:pPr>
            <a:endParaRPr lang="en-US" sz="1300" dirty="0"/>
          </a:p>
          <a:p>
            <a:pPr marL="0" indent="0">
              <a:buNone/>
            </a:pPr>
            <a:r>
              <a:rPr lang="en-US" sz="1300" dirty="0" smtClean="0"/>
              <a:t>Align </a:t>
            </a:r>
            <a:r>
              <a:rPr lang="en-US" sz="1300" dirty="0"/>
              <a:t>efforts to protect and restore water quality and supply in eight targeted sub-watersheds using scientific decision tools and innovative conservation approaches that address select stressors</a:t>
            </a:r>
          </a:p>
          <a:p>
            <a:pPr marL="0" indent="0">
              <a:buNone/>
            </a:pPr>
            <a:endParaRPr lang="en-US" sz="13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52957288"/>
              </p:ext>
            </p:extLst>
          </p:nvPr>
        </p:nvGraphicFramePr>
        <p:xfrm>
          <a:off x="1295400" y="990600"/>
          <a:ext cx="4038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Left Brace 9"/>
          <p:cNvSpPr/>
          <p:nvPr/>
        </p:nvSpPr>
        <p:spPr>
          <a:xfrm rot="20639567">
            <a:off x="1294429" y="975970"/>
            <a:ext cx="542708" cy="4883935"/>
          </a:xfrm>
          <a:prstGeom prst="leftBrace">
            <a:avLst>
              <a:gd name="adj1" fmla="val 8537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2254816"/>
            <a:ext cx="150746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</a:rPr>
              <a:t>ALIGN/</a:t>
            </a:r>
            <a:endParaRPr lang="en-US" sz="1600" b="1" dirty="0">
              <a:solidFill>
                <a:prstClr val="black"/>
              </a:solidFill>
            </a:endParaRPr>
          </a:p>
          <a:p>
            <a:pPr algn="ctr"/>
            <a:r>
              <a:rPr lang="en-US" sz="1600" b="1" dirty="0">
                <a:solidFill>
                  <a:prstClr val="black"/>
                </a:solidFill>
              </a:rPr>
              <a:t>INTEGRATE</a:t>
            </a:r>
          </a:p>
          <a:p>
            <a:pPr algn="ctr"/>
            <a:endParaRPr lang="en-US" sz="1600" b="1" dirty="0">
              <a:solidFill>
                <a:prstClr val="black"/>
              </a:solidFill>
            </a:endParaRPr>
          </a:p>
          <a:p>
            <a:pPr algn="ctr"/>
            <a:endParaRPr lang="en-US" sz="1600" b="1" dirty="0">
              <a:solidFill>
                <a:prstClr val="black"/>
              </a:solidFill>
            </a:endParaRPr>
          </a:p>
          <a:p>
            <a:pPr algn="ctr"/>
            <a:r>
              <a:rPr lang="en-US" sz="1600" b="1" dirty="0" smtClean="0">
                <a:solidFill>
                  <a:prstClr val="black"/>
                </a:solidFill>
              </a:rPr>
              <a:t>FOCUS/</a:t>
            </a:r>
            <a:endParaRPr lang="en-US" sz="1600" b="1" dirty="0">
              <a:solidFill>
                <a:prstClr val="black"/>
              </a:solidFill>
            </a:endParaRPr>
          </a:p>
          <a:p>
            <a:pPr algn="ctr"/>
            <a:r>
              <a:rPr lang="en-US" sz="1600" b="1" dirty="0">
                <a:solidFill>
                  <a:prstClr val="black"/>
                </a:solidFill>
              </a:rPr>
              <a:t>PRIORITIZE</a:t>
            </a:r>
          </a:p>
          <a:p>
            <a:pPr algn="ctr"/>
            <a:endParaRPr lang="en-US" sz="1600" b="1" dirty="0">
              <a:solidFill>
                <a:prstClr val="black"/>
              </a:solidFill>
            </a:endParaRPr>
          </a:p>
          <a:p>
            <a:pPr algn="ctr"/>
            <a:endParaRPr lang="en-US" sz="1600" b="1" dirty="0">
              <a:solidFill>
                <a:prstClr val="black"/>
              </a:solidFill>
            </a:endParaRPr>
          </a:p>
          <a:p>
            <a:pPr algn="ctr"/>
            <a:r>
              <a:rPr lang="en-US" sz="1600" b="1" dirty="0">
                <a:solidFill>
                  <a:prstClr val="black"/>
                </a:solidFill>
              </a:rPr>
              <a:t>ASSESS IMPACT</a:t>
            </a:r>
          </a:p>
        </p:txBody>
      </p:sp>
      <p:sp>
        <p:nvSpPr>
          <p:cNvPr id="6" name="Left Arrow 5"/>
          <p:cNvSpPr/>
          <p:nvPr/>
        </p:nvSpPr>
        <p:spPr>
          <a:xfrm>
            <a:off x="5191031" y="1596656"/>
            <a:ext cx="1600199" cy="460744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i="1" dirty="0">
              <a:solidFill>
                <a:prstClr val="black"/>
              </a:solidFill>
            </a:endParaRPr>
          </a:p>
        </p:txBody>
      </p:sp>
      <p:sp>
        <p:nvSpPr>
          <p:cNvPr id="13" name="Left Arrow 12"/>
          <p:cNvSpPr/>
          <p:nvPr/>
        </p:nvSpPr>
        <p:spPr>
          <a:xfrm>
            <a:off x="5191031" y="2970835"/>
            <a:ext cx="1600199" cy="475276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i="1" dirty="0">
              <a:solidFill>
                <a:prstClr val="black"/>
              </a:solidFill>
            </a:endParaRPr>
          </a:p>
        </p:txBody>
      </p:sp>
      <p:sp>
        <p:nvSpPr>
          <p:cNvPr id="14" name="Left Arrow 13"/>
          <p:cNvSpPr/>
          <p:nvPr/>
        </p:nvSpPr>
        <p:spPr>
          <a:xfrm>
            <a:off x="5191031" y="4563140"/>
            <a:ext cx="1600199" cy="457200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i="1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49" y="115669"/>
            <a:ext cx="91296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The Watershed Protection Program was designed to address these </a:t>
            </a:r>
            <a:r>
              <a:rPr lang="en-US" b="1" dirty="0">
                <a:solidFill>
                  <a:prstClr val="black"/>
                </a:solidFill>
              </a:rPr>
              <a:t>barriers and </a:t>
            </a:r>
            <a:r>
              <a:rPr lang="en-US" b="1" dirty="0" smtClean="0">
                <a:solidFill>
                  <a:prstClr val="black"/>
                </a:solidFill>
              </a:rPr>
              <a:t>opportunities through three </a:t>
            </a:r>
            <a:r>
              <a:rPr lang="en-US" b="1" dirty="0" err="1" smtClean="0">
                <a:solidFill>
                  <a:prstClr val="black"/>
                </a:solidFill>
              </a:rPr>
              <a:t>grantmaking</a:t>
            </a:r>
            <a:r>
              <a:rPr lang="en-US" b="1" dirty="0" smtClean="0">
                <a:solidFill>
                  <a:prstClr val="black"/>
                </a:solidFill>
              </a:rPr>
              <a:t> strategies: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16" name="Picture 2" descr="P:\Communications\Photos_Other\Watershed Protection photos\Del Water Gap_Jim Lukach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83" t="39958" r="7909" b="44066"/>
          <a:stretch/>
        </p:blipFill>
        <p:spPr bwMode="auto">
          <a:xfrm>
            <a:off x="-1" y="5767444"/>
            <a:ext cx="9143999" cy="110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-2" y="5767444"/>
            <a:ext cx="9144000" cy="110144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28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62262" y="4533183"/>
            <a:ext cx="1975038" cy="1715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1548" y="3230087"/>
            <a:ext cx="982852" cy="130309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28600" y="2427677"/>
            <a:ext cx="2423650" cy="2144323"/>
            <a:chOff x="228600" y="1546337"/>
            <a:chExt cx="2423650" cy="2144323"/>
          </a:xfrm>
        </p:grpSpPr>
        <p:sp>
          <p:nvSpPr>
            <p:cNvPr id="6" name="Freeform 5"/>
            <p:cNvSpPr/>
            <p:nvPr/>
          </p:nvSpPr>
          <p:spPr>
            <a:xfrm>
              <a:off x="228600" y="1546337"/>
              <a:ext cx="2423650" cy="1005921"/>
            </a:xfrm>
            <a:custGeom>
              <a:avLst/>
              <a:gdLst>
                <a:gd name="connsiteX0" fmla="*/ 0 w 2423650"/>
                <a:gd name="connsiteY0" fmla="*/ 251480 h 1005921"/>
                <a:gd name="connsiteX1" fmla="*/ 1920690 w 2423650"/>
                <a:gd name="connsiteY1" fmla="*/ 251480 h 1005921"/>
                <a:gd name="connsiteX2" fmla="*/ 1920690 w 2423650"/>
                <a:gd name="connsiteY2" fmla="*/ 0 h 1005921"/>
                <a:gd name="connsiteX3" fmla="*/ 2423650 w 2423650"/>
                <a:gd name="connsiteY3" fmla="*/ 502961 h 1005921"/>
                <a:gd name="connsiteX4" fmla="*/ 1920690 w 2423650"/>
                <a:gd name="connsiteY4" fmla="*/ 1005921 h 1005921"/>
                <a:gd name="connsiteX5" fmla="*/ 1920690 w 2423650"/>
                <a:gd name="connsiteY5" fmla="*/ 754441 h 1005921"/>
                <a:gd name="connsiteX6" fmla="*/ 0 w 2423650"/>
                <a:gd name="connsiteY6" fmla="*/ 754441 h 1005921"/>
                <a:gd name="connsiteX7" fmla="*/ 0 w 2423650"/>
                <a:gd name="connsiteY7" fmla="*/ 251480 h 1005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23650" h="1005921">
                  <a:moveTo>
                    <a:pt x="0" y="251480"/>
                  </a:moveTo>
                  <a:lnTo>
                    <a:pt x="1920690" y="251480"/>
                  </a:lnTo>
                  <a:lnTo>
                    <a:pt x="1920690" y="0"/>
                  </a:lnTo>
                  <a:lnTo>
                    <a:pt x="2423650" y="502961"/>
                  </a:lnTo>
                  <a:lnTo>
                    <a:pt x="1920690" y="1005921"/>
                  </a:lnTo>
                  <a:lnTo>
                    <a:pt x="1920690" y="754441"/>
                  </a:lnTo>
                  <a:lnTo>
                    <a:pt x="0" y="754441"/>
                  </a:lnTo>
                  <a:lnTo>
                    <a:pt x="0" y="25148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530" tIns="301010" rIns="505480" bIns="411170" numCol="1" spcCol="1270" anchor="ctr" anchorCtr="0">
              <a:noAutofit/>
            </a:bodyPr>
            <a:lstStyle/>
            <a:p>
              <a:pPr lvl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kern="1200" dirty="0" smtClean="0"/>
                <a:t>Science-based focus areas</a:t>
              </a:r>
              <a:endParaRPr lang="en-US" sz="1300" kern="1200" dirty="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2285999"/>
              <a:ext cx="1505955" cy="1404661"/>
            </a:xfrm>
            <a:custGeom>
              <a:avLst/>
              <a:gdLst>
                <a:gd name="connsiteX0" fmla="*/ 0 w 1505955"/>
                <a:gd name="connsiteY0" fmla="*/ 0 h 1404661"/>
                <a:gd name="connsiteX1" fmla="*/ 1505955 w 1505955"/>
                <a:gd name="connsiteY1" fmla="*/ 0 h 1404661"/>
                <a:gd name="connsiteX2" fmla="*/ 1505955 w 1505955"/>
                <a:gd name="connsiteY2" fmla="*/ 1404661 h 1404661"/>
                <a:gd name="connsiteX3" fmla="*/ 0 w 1505955"/>
                <a:gd name="connsiteY3" fmla="*/ 1404661 h 1404661"/>
                <a:gd name="connsiteX4" fmla="*/ 0 w 1505955"/>
                <a:gd name="connsiteY4" fmla="*/ 0 h 1404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5955" h="1404661">
                  <a:moveTo>
                    <a:pt x="0" y="0"/>
                  </a:moveTo>
                  <a:lnTo>
                    <a:pt x="1505955" y="0"/>
                  </a:lnTo>
                  <a:lnTo>
                    <a:pt x="1505955" y="1404661"/>
                  </a:lnTo>
                  <a:lnTo>
                    <a:pt x="0" y="1404661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t" anchorCtr="0">
              <a:noAutofit/>
            </a:bodyPr>
            <a:lstStyle/>
            <a:p>
              <a:pPr lvl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Key data:</a:t>
              </a:r>
              <a:endPara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57150" lvl="1" indent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har char="••"/>
              </a:pPr>
              <a:r>
                <a:rPr lang="en-US" sz="1100" kern="1200" dirty="0" smtClean="0"/>
                <a:t>Physical</a:t>
              </a:r>
              <a:endParaRPr lang="en-US" sz="1100" kern="1200" dirty="0"/>
            </a:p>
            <a:p>
              <a:pPr marL="57150" lvl="1" indent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har char="••"/>
              </a:pPr>
              <a:r>
                <a:rPr lang="en-US" sz="1100" kern="1200" dirty="0" smtClean="0"/>
                <a:t>Biological</a:t>
              </a:r>
              <a:endParaRPr lang="en-US" sz="1100" kern="1200" dirty="0"/>
            </a:p>
            <a:p>
              <a:pPr marL="57150" lvl="1" indent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har char="••"/>
              </a:pPr>
              <a:r>
                <a:rPr lang="en-US" sz="1100" kern="1200" dirty="0" smtClean="0"/>
                <a:t>Development trends</a:t>
              </a:r>
              <a:endParaRPr lang="en-US" sz="1100" kern="1200" dirty="0"/>
            </a:p>
            <a:p>
              <a:pPr marL="57150" lvl="1" indent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har char="••"/>
              </a:pPr>
              <a:r>
                <a:rPr lang="en-US" sz="1100" kern="1200" dirty="0" smtClean="0"/>
                <a:t>Protected lands</a:t>
              </a:r>
              <a:endParaRPr lang="en-US" sz="1100" kern="1200" dirty="0"/>
            </a:p>
            <a:p>
              <a:pPr marL="57150" lvl="1" indent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har char="••"/>
              </a:pPr>
              <a:r>
                <a:rPr lang="en-US" sz="1100" kern="1200" dirty="0" smtClean="0"/>
                <a:t> Ground water</a:t>
              </a:r>
              <a:endParaRPr lang="en-US" sz="1100" kern="1200" dirty="0"/>
            </a:p>
            <a:p>
              <a:pPr marL="0" lv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charset="0"/>
                <a:buNone/>
              </a:pPr>
              <a:endPara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lvl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500" kern="1200" dirty="0" smtClean="0"/>
            </a:p>
            <a:p>
              <a:pPr lvl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500" kern="1200" dirty="0"/>
            </a:p>
          </p:txBody>
        </p:sp>
      </p:grp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7377301" y="2630269"/>
            <a:ext cx="1331535" cy="64633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1200" b="1" dirty="0" smtClean="0"/>
              <a:t>8 priority regions identified for investment</a:t>
            </a:r>
            <a:endParaRPr lang="en-US" sz="1200" b="1" dirty="0"/>
          </a:p>
        </p:txBody>
      </p:sp>
      <p:sp>
        <p:nvSpPr>
          <p:cNvPr id="6150" name="TextBox 6"/>
          <p:cNvSpPr txBox="1">
            <a:spLocks noChangeArrowheads="1"/>
          </p:cNvSpPr>
          <p:nvPr/>
        </p:nvSpPr>
        <p:spPr bwMode="auto">
          <a:xfrm>
            <a:off x="3669779" y="1905000"/>
            <a:ext cx="37978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b="1" u="sng" dirty="0">
                <a:solidFill>
                  <a:schemeClr val="accent1"/>
                </a:solidFill>
              </a:rPr>
              <a:t>Feasibility Screen </a:t>
            </a:r>
            <a:r>
              <a:rPr lang="en-US" dirty="0"/>
              <a:t>– </a:t>
            </a:r>
            <a:r>
              <a:rPr lang="en-US" sz="1400" dirty="0" smtClean="0"/>
              <a:t>Led </a:t>
            </a:r>
            <a:r>
              <a:rPr lang="en-US" sz="1400" dirty="0"/>
              <a:t>by Open Space Institute in consultation with ANS and key </a:t>
            </a:r>
            <a:r>
              <a:rPr lang="en-US" sz="1400" dirty="0" smtClean="0"/>
              <a:t>experts</a:t>
            </a:r>
            <a:endParaRPr lang="en-US" dirty="0"/>
          </a:p>
        </p:txBody>
      </p:sp>
      <p:sp>
        <p:nvSpPr>
          <p:cNvPr id="6151" name="TextBox 7"/>
          <p:cNvSpPr txBox="1">
            <a:spLocks noChangeArrowheads="1"/>
          </p:cNvSpPr>
          <p:nvPr/>
        </p:nvSpPr>
        <p:spPr bwMode="auto">
          <a:xfrm>
            <a:off x="152400" y="1905000"/>
            <a:ext cx="24716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b="1" u="sng" dirty="0">
                <a:solidFill>
                  <a:schemeClr val="accent3">
                    <a:lumMod val="75000"/>
                  </a:schemeClr>
                </a:solidFill>
              </a:rPr>
              <a:t>Science screen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smtClean="0"/>
              <a:t>– </a:t>
            </a:r>
            <a:r>
              <a:rPr lang="en-US" sz="1400" dirty="0" smtClean="0"/>
              <a:t>Led by </a:t>
            </a:r>
            <a:r>
              <a:rPr lang="en-US" sz="1400" dirty="0"/>
              <a:t>Academy of Natural </a:t>
            </a:r>
            <a:r>
              <a:rPr lang="en-US" sz="1400" dirty="0" smtClean="0"/>
              <a:t>Science</a:t>
            </a:r>
            <a:endParaRPr lang="en-US" sz="1400" dirty="0"/>
          </a:p>
        </p:txBody>
      </p:sp>
      <p:sp>
        <p:nvSpPr>
          <p:cNvPr id="6153" name="TextBox 11"/>
          <p:cNvSpPr txBox="1">
            <a:spLocks noChangeArrowheads="1"/>
          </p:cNvSpPr>
          <p:nvPr/>
        </p:nvSpPr>
        <p:spPr bwMode="auto">
          <a:xfrm>
            <a:off x="4739925" y="7210385"/>
            <a:ext cx="21002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200" dirty="0"/>
              <a:t>Hypothetical focus areas</a:t>
            </a:r>
          </a:p>
          <a:p>
            <a:pPr eaLnBrk="1" hangingPunct="1"/>
            <a:r>
              <a:rPr lang="en-US" sz="1200" dirty="0"/>
              <a:t>Feasibility screen</a:t>
            </a:r>
          </a:p>
        </p:txBody>
      </p:sp>
      <p:sp>
        <p:nvSpPr>
          <p:cNvPr id="4" name="Rectangle 3"/>
          <p:cNvSpPr/>
          <p:nvPr/>
        </p:nvSpPr>
        <p:spPr>
          <a:xfrm>
            <a:off x="4724050" y="8856622"/>
            <a:ext cx="1252538" cy="339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15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2950" y="7672347"/>
            <a:ext cx="2097088" cy="161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ight Arrow 21"/>
          <p:cNvSpPr/>
          <p:nvPr/>
        </p:nvSpPr>
        <p:spPr>
          <a:xfrm rot="5400000">
            <a:off x="7685299" y="4601817"/>
            <a:ext cx="715540" cy="82185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4" name="TextBox 23"/>
          <p:cNvSpPr txBox="1"/>
          <p:nvPr/>
        </p:nvSpPr>
        <p:spPr>
          <a:xfrm>
            <a:off x="7246937" y="5446712"/>
            <a:ext cx="1592263" cy="954088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+mn-lt"/>
                <a:ea typeface="+mn-ea"/>
              </a:rPr>
              <a:t>Develop scale-appropriate indicators linked to specific strategies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514600" y="2514600"/>
            <a:ext cx="1295400" cy="830997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latin typeface="+mn-lt"/>
                <a:ea typeface="+mn-ea"/>
              </a:rPr>
              <a:t>Ranking of watersheds </a:t>
            </a:r>
            <a:r>
              <a:rPr lang="en-US" sz="1200" b="1" dirty="0" smtClean="0">
                <a:latin typeface="+mn-lt"/>
                <a:ea typeface="+mn-ea"/>
              </a:rPr>
              <a:t>by conservation / restoration need</a:t>
            </a:r>
            <a:endParaRPr lang="en-US" sz="1200" b="1" dirty="0">
              <a:latin typeface="+mn-lt"/>
              <a:ea typeface="+mn-ea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822179" y="2420763"/>
            <a:ext cx="3493021" cy="2532237"/>
            <a:chOff x="2521667" y="3792363"/>
            <a:chExt cx="3493021" cy="2532237"/>
          </a:xfrm>
        </p:grpSpPr>
        <p:sp>
          <p:nvSpPr>
            <p:cNvPr id="32" name="Freeform 31"/>
            <p:cNvSpPr/>
            <p:nvPr/>
          </p:nvSpPr>
          <p:spPr>
            <a:xfrm>
              <a:off x="4470425" y="5544963"/>
              <a:ext cx="970827" cy="779637"/>
            </a:xfrm>
            <a:custGeom>
              <a:avLst/>
              <a:gdLst>
                <a:gd name="connsiteX0" fmla="*/ 0 w 970827"/>
                <a:gd name="connsiteY0" fmla="*/ 0 h 2340602"/>
                <a:gd name="connsiteX1" fmla="*/ 970827 w 970827"/>
                <a:gd name="connsiteY1" fmla="*/ 0 h 2340602"/>
                <a:gd name="connsiteX2" fmla="*/ 970827 w 970827"/>
                <a:gd name="connsiteY2" fmla="*/ 2340602 h 2340602"/>
                <a:gd name="connsiteX3" fmla="*/ 0 w 970827"/>
                <a:gd name="connsiteY3" fmla="*/ 2340602 h 2340602"/>
                <a:gd name="connsiteX4" fmla="*/ 0 w 970827"/>
                <a:gd name="connsiteY4" fmla="*/ 0 h 234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827" h="2340602">
                  <a:moveTo>
                    <a:pt x="0" y="0"/>
                  </a:moveTo>
                  <a:lnTo>
                    <a:pt x="970827" y="0"/>
                  </a:lnTo>
                  <a:lnTo>
                    <a:pt x="970827" y="2340602"/>
                  </a:lnTo>
                  <a:lnTo>
                    <a:pt x="0" y="234060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6670" tIns="26670" rIns="26670" bIns="26670" numCol="1" spcCol="1270" anchor="t" anchorCtr="0">
              <a:noAutofit/>
            </a:bodyPr>
            <a:lstStyle/>
            <a:p>
              <a:pPr lvl="0" algn="l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700" kern="1200" dirty="0" smtClean="0"/>
            </a:p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100" kern="1200" dirty="0" smtClean="0"/>
                <a:t>Indicators</a:t>
              </a:r>
            </a:p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100" kern="1200" dirty="0" smtClean="0"/>
                <a:t>Monitoring</a:t>
              </a:r>
            </a:p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100" kern="1200" dirty="0" smtClean="0"/>
                <a:t>Measures</a:t>
              </a:r>
            </a:p>
            <a:p>
              <a:pPr lvl="0" algn="l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600" kern="1200" dirty="0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2521667" y="3792363"/>
              <a:ext cx="3493021" cy="1005921"/>
            </a:xfrm>
            <a:custGeom>
              <a:avLst/>
              <a:gdLst>
                <a:gd name="connsiteX0" fmla="*/ 0 w 3259928"/>
                <a:gd name="connsiteY0" fmla="*/ 251480 h 1005921"/>
                <a:gd name="connsiteX1" fmla="*/ 2756968 w 3259928"/>
                <a:gd name="connsiteY1" fmla="*/ 251480 h 1005921"/>
                <a:gd name="connsiteX2" fmla="*/ 2756968 w 3259928"/>
                <a:gd name="connsiteY2" fmla="*/ 0 h 1005921"/>
                <a:gd name="connsiteX3" fmla="*/ 3259928 w 3259928"/>
                <a:gd name="connsiteY3" fmla="*/ 502961 h 1005921"/>
                <a:gd name="connsiteX4" fmla="*/ 2756968 w 3259928"/>
                <a:gd name="connsiteY4" fmla="*/ 1005921 h 1005921"/>
                <a:gd name="connsiteX5" fmla="*/ 2756968 w 3259928"/>
                <a:gd name="connsiteY5" fmla="*/ 754441 h 1005921"/>
                <a:gd name="connsiteX6" fmla="*/ 0 w 3259928"/>
                <a:gd name="connsiteY6" fmla="*/ 754441 h 1005921"/>
                <a:gd name="connsiteX7" fmla="*/ 0 w 3259928"/>
                <a:gd name="connsiteY7" fmla="*/ 251480 h 1005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59928" h="1005921">
                  <a:moveTo>
                    <a:pt x="0" y="251480"/>
                  </a:moveTo>
                  <a:lnTo>
                    <a:pt x="2756968" y="251480"/>
                  </a:lnTo>
                  <a:lnTo>
                    <a:pt x="2756968" y="0"/>
                  </a:lnTo>
                  <a:lnTo>
                    <a:pt x="3259928" y="502961"/>
                  </a:lnTo>
                  <a:lnTo>
                    <a:pt x="2756968" y="1005921"/>
                  </a:lnTo>
                  <a:lnTo>
                    <a:pt x="2756968" y="754441"/>
                  </a:lnTo>
                  <a:lnTo>
                    <a:pt x="0" y="754441"/>
                  </a:lnTo>
                  <a:lnTo>
                    <a:pt x="0" y="25148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530" tIns="301010" rIns="505480" bIns="411170" numCol="1" spcCol="1270" anchor="ctr" anchorCtr="0">
              <a:noAutofit/>
            </a:bodyPr>
            <a:lstStyle/>
            <a:p>
              <a:pPr lvl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kern="1200" dirty="0" smtClean="0"/>
                <a:t>Capacity</a:t>
              </a:r>
              <a:endParaRPr lang="en-US" sz="1300" kern="1200" dirty="0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2545054" y="4295323"/>
              <a:ext cx="3469634" cy="1005921"/>
            </a:xfrm>
            <a:custGeom>
              <a:avLst/>
              <a:gdLst>
                <a:gd name="connsiteX0" fmla="*/ 0 w 1602132"/>
                <a:gd name="connsiteY0" fmla="*/ 251480 h 1005921"/>
                <a:gd name="connsiteX1" fmla="*/ 1099172 w 1602132"/>
                <a:gd name="connsiteY1" fmla="*/ 251480 h 1005921"/>
                <a:gd name="connsiteX2" fmla="*/ 1099172 w 1602132"/>
                <a:gd name="connsiteY2" fmla="*/ 0 h 1005921"/>
                <a:gd name="connsiteX3" fmla="*/ 1602132 w 1602132"/>
                <a:gd name="connsiteY3" fmla="*/ 502961 h 1005921"/>
                <a:gd name="connsiteX4" fmla="*/ 1099172 w 1602132"/>
                <a:gd name="connsiteY4" fmla="*/ 1005921 h 1005921"/>
                <a:gd name="connsiteX5" fmla="*/ 1099172 w 1602132"/>
                <a:gd name="connsiteY5" fmla="*/ 754441 h 1005921"/>
                <a:gd name="connsiteX6" fmla="*/ 0 w 1602132"/>
                <a:gd name="connsiteY6" fmla="*/ 754441 h 1005921"/>
                <a:gd name="connsiteX7" fmla="*/ 0 w 1602132"/>
                <a:gd name="connsiteY7" fmla="*/ 251480 h 1005921"/>
                <a:gd name="connsiteX0" fmla="*/ 0 w 2576777"/>
                <a:gd name="connsiteY0" fmla="*/ 251480 h 1005921"/>
                <a:gd name="connsiteX1" fmla="*/ 2073817 w 2576777"/>
                <a:gd name="connsiteY1" fmla="*/ 251480 h 1005921"/>
                <a:gd name="connsiteX2" fmla="*/ 2073817 w 2576777"/>
                <a:gd name="connsiteY2" fmla="*/ 0 h 1005921"/>
                <a:gd name="connsiteX3" fmla="*/ 2576777 w 2576777"/>
                <a:gd name="connsiteY3" fmla="*/ 502961 h 1005921"/>
                <a:gd name="connsiteX4" fmla="*/ 2073817 w 2576777"/>
                <a:gd name="connsiteY4" fmla="*/ 1005921 h 1005921"/>
                <a:gd name="connsiteX5" fmla="*/ 2073817 w 2576777"/>
                <a:gd name="connsiteY5" fmla="*/ 754441 h 1005921"/>
                <a:gd name="connsiteX6" fmla="*/ 974645 w 2576777"/>
                <a:gd name="connsiteY6" fmla="*/ 754441 h 1005921"/>
                <a:gd name="connsiteX7" fmla="*/ 0 w 2576777"/>
                <a:gd name="connsiteY7" fmla="*/ 251480 h 1005921"/>
                <a:gd name="connsiteX0" fmla="*/ 0 w 2576777"/>
                <a:gd name="connsiteY0" fmla="*/ 251480 h 1005921"/>
                <a:gd name="connsiteX1" fmla="*/ 2073817 w 2576777"/>
                <a:gd name="connsiteY1" fmla="*/ 251480 h 1005921"/>
                <a:gd name="connsiteX2" fmla="*/ 2073817 w 2576777"/>
                <a:gd name="connsiteY2" fmla="*/ 0 h 1005921"/>
                <a:gd name="connsiteX3" fmla="*/ 2576777 w 2576777"/>
                <a:gd name="connsiteY3" fmla="*/ 502961 h 1005921"/>
                <a:gd name="connsiteX4" fmla="*/ 2073817 w 2576777"/>
                <a:gd name="connsiteY4" fmla="*/ 1005921 h 1005921"/>
                <a:gd name="connsiteX5" fmla="*/ 2073817 w 2576777"/>
                <a:gd name="connsiteY5" fmla="*/ 754441 h 1005921"/>
                <a:gd name="connsiteX6" fmla="*/ 26580 w 2576777"/>
                <a:gd name="connsiteY6" fmla="*/ 763149 h 1005921"/>
                <a:gd name="connsiteX7" fmla="*/ 0 w 2576777"/>
                <a:gd name="connsiteY7" fmla="*/ 251480 h 1005921"/>
                <a:gd name="connsiteX0" fmla="*/ 0 w 3569143"/>
                <a:gd name="connsiteY0" fmla="*/ 242771 h 1005921"/>
                <a:gd name="connsiteX1" fmla="*/ 3066183 w 3569143"/>
                <a:gd name="connsiteY1" fmla="*/ 251480 h 1005921"/>
                <a:gd name="connsiteX2" fmla="*/ 3066183 w 3569143"/>
                <a:gd name="connsiteY2" fmla="*/ 0 h 1005921"/>
                <a:gd name="connsiteX3" fmla="*/ 3569143 w 3569143"/>
                <a:gd name="connsiteY3" fmla="*/ 502961 h 1005921"/>
                <a:gd name="connsiteX4" fmla="*/ 3066183 w 3569143"/>
                <a:gd name="connsiteY4" fmla="*/ 1005921 h 1005921"/>
                <a:gd name="connsiteX5" fmla="*/ 3066183 w 3569143"/>
                <a:gd name="connsiteY5" fmla="*/ 754441 h 1005921"/>
                <a:gd name="connsiteX6" fmla="*/ 1018946 w 3569143"/>
                <a:gd name="connsiteY6" fmla="*/ 763149 h 1005921"/>
                <a:gd name="connsiteX7" fmla="*/ 0 w 3569143"/>
                <a:gd name="connsiteY7" fmla="*/ 242771 h 1005921"/>
                <a:gd name="connsiteX0" fmla="*/ 0 w 3569143"/>
                <a:gd name="connsiteY0" fmla="*/ 242771 h 1005921"/>
                <a:gd name="connsiteX1" fmla="*/ 3066183 w 3569143"/>
                <a:gd name="connsiteY1" fmla="*/ 251480 h 1005921"/>
                <a:gd name="connsiteX2" fmla="*/ 3066183 w 3569143"/>
                <a:gd name="connsiteY2" fmla="*/ 0 h 1005921"/>
                <a:gd name="connsiteX3" fmla="*/ 3569143 w 3569143"/>
                <a:gd name="connsiteY3" fmla="*/ 502961 h 1005921"/>
                <a:gd name="connsiteX4" fmla="*/ 3066183 w 3569143"/>
                <a:gd name="connsiteY4" fmla="*/ 1005921 h 1005921"/>
                <a:gd name="connsiteX5" fmla="*/ 3066183 w 3569143"/>
                <a:gd name="connsiteY5" fmla="*/ 754441 h 1005921"/>
                <a:gd name="connsiteX6" fmla="*/ 35441 w 3569143"/>
                <a:gd name="connsiteY6" fmla="*/ 754440 h 1005921"/>
                <a:gd name="connsiteX7" fmla="*/ 0 w 3569143"/>
                <a:gd name="connsiteY7" fmla="*/ 242771 h 1005921"/>
                <a:gd name="connsiteX0" fmla="*/ 0 w 3569143"/>
                <a:gd name="connsiteY0" fmla="*/ 242771 h 1005921"/>
                <a:gd name="connsiteX1" fmla="*/ 3066183 w 3569143"/>
                <a:gd name="connsiteY1" fmla="*/ 251480 h 1005921"/>
                <a:gd name="connsiteX2" fmla="*/ 3066183 w 3569143"/>
                <a:gd name="connsiteY2" fmla="*/ 0 h 1005921"/>
                <a:gd name="connsiteX3" fmla="*/ 3569143 w 3569143"/>
                <a:gd name="connsiteY3" fmla="*/ 502961 h 1005921"/>
                <a:gd name="connsiteX4" fmla="*/ 3066183 w 3569143"/>
                <a:gd name="connsiteY4" fmla="*/ 1005921 h 1005921"/>
                <a:gd name="connsiteX5" fmla="*/ 3066183 w 3569143"/>
                <a:gd name="connsiteY5" fmla="*/ 754441 h 1005921"/>
                <a:gd name="connsiteX6" fmla="*/ 17721 w 3569143"/>
                <a:gd name="connsiteY6" fmla="*/ 754440 h 1005921"/>
                <a:gd name="connsiteX7" fmla="*/ 0 w 3569143"/>
                <a:gd name="connsiteY7" fmla="*/ 242771 h 1005921"/>
                <a:gd name="connsiteX0" fmla="*/ 0 w 3569143"/>
                <a:gd name="connsiteY0" fmla="*/ 242771 h 1005921"/>
                <a:gd name="connsiteX1" fmla="*/ 3066183 w 3569143"/>
                <a:gd name="connsiteY1" fmla="*/ 251480 h 1005921"/>
                <a:gd name="connsiteX2" fmla="*/ 3066183 w 3569143"/>
                <a:gd name="connsiteY2" fmla="*/ 0 h 1005921"/>
                <a:gd name="connsiteX3" fmla="*/ 3569143 w 3569143"/>
                <a:gd name="connsiteY3" fmla="*/ 502961 h 1005921"/>
                <a:gd name="connsiteX4" fmla="*/ 3066183 w 3569143"/>
                <a:gd name="connsiteY4" fmla="*/ 1005921 h 1005921"/>
                <a:gd name="connsiteX5" fmla="*/ 3066183 w 3569143"/>
                <a:gd name="connsiteY5" fmla="*/ 754441 h 1005921"/>
                <a:gd name="connsiteX6" fmla="*/ 17721 w 3569143"/>
                <a:gd name="connsiteY6" fmla="*/ 754440 h 1005921"/>
                <a:gd name="connsiteX7" fmla="*/ 0 w 3569143"/>
                <a:gd name="connsiteY7" fmla="*/ 242771 h 1005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69143" h="1005921">
                  <a:moveTo>
                    <a:pt x="0" y="242771"/>
                  </a:moveTo>
                  <a:lnTo>
                    <a:pt x="3066183" y="251480"/>
                  </a:lnTo>
                  <a:lnTo>
                    <a:pt x="3066183" y="0"/>
                  </a:lnTo>
                  <a:lnTo>
                    <a:pt x="3569143" y="502961"/>
                  </a:lnTo>
                  <a:lnTo>
                    <a:pt x="3066183" y="1005921"/>
                  </a:lnTo>
                  <a:lnTo>
                    <a:pt x="3066183" y="754441"/>
                  </a:lnTo>
                  <a:lnTo>
                    <a:pt x="17721" y="754440"/>
                  </a:lnTo>
                  <a:lnTo>
                    <a:pt x="0" y="24277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530" tIns="301010" rIns="505480" bIns="411170" numCol="1" spcCol="1270" anchor="ctr" anchorCtr="0">
              <a:noAutofit/>
            </a:bodyPr>
            <a:lstStyle/>
            <a:p>
              <a:pPr lvl="0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kern="1200" dirty="0" smtClean="0"/>
                <a:t>	          Impact/investment</a:t>
              </a:r>
              <a:endParaRPr lang="en-US" sz="1300" kern="1200" dirty="0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2547834" y="4549641"/>
              <a:ext cx="930351" cy="618188"/>
            </a:xfrm>
            <a:custGeom>
              <a:avLst/>
              <a:gdLst>
                <a:gd name="connsiteX0" fmla="*/ 0 w 891067"/>
                <a:gd name="connsiteY0" fmla="*/ 0 h 371714"/>
                <a:gd name="connsiteX1" fmla="*/ 891067 w 891067"/>
                <a:gd name="connsiteY1" fmla="*/ 0 h 371714"/>
                <a:gd name="connsiteX2" fmla="*/ 891067 w 891067"/>
                <a:gd name="connsiteY2" fmla="*/ 371714 h 371714"/>
                <a:gd name="connsiteX3" fmla="*/ 0 w 891067"/>
                <a:gd name="connsiteY3" fmla="*/ 371714 h 371714"/>
                <a:gd name="connsiteX4" fmla="*/ 0 w 891067"/>
                <a:gd name="connsiteY4" fmla="*/ 0 h 371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1067" h="371714">
                  <a:moveTo>
                    <a:pt x="0" y="0"/>
                  </a:moveTo>
                  <a:lnTo>
                    <a:pt x="891067" y="0"/>
                  </a:lnTo>
                  <a:lnTo>
                    <a:pt x="891067" y="371714"/>
                  </a:lnTo>
                  <a:lnTo>
                    <a:pt x="0" y="37171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30480" rIns="30480" bIns="30480" numCol="1" spcCol="1270" anchor="t" anchorCtr="0">
              <a:noAutofit/>
            </a:bodyPr>
            <a:lstStyle/>
            <a:p>
              <a:pPr marL="0" lvl="1" algn="l" defTabSz="533400"/>
              <a:endParaRPr lang="en-US" sz="600" kern="1200" dirty="0" smtClean="0"/>
            </a:p>
            <a:p>
              <a:pPr marL="57150" lvl="1" indent="-57150" algn="l" defTabSz="533400">
                <a:lnSpc>
                  <a:spcPct val="90000"/>
                </a:lnSpc>
                <a:spcAft>
                  <a:spcPct val="35000"/>
                </a:spcAft>
                <a:buChar char="••"/>
              </a:pPr>
              <a:r>
                <a:rPr lang="en-US" sz="1100" kern="1200" dirty="0" smtClean="0"/>
                <a:t>Organizations</a:t>
              </a:r>
            </a:p>
            <a:p>
              <a:pPr marL="57150" lvl="1" indent="-5715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har char="••"/>
              </a:pPr>
              <a:r>
                <a:rPr lang="en-US" sz="1100" dirty="0" smtClean="0"/>
                <a:t>Track Records</a:t>
              </a:r>
              <a:endParaRPr lang="en-US" sz="1100" kern="1200" dirty="0" smtClean="0"/>
            </a:p>
            <a:p>
              <a:pPr lvl="0" algn="l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900" kern="1200" dirty="0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3499485" y="4778241"/>
              <a:ext cx="2515203" cy="1005921"/>
            </a:xfrm>
            <a:custGeom>
              <a:avLst/>
              <a:gdLst>
                <a:gd name="connsiteX0" fmla="*/ 0 w 1602132"/>
                <a:gd name="connsiteY0" fmla="*/ 251480 h 1005921"/>
                <a:gd name="connsiteX1" fmla="*/ 1099172 w 1602132"/>
                <a:gd name="connsiteY1" fmla="*/ 251480 h 1005921"/>
                <a:gd name="connsiteX2" fmla="*/ 1099172 w 1602132"/>
                <a:gd name="connsiteY2" fmla="*/ 0 h 1005921"/>
                <a:gd name="connsiteX3" fmla="*/ 1602132 w 1602132"/>
                <a:gd name="connsiteY3" fmla="*/ 502961 h 1005921"/>
                <a:gd name="connsiteX4" fmla="*/ 1099172 w 1602132"/>
                <a:gd name="connsiteY4" fmla="*/ 1005921 h 1005921"/>
                <a:gd name="connsiteX5" fmla="*/ 1099172 w 1602132"/>
                <a:gd name="connsiteY5" fmla="*/ 754441 h 1005921"/>
                <a:gd name="connsiteX6" fmla="*/ 0 w 1602132"/>
                <a:gd name="connsiteY6" fmla="*/ 754441 h 1005921"/>
                <a:gd name="connsiteX7" fmla="*/ 0 w 1602132"/>
                <a:gd name="connsiteY7" fmla="*/ 251480 h 1005921"/>
                <a:gd name="connsiteX0" fmla="*/ 0 w 2559056"/>
                <a:gd name="connsiteY0" fmla="*/ 260189 h 1005921"/>
                <a:gd name="connsiteX1" fmla="*/ 2056096 w 2559056"/>
                <a:gd name="connsiteY1" fmla="*/ 251480 h 1005921"/>
                <a:gd name="connsiteX2" fmla="*/ 2056096 w 2559056"/>
                <a:gd name="connsiteY2" fmla="*/ 0 h 1005921"/>
                <a:gd name="connsiteX3" fmla="*/ 2559056 w 2559056"/>
                <a:gd name="connsiteY3" fmla="*/ 502961 h 1005921"/>
                <a:gd name="connsiteX4" fmla="*/ 2056096 w 2559056"/>
                <a:gd name="connsiteY4" fmla="*/ 1005921 h 1005921"/>
                <a:gd name="connsiteX5" fmla="*/ 2056096 w 2559056"/>
                <a:gd name="connsiteY5" fmla="*/ 754441 h 1005921"/>
                <a:gd name="connsiteX6" fmla="*/ 956924 w 2559056"/>
                <a:gd name="connsiteY6" fmla="*/ 754441 h 1005921"/>
                <a:gd name="connsiteX7" fmla="*/ 0 w 2559056"/>
                <a:gd name="connsiteY7" fmla="*/ 260189 h 1005921"/>
                <a:gd name="connsiteX0" fmla="*/ 0 w 2559056"/>
                <a:gd name="connsiteY0" fmla="*/ 260189 h 1005921"/>
                <a:gd name="connsiteX1" fmla="*/ 2056096 w 2559056"/>
                <a:gd name="connsiteY1" fmla="*/ 251480 h 1005921"/>
                <a:gd name="connsiteX2" fmla="*/ 2056096 w 2559056"/>
                <a:gd name="connsiteY2" fmla="*/ 0 h 1005921"/>
                <a:gd name="connsiteX3" fmla="*/ 2559056 w 2559056"/>
                <a:gd name="connsiteY3" fmla="*/ 502961 h 1005921"/>
                <a:gd name="connsiteX4" fmla="*/ 2056096 w 2559056"/>
                <a:gd name="connsiteY4" fmla="*/ 1005921 h 1005921"/>
                <a:gd name="connsiteX5" fmla="*/ 2056096 w 2559056"/>
                <a:gd name="connsiteY5" fmla="*/ 754441 h 1005921"/>
                <a:gd name="connsiteX6" fmla="*/ 8861 w 2559056"/>
                <a:gd name="connsiteY6" fmla="*/ 737024 h 1005921"/>
                <a:gd name="connsiteX7" fmla="*/ 0 w 2559056"/>
                <a:gd name="connsiteY7" fmla="*/ 260189 h 1005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59056" h="1005921">
                  <a:moveTo>
                    <a:pt x="0" y="260189"/>
                  </a:moveTo>
                  <a:lnTo>
                    <a:pt x="2056096" y="251480"/>
                  </a:lnTo>
                  <a:lnTo>
                    <a:pt x="2056096" y="0"/>
                  </a:lnTo>
                  <a:lnTo>
                    <a:pt x="2559056" y="502961"/>
                  </a:lnTo>
                  <a:lnTo>
                    <a:pt x="2056096" y="1005921"/>
                  </a:lnTo>
                  <a:lnTo>
                    <a:pt x="2056096" y="754441"/>
                  </a:lnTo>
                  <a:lnTo>
                    <a:pt x="8861" y="737024"/>
                  </a:lnTo>
                  <a:lnTo>
                    <a:pt x="0" y="26018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530" tIns="301010" rIns="505480" bIns="411170" numCol="1" spcCol="1270" anchor="ctr" anchorCtr="0">
              <a:noAutofit/>
            </a:bodyPr>
            <a:lstStyle/>
            <a:p>
              <a:pPr lvl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kern="1200" dirty="0" smtClean="0"/>
                <a:t> 	          Measurability</a:t>
              </a:r>
              <a:endParaRPr lang="en-US" sz="1300" kern="1200" dirty="0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3520414" y="5067263"/>
              <a:ext cx="910418" cy="706436"/>
            </a:xfrm>
            <a:custGeom>
              <a:avLst/>
              <a:gdLst>
                <a:gd name="connsiteX0" fmla="*/ 0 w 940248"/>
                <a:gd name="connsiteY0" fmla="*/ 0 h 2260859"/>
                <a:gd name="connsiteX1" fmla="*/ 940248 w 940248"/>
                <a:gd name="connsiteY1" fmla="*/ 0 h 2260859"/>
                <a:gd name="connsiteX2" fmla="*/ 940248 w 940248"/>
                <a:gd name="connsiteY2" fmla="*/ 2260859 h 2260859"/>
                <a:gd name="connsiteX3" fmla="*/ 0 w 940248"/>
                <a:gd name="connsiteY3" fmla="*/ 2260859 h 2260859"/>
                <a:gd name="connsiteX4" fmla="*/ 0 w 940248"/>
                <a:gd name="connsiteY4" fmla="*/ 0 h 2260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0248" h="2260859">
                  <a:moveTo>
                    <a:pt x="0" y="0"/>
                  </a:moveTo>
                  <a:lnTo>
                    <a:pt x="940248" y="0"/>
                  </a:lnTo>
                  <a:lnTo>
                    <a:pt x="940248" y="2260859"/>
                  </a:lnTo>
                  <a:lnTo>
                    <a:pt x="0" y="226085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60" tIns="22860" rIns="22860" bIns="22860" numCol="1" spcCol="1270" anchor="t" anchorCtr="0">
              <a:noAutofit/>
            </a:bodyPr>
            <a:lstStyle/>
            <a:p>
              <a:pPr lvl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00" kern="1200" dirty="0" smtClean="0"/>
            </a:p>
            <a:p>
              <a:pPr marL="57150" marR="0" lvl="1" indent="0" algn="l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lang="en-US" sz="1100" kern="1200" dirty="0" smtClean="0"/>
                <a:t>Urgency</a:t>
              </a:r>
            </a:p>
            <a:p>
              <a:pPr marL="57150" marR="0" lvl="1" indent="0" algn="l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lang="en-US" sz="1100" kern="1200" dirty="0" smtClean="0"/>
                <a:t>Leverage</a:t>
              </a:r>
            </a:p>
            <a:p>
              <a:pPr marL="57150" marR="0" lvl="1" indent="0" algn="l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lang="en-US" sz="1100" kern="1200" dirty="0" smtClean="0"/>
                <a:t>Feasibility</a:t>
              </a:r>
            </a:p>
          </p:txBody>
        </p:sp>
      </p:grpSp>
      <p:sp>
        <p:nvSpPr>
          <p:cNvPr id="48" name="Title 1"/>
          <p:cNvSpPr txBox="1">
            <a:spLocks/>
          </p:cNvSpPr>
          <p:nvPr/>
        </p:nvSpPr>
        <p:spPr>
          <a:xfrm>
            <a:off x="0" y="838200"/>
            <a:ext cx="8229600" cy="533400"/>
          </a:xfrm>
          <a:prstGeom prst="rect">
            <a:avLst/>
          </a:prstGeom>
        </p:spPr>
        <p:txBody>
          <a:bodyPr rtlCol="0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b="1" dirty="0" smtClean="0"/>
              <a:t>Delaware River Watershed Initiative Site Selection Process </a:t>
            </a:r>
          </a:p>
          <a:p>
            <a:pPr>
              <a:defRPr/>
            </a:pPr>
            <a:r>
              <a:rPr lang="en-US" sz="2400" b="1" dirty="0" smtClean="0"/>
              <a:t>(Under WPF’s Targeted Sub-Watershed Strategy)</a:t>
            </a:r>
            <a:endParaRPr lang="en-US" sz="2400" b="1" dirty="0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8FFA8-6E9E-4343-8A59-75420A8A816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89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532223" y="228600"/>
            <a:ext cx="30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4562" y="0"/>
            <a:ext cx="5556838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8FFA8-6E9E-4343-8A59-75420A8A816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33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38200"/>
            <a:ext cx="8229600" cy="53340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2400" b="1" dirty="0" smtClean="0">
                <a:ea typeface="+mj-ea"/>
              </a:rPr>
              <a:t>Criteria for Investment in Watersheds</a:t>
            </a:r>
            <a:endParaRPr lang="en-US" sz="2400" b="1" dirty="0">
              <a:ea typeface="+mj-ea"/>
            </a:endParaRP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152400" y="1752600"/>
            <a:ext cx="8229600" cy="3733800"/>
          </a:xfrm>
        </p:spPr>
        <p:txBody>
          <a:bodyPr>
            <a:normAutofit/>
          </a:bodyPr>
          <a:lstStyle/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dirty="0" smtClean="0"/>
              <a:t>Potential for Significant Impact</a:t>
            </a:r>
          </a:p>
          <a:p>
            <a:pPr eaLnBrk="1" hangingPunct="1"/>
            <a:r>
              <a:rPr lang="en-US" sz="2400" dirty="0" smtClean="0"/>
              <a:t>Urgency to Act</a:t>
            </a:r>
          </a:p>
          <a:p>
            <a:pPr eaLnBrk="1" hangingPunct="1"/>
            <a:r>
              <a:rPr lang="en-US" sz="2400" dirty="0" smtClean="0"/>
              <a:t>Organization Capacity</a:t>
            </a:r>
          </a:p>
          <a:p>
            <a:pPr eaLnBrk="1" hangingPunct="1"/>
            <a:r>
              <a:rPr lang="en-US" sz="2400" dirty="0" smtClean="0"/>
              <a:t>Cost Efficiency</a:t>
            </a:r>
          </a:p>
          <a:p>
            <a:pPr eaLnBrk="1" hangingPunct="1"/>
            <a:r>
              <a:rPr lang="en-US" sz="2400" dirty="0" smtClean="0"/>
              <a:t>Ability to Measure Impact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2107871"/>
            <a:ext cx="4359093" cy="326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8FFA8-6E9E-4343-8A59-75420A8A81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5377190"/>
            <a:ext cx="4359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>
                <a:solidFill>
                  <a:prstClr val="black"/>
                </a:solidFill>
              </a:rPr>
              <a:t>Delaware Water Gap National Recreation Area</a:t>
            </a:r>
            <a:endParaRPr lang="en-US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61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88868"/>
            <a:ext cx="9144000" cy="484155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838200"/>
            <a:ext cx="8229600" cy="53340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2400" b="1" dirty="0" smtClean="0">
                <a:ea typeface="+mj-ea"/>
              </a:rPr>
              <a:t>Ranking of Clusters by Key Criteria</a:t>
            </a:r>
            <a:endParaRPr lang="en-US" sz="2400" b="1" dirty="0">
              <a:ea typeface="+mj-ea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8FFA8-6E9E-4343-8A59-75420A8A81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74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2048</TotalTime>
  <Words>1542</Words>
  <Application>Microsoft Office PowerPoint</Application>
  <PresentationFormat>On-screen Show (4:3)</PresentationFormat>
  <Paragraphs>276</Paragraphs>
  <Slides>15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Office Theme</vt:lpstr>
      <vt:lpstr>3_Office Theme</vt:lpstr>
      <vt:lpstr>1_Office Theme</vt:lpstr>
      <vt:lpstr>2_Office Theme</vt:lpstr>
      <vt:lpstr>PowerPoint Presentation</vt:lpstr>
      <vt:lpstr>PowerPoint Presentation</vt:lpstr>
      <vt:lpstr>Major Watersheds of the US</vt:lpstr>
      <vt:lpstr> </vt:lpstr>
      <vt:lpstr>PowerPoint Presentation</vt:lpstr>
      <vt:lpstr>PowerPoint Presentation</vt:lpstr>
      <vt:lpstr>PowerPoint Presentation</vt:lpstr>
      <vt:lpstr>Criteria for Investment in Watersheds</vt:lpstr>
      <vt:lpstr>Ranking of Clusters by Key Criteria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Howell</dc:creator>
  <cp:lastModifiedBy>ajohnson</cp:lastModifiedBy>
  <cp:revision>109</cp:revision>
  <cp:lastPrinted>2019-09-18T15:43:05Z</cp:lastPrinted>
  <dcterms:created xsi:type="dcterms:W3CDTF">2013-02-01T15:36:00Z</dcterms:created>
  <dcterms:modified xsi:type="dcterms:W3CDTF">2019-09-18T15:49:31Z</dcterms:modified>
</cp:coreProperties>
</file>