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sldIdLst>
    <p:sldId id="256" r:id="rId2"/>
    <p:sldId id="299" r:id="rId3"/>
    <p:sldId id="287" r:id="rId4"/>
    <p:sldId id="286" r:id="rId5"/>
    <p:sldId id="257" r:id="rId6"/>
    <p:sldId id="268" r:id="rId7"/>
    <p:sldId id="269" r:id="rId8"/>
    <p:sldId id="285" r:id="rId9"/>
    <p:sldId id="266" r:id="rId10"/>
    <p:sldId id="270" r:id="rId11"/>
    <p:sldId id="261" r:id="rId12"/>
    <p:sldId id="294" r:id="rId13"/>
    <p:sldId id="291" r:id="rId14"/>
    <p:sldId id="289" r:id="rId15"/>
    <p:sldId id="273" r:id="rId16"/>
    <p:sldId id="274" r:id="rId17"/>
    <p:sldId id="279" r:id="rId18"/>
    <p:sldId id="280" r:id="rId19"/>
    <p:sldId id="282" r:id="rId20"/>
    <p:sldId id="275" r:id="rId21"/>
    <p:sldId id="278" r:id="rId22"/>
    <p:sldId id="292" r:id="rId23"/>
    <p:sldId id="293" r:id="rId24"/>
    <p:sldId id="260" r:id="rId25"/>
    <p:sldId id="283" r:id="rId26"/>
    <p:sldId id="288" r:id="rId27"/>
    <p:sldId id="298" r:id="rId28"/>
    <p:sldId id="262" r:id="rId29"/>
    <p:sldId id="290" r:id="rId30"/>
    <p:sldId id="295" r:id="rId31"/>
    <p:sldId id="296" r:id="rId32"/>
    <p:sldId id="29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1885" autoAdjust="0"/>
  </p:normalViewPr>
  <p:slideViewPr>
    <p:cSldViewPr snapToGrid="0">
      <p:cViewPr varScale="1">
        <p:scale>
          <a:sx n="74" d="100"/>
          <a:sy n="74" d="100"/>
        </p:scale>
        <p:origin x="60" y="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421F9-F529-4499-B24F-2CACABE5012F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8BFF8-C9FC-40CD-8552-21BB2FF23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86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8BFF8-C9FC-40CD-8552-21BB2FF232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39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slides we showed at WIP3 outreach meetings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8BFF8-C9FC-40CD-8552-21BB2FF232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04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Right here in Berkeley Springs – has been an inspiration to other local communities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8BFF8-C9FC-40CD-8552-21BB2FF232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94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in Berkeley Springs, good demonstrations of how to treat steep, gravel roads. Also, a local watershed group cares for the rain garden.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8BFF8-C9FC-40CD-8552-21BB2FF232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72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Ecologix</a:t>
            </a:r>
            <a:r>
              <a:rPr lang="en-US" dirty="0"/>
              <a:t> report suggests that "local governments are more likely to be interested in Chesapeake Bay activities if they fit into the following three priority areas: 1. Economic development; 2. Infrastructure development; 3. Public health and safety". Which seems to suggest that Local Governments feel co-beneficial strategies help their local constituency.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2E111-8D02-4B44-B9C8-6B664858A03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9982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“Monitoring” which is actually modeled monitoring results. These interactive maps reflect data through 2016.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8BFF8-C9FC-40CD-8552-21BB2FF232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07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“Monitoring” which is actually modeled monitoring results. These interactive maps reflect data through 2016.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8BFF8-C9FC-40CD-8552-21BB2FF232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81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“Monitoring” which is actually modeled monitoring results. These interactive maps reflect data through 2016.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8BFF8-C9FC-40CD-8552-21BB2FF232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16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8BFF8-C9FC-40CD-8552-21BB2FF232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49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Load targets assigned to WV were higher than levels we had already achieved. Knowing there are uncertainties in the future, we set these WIP3 goals.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8BFF8-C9FC-40CD-8552-21BB2FF232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35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shown on previous slides, because of the challenges, we decided to make our WIP goals lower than the assigned targets.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8BFF8-C9FC-40CD-8552-21BB2FF232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72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main bullet points were shared at WIP3 outreach meetings. The sub-bullets about the staff who helped with these tasks were added as I thought about what I would say today (2/20/20).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8BFF8-C9FC-40CD-8552-21BB2FF232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69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8BFF8-C9FC-40CD-8552-21BB2FF232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83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E4D5A-3D75-4DCB-8B71-7D42BD195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B5B9E-4881-4FA4-AD88-4612D2BFF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9C1362-DA2A-4FCA-AE01-BD8C6C101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A3C74B-6001-43BF-BC8D-A9CD3B68F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15EED-6774-4C8E-B4FA-AD69D804B418}" type="datetime1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DADA1C-231C-4E50-A680-1BC82B21A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A4110-5AB8-4FB1-98CB-9558C8CF8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962F-7688-46A1-9C2D-BAF9B9874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16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ED82-92A8-4FEB-944D-1B5619497621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BD7FD-CD53-40ED-A57E-0F122CC22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64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70" r:id="rId18"/>
    <p:sldLayoutId id="2147483671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10" Type="http://schemas.openxmlformats.org/officeDocument/2006/relationships/image" Target="../media/image43.jp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40987D2-7FAC-4B65-A97B-0EAADE73B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673CDE-C61A-41CA-95BB-A3CD1B92B0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" r="3" b="765"/>
          <a:stretch/>
        </p:blipFill>
        <p:spPr>
          <a:xfrm>
            <a:off x="8860" y="10"/>
            <a:ext cx="6924201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70382" y="1358901"/>
            <a:ext cx="3707844" cy="2730498"/>
          </a:xfrm>
        </p:spPr>
        <p:txBody>
          <a:bodyPr>
            <a:normAutofit fontScale="90000"/>
          </a:bodyPr>
          <a:lstStyle/>
          <a:p>
            <a:r>
              <a:rPr lang="en-US" sz="3700" dirty="0"/>
              <a:t>West </a:t>
            </a:r>
            <a:r>
              <a:rPr lang="en-US" sz="3700" dirty="0" err="1"/>
              <a:t>virginia’s</a:t>
            </a:r>
            <a:r>
              <a:rPr lang="en-US" sz="3700" dirty="0"/>
              <a:t> Chesapeake Bay Watershed Implementation Plan</a:t>
            </a:r>
            <a:br>
              <a:rPr lang="en-US" sz="3700" dirty="0"/>
            </a:br>
            <a:r>
              <a:rPr lang="en-US" sz="3700" dirty="0"/>
              <a:t>Phase 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80564" y="4650923"/>
            <a:ext cx="3487479" cy="1333499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February 20, 2020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Alana Hartman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west Virginia department of environmental protection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sz="9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671913-1FFC-4DCE-82AE-44704D1167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1936" y="5499099"/>
            <a:ext cx="1228274" cy="122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75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3D8F50-204A-45BC-9A24-BE75497CD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331" y="606163"/>
            <a:ext cx="9190495" cy="568723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121044" y="6155902"/>
            <a:ext cx="5574160" cy="702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E3 = Everyone, everything, everywhere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831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E3254AE-C4CD-426D-A6E8-7FA13B0F8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C53434-A0C7-4A81-8EB0-D460DAD9B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en-US" dirty="0"/>
              <a:t>what challenges and opportunities the WIP presents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88576" y="1945103"/>
            <a:ext cx="5580303" cy="342410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Uncertainties about Conowingo, climate change, bmp credit, and verification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Opportunity to explore corollary benefits of nutrient-reducing projects &amp; practices (see upcoming slides)</a:t>
            </a:r>
          </a:p>
          <a:p>
            <a:pPr>
              <a:lnSpc>
                <a:spcPct val="110000"/>
              </a:lnSpc>
            </a:pPr>
            <a:r>
              <a:rPr lang="en-US" dirty="0"/>
              <a:t>Opportunity to achieve local goals, e.g. reducing nuisance algae in Cacapon river (specific chapter in wip3)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A52934-31D9-49FD-9F84-014A143679D2}"/>
              </a:ext>
            </a:extLst>
          </p:cNvPr>
          <p:cNvGrpSpPr/>
          <p:nvPr/>
        </p:nvGrpSpPr>
        <p:grpSpPr>
          <a:xfrm>
            <a:off x="6096000" y="1945103"/>
            <a:ext cx="5182225" cy="4157200"/>
            <a:chOff x="5078061" y="875338"/>
            <a:chExt cx="6379648" cy="522674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710F109-5C1F-49BD-B819-7E6D44360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8061" y="875338"/>
              <a:ext cx="6200163" cy="4650122"/>
            </a:xfrm>
            <a:prstGeom prst="roundRect">
              <a:avLst>
                <a:gd name="adj" fmla="val 2392"/>
              </a:avLst>
            </a:prstGeom>
            <a:ln w="82550" cap="sq">
              <a:solidFill>
                <a:srgbClr val="EAEAEA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A4ABDF-6CF4-4886-87C3-85A0FED27922}"/>
                </a:ext>
              </a:extLst>
            </p:cNvPr>
            <p:cNvSpPr txBox="1"/>
            <p:nvPr/>
          </p:nvSpPr>
          <p:spPr>
            <a:xfrm>
              <a:off x="7192984" y="5637732"/>
              <a:ext cx="4264725" cy="464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Cacapon River, Capon Bridge WV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0464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70861D-2377-417D-B44E-48F455C9E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343" y="-25621"/>
            <a:ext cx="9165771" cy="687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91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377089"/>
            <a:ext cx="10364451" cy="1596177"/>
          </a:xfrm>
        </p:spPr>
        <p:txBody>
          <a:bodyPr>
            <a:normAutofit/>
          </a:bodyPr>
          <a:lstStyle/>
          <a:p>
            <a:r>
              <a:rPr lang="en-US" dirty="0"/>
              <a:t>What approaches have proven successful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11003" y="1973266"/>
            <a:ext cx="5182226" cy="418610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wastewater Treatment plant upgrades</a:t>
            </a:r>
          </a:p>
          <a:p>
            <a:pPr>
              <a:lnSpc>
                <a:spcPct val="110000"/>
              </a:lnSpc>
            </a:pPr>
            <a:r>
              <a:rPr lang="en-US" dirty="0"/>
              <a:t>volunteer tree plantings</a:t>
            </a:r>
          </a:p>
          <a:p>
            <a:pPr>
              <a:lnSpc>
                <a:spcPct val="110000"/>
              </a:lnSpc>
            </a:pPr>
            <a:r>
              <a:rPr lang="en-US" dirty="0"/>
              <a:t>County/city stormwater ordinances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Having Chesapeake bay coordinator at region 9 to work with local governments</a:t>
            </a:r>
          </a:p>
          <a:p>
            <a:pPr>
              <a:lnSpc>
                <a:spcPct val="110000"/>
              </a:lnSpc>
            </a:pPr>
            <a:r>
              <a:rPr lang="en-US" dirty="0"/>
              <a:t>enforcement of permitted activities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  <a:p>
            <a:pPr marL="0" indent="0">
              <a:lnSpc>
                <a:spcPct val="110000"/>
              </a:lnSpc>
              <a:buNone/>
            </a:pPr>
            <a:r>
              <a:rPr lang="en-US" i="1" dirty="0"/>
              <a:t>More on next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16039A-3C70-4C54-BF8D-ED9DA539C2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710" b="-1"/>
          <a:stretch/>
        </p:blipFill>
        <p:spPr>
          <a:xfrm>
            <a:off x="5845630" y="1405704"/>
            <a:ext cx="5432596" cy="4563181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9A30D2-A04C-406B-BF87-9964DF3B99AF}"/>
              </a:ext>
            </a:extLst>
          </p:cNvPr>
          <p:cNvSpPr txBox="1"/>
          <p:nvPr/>
        </p:nvSpPr>
        <p:spPr>
          <a:xfrm>
            <a:off x="7924800" y="6019800"/>
            <a:ext cx="3524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Creek near Hedgesville, WV</a:t>
            </a:r>
          </a:p>
        </p:txBody>
      </p:sp>
    </p:spTree>
    <p:extLst>
      <p:ext uri="{BB962C8B-B14F-4D97-AF65-F5344CB8AC3E}">
        <p14:creationId xmlns:p14="http://schemas.microsoft.com/office/powerpoint/2010/main" val="3014477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305251"/>
            <a:ext cx="10364451" cy="998616"/>
          </a:xfrm>
        </p:spPr>
        <p:txBody>
          <a:bodyPr/>
          <a:lstStyle/>
          <a:p>
            <a:r>
              <a:rPr lang="en-US" dirty="0"/>
              <a:t>What approaches have proven successful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397000"/>
            <a:ext cx="10363826" cy="49868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i="1" dirty="0"/>
              <a:t>Continued:</a:t>
            </a:r>
          </a:p>
          <a:p>
            <a:r>
              <a:rPr lang="en-US" sz="2400" dirty="0"/>
              <a:t>Stormwater and Agricultural Best Management Practices</a:t>
            </a:r>
          </a:p>
          <a:p>
            <a:pPr lvl="1"/>
            <a:r>
              <a:rPr lang="en-US" sz="2200" dirty="0"/>
              <a:t>Having stormwater specialists who can take project ideas through the proposal and implementation process</a:t>
            </a:r>
          </a:p>
          <a:p>
            <a:pPr lvl="1"/>
            <a:r>
              <a:rPr lang="en-US" sz="2200" dirty="0"/>
              <a:t>Having riparian forester specialists who can work with </a:t>
            </a:r>
            <a:r>
              <a:rPr lang="en-US" sz="2200" dirty="0" err="1"/>
              <a:t>crep</a:t>
            </a:r>
            <a:r>
              <a:rPr lang="en-US" sz="2200" dirty="0"/>
              <a:t> program and non-profits’ tree programs</a:t>
            </a:r>
          </a:p>
          <a:p>
            <a:pPr lvl="1"/>
            <a:r>
              <a:rPr lang="en-US" sz="2200" dirty="0"/>
              <a:t>Having more nutrient management specialists and program staff to promote and deliver agricultural cost-share incentive programs</a:t>
            </a:r>
          </a:p>
          <a:p>
            <a:r>
              <a:rPr lang="en-US" sz="2400" dirty="0"/>
              <a:t>streambank Restoration projects (specific chapter in wip3)</a:t>
            </a:r>
          </a:p>
        </p:txBody>
      </p:sp>
    </p:spTree>
    <p:extLst>
      <p:ext uri="{BB962C8B-B14F-4D97-AF65-F5344CB8AC3E}">
        <p14:creationId xmlns:p14="http://schemas.microsoft.com/office/powerpoint/2010/main" val="149482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C2F6A-CE39-4B3C-B7CD-5E7C29204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038" y="0"/>
            <a:ext cx="3932237" cy="723900"/>
          </a:xfrm>
        </p:spPr>
        <p:txBody>
          <a:bodyPr/>
          <a:lstStyle/>
          <a:p>
            <a:r>
              <a:rPr lang="en-US" b="1" dirty="0"/>
              <a:t>Sector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B7D35F-1A2D-4721-ACB9-B69D42F69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7976" y="818567"/>
            <a:ext cx="4524374" cy="6126959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>
                <a:solidFill>
                  <a:srgbClr val="0070C0"/>
                </a:solidFill>
              </a:rPr>
              <a:t>Wastewater:</a:t>
            </a:r>
          </a:p>
          <a:p>
            <a:r>
              <a:rPr lang="en-US" sz="2600" dirty="0"/>
              <a:t>12 plants upgraded to Chesapeake Bay nutrient standards </a:t>
            </a:r>
          </a:p>
          <a:p>
            <a:r>
              <a:rPr lang="en-US" sz="2600" dirty="0"/>
              <a:t>Most used funds provided through state legislature (plus ratepayers and other sources)</a:t>
            </a:r>
            <a:endParaRPr lang="en-US" sz="2600" i="1" dirty="0">
              <a:solidFill>
                <a:srgbClr val="FF0000"/>
              </a:solidFill>
            </a:endParaRPr>
          </a:p>
          <a:p>
            <a:r>
              <a:rPr lang="en-US" sz="2600" b="1" dirty="0"/>
              <a:t>Corollary benefits: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/>
              <a:t>increased capacity 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/>
              <a:t>Prepared for growth 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/>
              <a:t>Updates = less day-to-day maintenance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D065E9-2F63-4455-A85C-EFF9DAFBE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962F-7688-46A1-9C2D-BAF9B9874907}" type="slidenum">
              <a:rPr lang="en-US" smtClean="0"/>
              <a:t>15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7820" y="965200"/>
            <a:ext cx="7412580" cy="492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10610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64BB35-8C32-4311-B523-B3AA6AB33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610" t="10864" r="17156" b="9136"/>
          <a:stretch/>
        </p:blipFill>
        <p:spPr>
          <a:xfrm>
            <a:off x="5283200" y="0"/>
            <a:ext cx="6908800" cy="67423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8C2F6A-CE39-4B3C-B7CD-5E7C29204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88" y="87312"/>
            <a:ext cx="3932237" cy="733425"/>
          </a:xfrm>
        </p:spPr>
        <p:txBody>
          <a:bodyPr/>
          <a:lstStyle/>
          <a:p>
            <a:r>
              <a:rPr lang="en-US" b="1" dirty="0"/>
              <a:t>Sector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B7D35F-1A2D-4721-ACB9-B69D42F69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0200" y="793750"/>
            <a:ext cx="5156200" cy="3811588"/>
          </a:xfrm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</a:rPr>
              <a:t>Developed Lands:</a:t>
            </a:r>
          </a:p>
          <a:p>
            <a:r>
              <a:rPr lang="en-US" sz="2400" dirty="0"/>
              <a:t>“Carla Hardy WV Project CommuniTree”</a:t>
            </a:r>
          </a:p>
          <a:p>
            <a:r>
              <a:rPr lang="en-US" sz="2400" b="1" dirty="0"/>
              <a:t>Corollary benefits: </a:t>
            </a:r>
            <a:r>
              <a:rPr lang="en-US" sz="2400" dirty="0"/>
              <a:t>wildlife habitat, air quality, beautification, Flash flood reduction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5E62E6-5E4D-40DC-8421-751979AF47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17" t="46156" r="32157" b="11281"/>
          <a:stretch/>
        </p:blipFill>
        <p:spPr>
          <a:xfrm>
            <a:off x="224692" y="3935046"/>
            <a:ext cx="5584034" cy="277529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4FA510-158E-4662-A5C3-218BA86EA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962F-7688-46A1-9C2D-BAF9B987490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36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C2F6A-CE39-4B3C-B7CD-5E7C29204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24" y="925393"/>
            <a:ext cx="4394476" cy="522407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Developed Lands: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B7D35F-1A2D-4721-ACB9-B69D42F69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3843" y="1430277"/>
            <a:ext cx="6413607" cy="5427723"/>
          </a:xfrm>
        </p:spPr>
        <p:txBody>
          <a:bodyPr>
            <a:normAutofit/>
          </a:bodyPr>
          <a:lstStyle/>
          <a:p>
            <a:pPr algn="l"/>
            <a:r>
              <a:rPr lang="en-US" sz="2400" dirty="0"/>
              <a:t>Applies to new and redevelopment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4 stormwater ordinances voluntarily enacted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2 stormwater ordinances required modification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1 Stormwater Ordinance partially modified  </a:t>
            </a:r>
            <a:endParaRPr lang="en-US" sz="2400" b="1" dirty="0"/>
          </a:p>
          <a:p>
            <a:pPr algn="l"/>
            <a:r>
              <a:rPr lang="en-US" sz="2400" b="1" dirty="0"/>
              <a:t>Corollary benefits: 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/>
              <a:t>Reduces Flash Flooding Risk,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/>
              <a:t>Improves Water Quality</a:t>
            </a:r>
          </a:p>
          <a:p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3AE9C-3D17-43F7-B228-BB9C087EC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962F-7688-46A1-9C2D-BAF9B9874907}" type="slidenum">
              <a:rPr lang="en-US" smtClean="0"/>
              <a:t>17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451" y="46110"/>
            <a:ext cx="5294549" cy="681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94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31BAB-9760-4F4B-987D-46BBDA17C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962F-7688-46A1-9C2D-BAF9B9874907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 descr="IMG_008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9391" y="2259340"/>
            <a:ext cx="5316893" cy="398767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IMG_023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1451" y="2307524"/>
            <a:ext cx="5319887" cy="398991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IMG_0386 (1)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4" b="17628"/>
          <a:stretch/>
        </p:blipFill>
        <p:spPr>
          <a:xfrm rot="5400000">
            <a:off x="7663744" y="2507545"/>
            <a:ext cx="5359399" cy="369711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AB7D35F-1A2D-4721-ACB9-B69D42F69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76376" y="1"/>
            <a:ext cx="5330824" cy="165099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0070C0"/>
                </a:solidFill>
              </a:rPr>
              <a:t>Stormwater</a:t>
            </a:r>
          </a:p>
          <a:p>
            <a:pPr algn="l"/>
            <a:r>
              <a:rPr lang="en-US" sz="2400" dirty="0"/>
              <a:t>Demonstration Capital improvement Projects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83400" y="228600"/>
            <a:ext cx="6019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dirty="0"/>
              <a:t>Corollary benefits: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cap="all" dirty="0"/>
              <a:t>Reduce nuisance flooding
Beautify Downtown cores </a:t>
            </a:r>
            <a:endParaRPr lang="en-US" sz="2400" dirty="0"/>
          </a:p>
          <a:p>
            <a:r>
              <a:rPr lang="en-US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569303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962F-7688-46A1-9C2D-BAF9B9874907}" type="slidenum">
              <a:rPr lang="en-US" smtClean="0"/>
              <a:t>19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6247"/>
          <a:stretch/>
        </p:blipFill>
        <p:spPr>
          <a:xfrm>
            <a:off x="5886445" y="1803400"/>
            <a:ext cx="6191451" cy="495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14338"/>
          <a:stretch/>
        </p:blipFill>
        <p:spPr>
          <a:xfrm>
            <a:off x="0" y="1778000"/>
            <a:ext cx="5765800" cy="5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AB7D35F-1A2D-4721-ACB9-B69D42F69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76376" y="1"/>
            <a:ext cx="5330824" cy="165099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0070C0"/>
                </a:solidFill>
              </a:rPr>
              <a:t>Stormwater</a:t>
            </a:r>
          </a:p>
          <a:p>
            <a:pPr algn="l"/>
            <a:r>
              <a:rPr lang="en-US" sz="2400" dirty="0"/>
              <a:t>Demonstration Capital improvement Projects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83400" y="228600"/>
            <a:ext cx="6019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dirty="0"/>
              <a:t>Corollary benefits:</a:t>
            </a:r>
          </a:p>
          <a:p>
            <a:pPr marL="285750" indent="-285750">
              <a:buFont typeface="Arial"/>
              <a:buChar char="•"/>
            </a:pPr>
            <a:endParaRPr lang="en-US" sz="2400" cap="all" dirty="0"/>
          </a:p>
          <a:p>
            <a:pPr marL="285750" indent="-285750">
              <a:buFont typeface="Arial"/>
              <a:buChar char="•"/>
            </a:pPr>
            <a:r>
              <a:rPr lang="en-US" sz="2400" cap="all" dirty="0"/>
              <a:t>Reduce nuisance Flooding
Beautify Public Spaces  </a:t>
            </a:r>
            <a:endParaRPr lang="en-US" sz="2400" dirty="0"/>
          </a:p>
          <a:p>
            <a:r>
              <a:rPr lang="en-US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2713174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AB1EA7-0051-4932-A853-90FE22AA7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255" y="20778"/>
            <a:ext cx="4861555" cy="38931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CA9D2A-B02A-44D6-AB59-ECF15C541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68" y="1967337"/>
            <a:ext cx="3627723" cy="48352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F35928-985B-4A83-B88D-3A0D6BE58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68" y="492995"/>
            <a:ext cx="3899527" cy="1474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C1ABA5-4859-48D1-865D-300B8289A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4036" y="3748520"/>
            <a:ext cx="5527963" cy="310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42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21DF65-9B5C-49D0-8BC1-D51E95747A42}"/>
              </a:ext>
            </a:extLst>
          </p:cNvPr>
          <p:cNvSpPr txBox="1"/>
          <p:nvPr/>
        </p:nvSpPr>
        <p:spPr>
          <a:xfrm>
            <a:off x="1524000" y="188686"/>
            <a:ext cx="91440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Nutrient Management Plan?</a:t>
            </a:r>
          </a:p>
          <a:p>
            <a:pPr algn="ctr" defTabSz="457200"/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Site-specific plan that utilizes soil test results, manure/litter analysis and producer goals to develop a written document that is designed in a way to minimize potential nutrient loss.</a:t>
            </a:r>
          </a:p>
          <a:p>
            <a:pPr algn="ctr" defTabSz="457200"/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08E497-6E96-4E10-8B0F-74A8A3FBB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356" y="4206680"/>
            <a:ext cx="3339874" cy="2226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0C7B43-3FD0-448A-B33E-7C0F6766F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0871" y="4206680"/>
            <a:ext cx="2709986" cy="222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93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4CE6ED-9AD2-4D87-84C7-BDE20E5B1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368" y="274046"/>
            <a:ext cx="8669263" cy="6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5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5B5B94-744B-4B23-A3F3-9A2D8260DE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85" b="45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844CAC-3314-4471-A44D-9E63D4434E00}"/>
              </a:ext>
            </a:extLst>
          </p:cNvPr>
          <p:cNvSpPr txBox="1"/>
          <p:nvPr/>
        </p:nvSpPr>
        <p:spPr>
          <a:xfrm>
            <a:off x="401782" y="5611091"/>
            <a:ext cx="444236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Stream restoration by Trout Unlimited</a:t>
            </a:r>
          </a:p>
          <a:p>
            <a:r>
              <a:rPr lang="en-US" dirty="0"/>
              <a:t>Lost River watershed near Wardensville, WV</a:t>
            </a:r>
          </a:p>
        </p:txBody>
      </p:sp>
    </p:spTree>
    <p:extLst>
      <p:ext uri="{BB962C8B-B14F-4D97-AF65-F5344CB8AC3E}">
        <p14:creationId xmlns:p14="http://schemas.microsoft.com/office/powerpoint/2010/main" val="3530221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B373C-C32A-4F71-A6C5-52F6E9701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368" y="274046"/>
            <a:ext cx="8669263" cy="6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28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466117"/>
            <a:ext cx="10364451" cy="1565883"/>
          </a:xfrm>
        </p:spPr>
        <p:txBody>
          <a:bodyPr>
            <a:normAutofit/>
          </a:bodyPr>
          <a:lstStyle/>
          <a:p>
            <a:r>
              <a:rPr lang="en-US" dirty="0"/>
              <a:t>WIP3 Development</a:t>
            </a:r>
            <a:br>
              <a:rPr lang="en-US" dirty="0"/>
            </a:br>
            <a:r>
              <a:rPr lang="en-US" dirty="0"/>
              <a:t>Identifying local priorities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30200" y="2133600"/>
            <a:ext cx="11861800" cy="4495800"/>
          </a:xfrm>
        </p:spPr>
        <p:txBody>
          <a:bodyPr>
            <a:normAutofit/>
          </a:bodyPr>
          <a:lstStyle/>
          <a:p>
            <a:r>
              <a:rPr lang="en-US" sz="2400" dirty="0"/>
              <a:t>Agricultural producers know which strategies work for their operations</a:t>
            </a:r>
          </a:p>
          <a:p>
            <a:r>
              <a:rPr lang="en-US" sz="2400" dirty="0"/>
              <a:t>Source water protection plans have management measures</a:t>
            </a:r>
          </a:p>
          <a:p>
            <a:r>
              <a:rPr lang="en-US" sz="2400" dirty="0"/>
              <a:t>Local watershed based plans need to be implemented to improve our streams </a:t>
            </a:r>
          </a:p>
          <a:p>
            <a:r>
              <a:rPr lang="en-US" sz="2400" dirty="0"/>
              <a:t>Connecting good fish habitats by improving in-between Sections</a:t>
            </a:r>
          </a:p>
          <a:p>
            <a:r>
              <a:rPr lang="en-US" sz="2400" dirty="0"/>
              <a:t>Floodplain Management and Community rating Systems Green Guide</a:t>
            </a:r>
          </a:p>
        </p:txBody>
      </p:sp>
    </p:spTree>
    <p:extLst>
      <p:ext uri="{BB962C8B-B14F-4D97-AF65-F5344CB8AC3E}">
        <p14:creationId xmlns:p14="http://schemas.microsoft.com/office/powerpoint/2010/main" val="3487657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27922"/>
            <a:ext cx="12192000" cy="663007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sz="3200" b="1" dirty="0"/>
              <a:t>Concepts based on feedback from local work sessions</a:t>
            </a:r>
          </a:p>
          <a:p>
            <a:pPr marL="0" lvl="0" indent="0" algn="ctr">
              <a:buNone/>
            </a:pPr>
            <a:endParaRPr lang="en-US" sz="1100" b="1" u="sng" dirty="0"/>
          </a:p>
          <a:p>
            <a:pPr lvl="1"/>
            <a:r>
              <a:rPr lang="en-US" sz="2800" dirty="0"/>
              <a:t>Wastewater</a:t>
            </a:r>
          </a:p>
          <a:p>
            <a:pPr lvl="2"/>
            <a:r>
              <a:rPr lang="en-US" sz="2400" dirty="0"/>
              <a:t>Sanitary service expansion to areas with failing septic systems</a:t>
            </a:r>
          </a:p>
          <a:p>
            <a:pPr lvl="2"/>
            <a:r>
              <a:rPr lang="en-US" sz="2400" dirty="0"/>
              <a:t>Asset Management programs</a:t>
            </a:r>
          </a:p>
          <a:p>
            <a:pPr lvl="1"/>
            <a:r>
              <a:rPr lang="en-US" sz="2800" dirty="0"/>
              <a:t>Stormwater</a:t>
            </a:r>
          </a:p>
          <a:p>
            <a:pPr lvl="2"/>
            <a:r>
              <a:rPr lang="en-US" sz="2400" dirty="0"/>
              <a:t>Assist </a:t>
            </a:r>
            <a:r>
              <a:rPr lang="en-US" sz="2400"/>
              <a:t>with nuisance flooding</a:t>
            </a:r>
            <a:endParaRPr lang="en-US" sz="2400" dirty="0"/>
          </a:p>
          <a:p>
            <a:pPr lvl="2"/>
            <a:r>
              <a:rPr lang="en-US" sz="2400" dirty="0"/>
              <a:t>Focus assistance in MS4 communities</a:t>
            </a:r>
          </a:p>
          <a:p>
            <a:pPr lvl="2"/>
            <a:r>
              <a:rPr lang="en-US" sz="2400" dirty="0"/>
              <a:t>Green Infrastructure development and implementation</a:t>
            </a:r>
          </a:p>
          <a:p>
            <a:pPr lvl="1"/>
            <a:r>
              <a:rPr lang="en-US" sz="2800" dirty="0"/>
              <a:t>Technical assistance capacity</a:t>
            </a:r>
          </a:p>
        </p:txBody>
      </p:sp>
    </p:spTree>
    <p:extLst>
      <p:ext uri="{BB962C8B-B14F-4D97-AF65-F5344CB8AC3E}">
        <p14:creationId xmlns:p14="http://schemas.microsoft.com/office/powerpoint/2010/main" val="1079128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79B28-E134-4672-B48F-126E0CEB0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 </a:t>
            </a:r>
            <a:r>
              <a:rPr lang="en-US" dirty="0" err="1"/>
              <a:t>wvdep</a:t>
            </a:r>
            <a:r>
              <a:rPr lang="en-US" dirty="0"/>
              <a:t> worked with for outreach and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4D7D5-3CA9-4097-989D-63479C987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2214694"/>
            <a:ext cx="10364452" cy="40228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Tributary team partners</a:t>
            </a:r>
          </a:p>
          <a:p>
            <a:pPr lvl="1"/>
            <a:r>
              <a:rPr lang="en-US" dirty="0"/>
              <a:t>Wv conservation agency, </a:t>
            </a:r>
            <a:r>
              <a:rPr lang="en-US" dirty="0" err="1"/>
              <a:t>wv</a:t>
            </a:r>
            <a:r>
              <a:rPr lang="en-US" dirty="0"/>
              <a:t> department of agriculture, </a:t>
            </a:r>
            <a:r>
              <a:rPr lang="en-US" dirty="0" err="1"/>
              <a:t>wv</a:t>
            </a:r>
            <a:r>
              <a:rPr lang="en-US" dirty="0"/>
              <a:t> division of forestry </a:t>
            </a:r>
          </a:p>
          <a:p>
            <a:pPr lvl="1"/>
            <a:r>
              <a:rPr lang="en-US" dirty="0"/>
              <a:t>“region 9” (Eastern panhandle regional planning &amp; development council), west </a:t>
            </a:r>
            <a:r>
              <a:rPr lang="en-US" dirty="0" err="1"/>
              <a:t>virginia</a:t>
            </a:r>
            <a:r>
              <a:rPr lang="en-US" dirty="0"/>
              <a:t> rivers coalition, Cacapon institute</a:t>
            </a:r>
          </a:p>
          <a:p>
            <a:pPr lvl="1"/>
            <a:r>
              <a:rPr lang="en-US" dirty="0"/>
              <a:t>Tetra tech, </a:t>
            </a:r>
            <a:r>
              <a:rPr lang="en-US" dirty="0" err="1"/>
              <a:t>inc.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Additional Implementation partners</a:t>
            </a:r>
          </a:p>
          <a:p>
            <a:pPr lvl="2"/>
            <a:r>
              <a:rPr lang="en-US" dirty="0"/>
              <a:t>Trout unlimited</a:t>
            </a:r>
          </a:p>
          <a:p>
            <a:pPr lvl="2"/>
            <a:r>
              <a:rPr lang="en-US" dirty="0" err="1"/>
              <a:t>Nrcs</a:t>
            </a:r>
            <a:r>
              <a:rPr lang="en-US" dirty="0"/>
              <a:t> (natural resources conservation service)</a:t>
            </a:r>
          </a:p>
          <a:p>
            <a:pPr lvl="2"/>
            <a:r>
              <a:rPr lang="en-US" dirty="0" err="1"/>
              <a:t>Fsa</a:t>
            </a:r>
            <a:r>
              <a:rPr lang="en-US" dirty="0"/>
              <a:t> (farm service agency)</a:t>
            </a:r>
          </a:p>
          <a:p>
            <a:pPr lvl="2"/>
            <a:r>
              <a:rPr lang="en-US" dirty="0" err="1"/>
              <a:t>Wvu</a:t>
            </a:r>
            <a:r>
              <a:rPr lang="en-US" dirty="0"/>
              <a:t> and local community &amp; technical colleges</a:t>
            </a:r>
          </a:p>
          <a:p>
            <a:pPr lvl="2"/>
            <a:r>
              <a:rPr lang="en-US" dirty="0"/>
              <a:t>Watershed groups</a:t>
            </a:r>
          </a:p>
        </p:txBody>
      </p:sp>
    </p:spTree>
    <p:extLst>
      <p:ext uri="{BB962C8B-B14F-4D97-AF65-F5344CB8AC3E}">
        <p14:creationId xmlns:p14="http://schemas.microsoft.com/office/powerpoint/2010/main" val="1337827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D035DD-D56A-4984-9B42-E30D24602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48" y="1854654"/>
            <a:ext cx="2428875" cy="1885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EA8D55-5D42-47B0-A6C0-744D18FE2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686" y="1690254"/>
            <a:ext cx="3856200" cy="2888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AC31E9-DE6D-4F89-B263-A357ABC1E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541" y="2159453"/>
            <a:ext cx="4263243" cy="32022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B05E02-9FB1-4BF6-B858-BA2F3F8DD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61" y="3781116"/>
            <a:ext cx="3635480" cy="27905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42FC6D-0A03-42CF-B6F8-BB0CB3F5A3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69" t="10909" r="8296" b="53306"/>
          <a:stretch/>
        </p:blipFill>
        <p:spPr>
          <a:xfrm>
            <a:off x="987190" y="286369"/>
            <a:ext cx="6094647" cy="1512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18AE12-990F-4100-ADFA-39B467B5E3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0878" y="4385956"/>
            <a:ext cx="1971675" cy="2324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ACADFC-1D67-4FEA-9B02-B79060E234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2208" y="4794012"/>
            <a:ext cx="5282711" cy="19470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39FB47-5899-4C67-92BA-79A79EE69D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8029" y="94252"/>
            <a:ext cx="4195755" cy="23309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BDD67D-73EF-4A14-8ABA-1115A8BB4A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66172" y="310786"/>
            <a:ext cx="2329428" cy="171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78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413483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innovations and state/local funding have resulted in WV's participation in Bay Watershed recovery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51145" y="2367092"/>
            <a:ext cx="11173217" cy="3424107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Legislation (SB245) that provided funds for wastewater upgrades in 2011</a:t>
            </a:r>
          </a:p>
          <a:p>
            <a:r>
              <a:rPr lang="en-US" sz="2400" dirty="0" err="1"/>
              <a:t>Communitree</a:t>
            </a:r>
            <a:r>
              <a:rPr lang="en-US" sz="2400" dirty="0"/>
              <a:t>, trout unlimited and other programs that attract landowners, volunteers and local project leaders for match, and can aggregate tree orders for a bulk rate</a:t>
            </a:r>
          </a:p>
          <a:p>
            <a:r>
              <a:rPr lang="en-US" sz="2400" dirty="0"/>
              <a:t>Ms4 communities starting down the path of collecting stormwater fees</a:t>
            </a:r>
          </a:p>
          <a:p>
            <a:r>
              <a:rPr lang="en-US" sz="2400" dirty="0"/>
              <a:t>319 nonpoint source funds applied in watersheds with bacteria and sediment impairments</a:t>
            </a:r>
          </a:p>
          <a:p>
            <a:r>
              <a:rPr lang="en-US" sz="2400" dirty="0"/>
              <a:t>Region 9 Chesapeake bay coordinator helped communities acquire diverse grants (604b, </a:t>
            </a:r>
            <a:r>
              <a:rPr lang="en-US" sz="2400" dirty="0" err="1"/>
              <a:t>nfwf</a:t>
            </a:r>
            <a:r>
              <a:rPr lang="en-US" sz="2400" dirty="0"/>
              <a:t>, etc.)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592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413483"/>
          </a:xfrm>
        </p:spPr>
        <p:txBody>
          <a:bodyPr>
            <a:normAutofit/>
          </a:bodyPr>
          <a:lstStyle/>
          <a:p>
            <a:r>
              <a:rPr lang="en-US" dirty="0"/>
              <a:t>how WV is approaching BMP verification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09391" y="1953435"/>
            <a:ext cx="11173217" cy="4286048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b="1" u="sng" dirty="0"/>
              <a:t>Stormwater:</a:t>
            </a:r>
          </a:p>
          <a:p>
            <a:r>
              <a:rPr lang="en-US" dirty="0"/>
              <a:t>WVDEP Stormwater specialist visits newly developed sites when their construction permit is officially terminated, then updates a database of post-construction stormwater </a:t>
            </a:r>
            <a:r>
              <a:rPr lang="en-US" dirty="0" err="1"/>
              <a:t>bmps</a:t>
            </a:r>
            <a:r>
              <a:rPr lang="en-US" dirty="0"/>
              <a:t>. </a:t>
            </a:r>
          </a:p>
          <a:p>
            <a:r>
              <a:rPr lang="en-US" dirty="0"/>
              <a:t>coordinates the future visual inspection of these </a:t>
            </a:r>
            <a:r>
              <a:rPr lang="en-US" dirty="0" err="1"/>
              <a:t>bmps</a:t>
            </a:r>
            <a:r>
              <a:rPr lang="en-US" dirty="0"/>
              <a:t> so they will not be lost in the model due to reaching their lifespan.</a:t>
            </a:r>
          </a:p>
          <a:p>
            <a:pPr marL="0" indent="0">
              <a:buNone/>
            </a:pPr>
            <a:r>
              <a:rPr lang="en-US" b="1" u="sng" dirty="0"/>
              <a:t>Agriculture:</a:t>
            </a:r>
          </a:p>
          <a:p>
            <a:r>
              <a:rPr lang="en-US" dirty="0"/>
              <a:t>WVDA and WVCA currently developing a new system to verify livestock exclusion fencing with riparian buffers, which is a particularly important BMP for WV</a:t>
            </a:r>
          </a:p>
          <a:p>
            <a:r>
              <a:rPr lang="en-US" dirty="0"/>
              <a:t>other verification activities are on a voluntary basis as staff interacts with landowners. Challenging to track and report over time since most agriculture </a:t>
            </a:r>
            <a:r>
              <a:rPr lang="en-US" dirty="0" err="1"/>
              <a:t>bmps</a:t>
            </a:r>
            <a:r>
              <a:rPr lang="en-US" dirty="0"/>
              <a:t> are reported as county totals to protect producer privacy.</a:t>
            </a:r>
          </a:p>
        </p:txBody>
      </p:sp>
    </p:spTree>
    <p:extLst>
      <p:ext uri="{BB962C8B-B14F-4D97-AF65-F5344CB8AC3E}">
        <p14:creationId xmlns:p14="http://schemas.microsoft.com/office/powerpoint/2010/main" val="16123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D21FCB-56CB-4EFA-A79A-A9A8EC0F7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027BD9-272C-4CC4-9396-1708F8B1F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679B28-E134-4672-B48F-126E0CEB0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3893976" cy="1596177"/>
          </a:xfrm>
        </p:spPr>
        <p:txBody>
          <a:bodyPr anchor="b">
            <a:normAutofit/>
          </a:bodyPr>
          <a:lstStyle/>
          <a:p>
            <a:pPr algn="l"/>
            <a:r>
              <a:rPr lang="en-US" sz="3200"/>
              <a:t>What makes wv’s wip3 unique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4D7D5-3CA9-4097-989D-63479C987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309" y="2833211"/>
            <a:ext cx="4807752" cy="2883779"/>
          </a:xfrm>
        </p:spPr>
        <p:txBody>
          <a:bodyPr>
            <a:normAutofit/>
          </a:bodyPr>
          <a:lstStyle/>
          <a:p>
            <a:r>
              <a:rPr lang="en-US" dirty="0"/>
              <a:t>Monitoring results good</a:t>
            </a:r>
          </a:p>
          <a:p>
            <a:r>
              <a:rPr lang="en-US" dirty="0"/>
              <a:t>Load reductions on track</a:t>
            </a:r>
          </a:p>
          <a:p>
            <a:r>
              <a:rPr lang="en-US" dirty="0"/>
              <a:t>Small area means we could reach out to many stakeholders</a:t>
            </a:r>
          </a:p>
          <a:p>
            <a:r>
              <a:rPr lang="en-US" dirty="0"/>
              <a:t>Wip3 “input deck” Not reliant on many new stormwater retrofits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0D4ACB-249D-4E04-AA67-CEFF810EE559}"/>
              </a:ext>
            </a:extLst>
          </p:cNvPr>
          <p:cNvGrpSpPr/>
          <p:nvPr/>
        </p:nvGrpSpPr>
        <p:grpSpPr>
          <a:xfrm>
            <a:off x="4931230" y="348343"/>
            <a:ext cx="6734298" cy="5470566"/>
            <a:chOff x="5957455" y="1945103"/>
            <a:chExt cx="5320771" cy="429438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266EE60-07F8-4AE0-8D7E-03A1567C0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7455" y="1945103"/>
              <a:ext cx="5128126" cy="3846095"/>
            </a:xfrm>
            <a:prstGeom prst="roundRect">
              <a:avLst>
                <a:gd name="adj" fmla="val 5301"/>
              </a:avLst>
            </a:prstGeom>
            <a:ln w="82550" cap="sq">
              <a:solidFill>
                <a:srgbClr val="EAEAEA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97F0A0-4A61-4CCB-9C03-B4FF830352C8}"/>
                </a:ext>
              </a:extLst>
            </p:cNvPr>
            <p:cNvSpPr txBox="1"/>
            <p:nvPr/>
          </p:nvSpPr>
          <p:spPr>
            <a:xfrm>
              <a:off x="7856153" y="5870151"/>
              <a:ext cx="3422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Mill Creek, </a:t>
              </a:r>
              <a:r>
                <a:rPr lang="en-US" dirty="0" err="1"/>
                <a:t>Gerrardstown</a:t>
              </a:r>
              <a:r>
                <a:rPr lang="en-US" dirty="0"/>
                <a:t> WV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96091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FC5426-09AF-430C-A874-7242E7E27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554739" y="-2667000"/>
            <a:ext cx="5082521" cy="1219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F3AD35-4755-432C-8B9B-B408E0F4D3E3}"/>
              </a:ext>
            </a:extLst>
          </p:cNvPr>
          <p:cNvSpPr txBox="1"/>
          <p:nvPr/>
        </p:nvSpPr>
        <p:spPr>
          <a:xfrm>
            <a:off x="374073" y="6123709"/>
            <a:ext cx="6581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Riparian tree planting along Elks Run, Jefferson County, WV</a:t>
            </a:r>
          </a:p>
        </p:txBody>
      </p:sp>
    </p:spTree>
    <p:extLst>
      <p:ext uri="{BB962C8B-B14F-4D97-AF65-F5344CB8AC3E}">
        <p14:creationId xmlns:p14="http://schemas.microsoft.com/office/powerpoint/2010/main" val="3072781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8C4B62-7C4C-444B-9439-2FEE9927A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CC28E1-A1BC-477E-A1A2-2397F338B9CB}"/>
              </a:ext>
            </a:extLst>
          </p:cNvPr>
          <p:cNvSpPr txBox="1"/>
          <p:nvPr/>
        </p:nvSpPr>
        <p:spPr>
          <a:xfrm>
            <a:off x="3027219" y="6368143"/>
            <a:ext cx="73795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CREP program buffer area and fence, Tuscarora Creek near Martinsburg WV</a:t>
            </a:r>
          </a:p>
        </p:txBody>
      </p:sp>
    </p:spTree>
    <p:extLst>
      <p:ext uri="{BB962C8B-B14F-4D97-AF65-F5344CB8AC3E}">
        <p14:creationId xmlns:p14="http://schemas.microsoft.com/office/powerpoint/2010/main" val="623651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E7F799-8FD6-45AF-8086-4CFB7ED18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4AD63F-1574-476C-8522-BCEDF1937F9B}"/>
              </a:ext>
            </a:extLst>
          </p:cNvPr>
          <p:cNvSpPr txBox="1"/>
          <p:nvPr/>
        </p:nvSpPr>
        <p:spPr>
          <a:xfrm>
            <a:off x="6466113" y="6368143"/>
            <a:ext cx="39406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Cacapon River near Great Cacapon WV</a:t>
            </a:r>
          </a:p>
        </p:txBody>
      </p:sp>
    </p:spTree>
    <p:extLst>
      <p:ext uri="{BB962C8B-B14F-4D97-AF65-F5344CB8AC3E}">
        <p14:creationId xmlns:p14="http://schemas.microsoft.com/office/powerpoint/2010/main" val="1642270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1E869B-C456-40CF-BE1D-CA921EB86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49" t="21611" r="5618" b="4681"/>
          <a:stretch/>
        </p:blipFill>
        <p:spPr>
          <a:xfrm>
            <a:off x="1181528" y="770261"/>
            <a:ext cx="10120045" cy="5388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A74743E-2A35-4CE9-8905-99B1E3A5E605}"/>
              </a:ext>
            </a:extLst>
          </p:cNvPr>
          <p:cNvSpPr/>
          <p:nvPr/>
        </p:nvSpPr>
        <p:spPr>
          <a:xfrm>
            <a:off x="395206" y="2798161"/>
            <a:ext cx="11401587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B73187-C070-417D-AAE6-9E1323C5B5DD}"/>
              </a:ext>
            </a:extLst>
          </p:cNvPr>
          <p:cNvSpPr/>
          <p:nvPr/>
        </p:nvSpPr>
        <p:spPr>
          <a:xfrm>
            <a:off x="295565" y="6234546"/>
            <a:ext cx="71358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Source: https://cbrim.er.usgs.gov/data/RIM_Load_Trend_Summary_1985-2018_Combined.pdf</a:t>
            </a:r>
          </a:p>
        </p:txBody>
      </p:sp>
    </p:spTree>
    <p:extLst>
      <p:ext uri="{BB962C8B-B14F-4D97-AF65-F5344CB8AC3E}">
        <p14:creationId xmlns:p14="http://schemas.microsoft.com/office/powerpoint/2010/main" val="2869630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887" y="191015"/>
            <a:ext cx="8230226" cy="778483"/>
          </a:xfrm>
        </p:spPr>
        <p:txBody>
          <a:bodyPr/>
          <a:lstStyle/>
          <a:p>
            <a:r>
              <a:rPr lang="en-US" dirty="0"/>
              <a:t>https://cbrim.er.usgs.gov/maps/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4FE4E6-8946-41B6-A18E-5188070354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31" t="16566" r="13215" b="12727"/>
          <a:stretch/>
        </p:blipFill>
        <p:spPr>
          <a:xfrm>
            <a:off x="1293091" y="799870"/>
            <a:ext cx="9901382" cy="594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31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887" y="191015"/>
            <a:ext cx="8230226" cy="778483"/>
          </a:xfrm>
        </p:spPr>
        <p:txBody>
          <a:bodyPr/>
          <a:lstStyle/>
          <a:p>
            <a:r>
              <a:rPr lang="en-US" dirty="0"/>
              <a:t>https://cbrim.er.usgs.gov/maps/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898C77-F185-4EE3-87D0-8D144F5D7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97" t="16700" r="13300" b="12458"/>
          <a:stretch/>
        </p:blipFill>
        <p:spPr>
          <a:xfrm>
            <a:off x="1162740" y="807720"/>
            <a:ext cx="9610131" cy="573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90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887" y="191015"/>
            <a:ext cx="8230226" cy="778483"/>
          </a:xfrm>
        </p:spPr>
        <p:txBody>
          <a:bodyPr/>
          <a:lstStyle/>
          <a:p>
            <a:r>
              <a:rPr lang="en-US" dirty="0"/>
              <a:t>https://cbrim.er.usgs.gov/maps/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AE24B4-979E-423F-903F-0DCFC2C541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97" t="16700" r="13300" b="12458"/>
          <a:stretch/>
        </p:blipFill>
        <p:spPr>
          <a:xfrm>
            <a:off x="1154545" y="794326"/>
            <a:ext cx="9803015" cy="584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13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3DF17-CE04-4FAA-B09A-D08DAB402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758" y="255870"/>
            <a:ext cx="9882561" cy="1596177"/>
          </a:xfrm>
        </p:spPr>
        <p:txBody>
          <a:bodyPr/>
          <a:lstStyle/>
          <a:p>
            <a:r>
              <a:rPr lang="en-US" dirty="0" err="1"/>
              <a:t>ePA’S</a:t>
            </a:r>
            <a:r>
              <a:rPr lang="en-US" dirty="0"/>
              <a:t> midpoint assessment of West Virginia's progress through 2017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31981C-52C3-4A22-A253-12717AC78602}"/>
              </a:ext>
            </a:extLst>
          </p:cNvPr>
          <p:cNvSpPr txBox="1"/>
          <p:nvPr/>
        </p:nvSpPr>
        <p:spPr>
          <a:xfrm>
            <a:off x="790074" y="6088127"/>
            <a:ext cx="10611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was assessed using the Phase 5.3.2 model, which has now been replaced with an updated model, Phase 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59B3D0-E828-4E59-B7F0-472040A7C1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51" t="31185" r="20951" b="9019"/>
          <a:stretch/>
        </p:blipFill>
        <p:spPr>
          <a:xfrm>
            <a:off x="2362391" y="1619573"/>
            <a:ext cx="7168518" cy="45485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AD99F9-6FD2-46ED-9376-94FB5A1B5682}"/>
              </a:ext>
            </a:extLst>
          </p:cNvPr>
          <p:cNvSpPr/>
          <p:nvPr/>
        </p:nvSpPr>
        <p:spPr>
          <a:xfrm>
            <a:off x="2362390" y="6611779"/>
            <a:ext cx="731630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Source: https://www.epa.gov/sites/production/files/2018-07/documents/factsheet-epa-midpoint-assessment-chesapeake-bay-tmdl.pdf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8E050E0-D311-45ED-BC46-B8E4CF0C13EF}"/>
              </a:ext>
            </a:extLst>
          </p:cNvPr>
          <p:cNvSpPr/>
          <p:nvPr/>
        </p:nvSpPr>
        <p:spPr>
          <a:xfrm>
            <a:off x="1456841" y="4788977"/>
            <a:ext cx="9221491" cy="5889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67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41903B-E2C9-494C-8F06-76C08B033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383" y="781875"/>
            <a:ext cx="10243790" cy="539459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309535" y="6155902"/>
            <a:ext cx="5952817" cy="702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E3 = Everyone, everything, everywhere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678621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1220</Words>
  <Application>Microsoft Office PowerPoint</Application>
  <PresentationFormat>Widescreen</PresentationFormat>
  <Paragraphs>151</Paragraphs>
  <Slides>32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Tw Cen MT</vt:lpstr>
      <vt:lpstr>Droplet</vt:lpstr>
      <vt:lpstr>West virginia’s Chesapeake Bay Watershed Implementation Plan Phase 3</vt:lpstr>
      <vt:lpstr>PowerPoint Presentation</vt:lpstr>
      <vt:lpstr>What makes wv’s wip3 unique</vt:lpstr>
      <vt:lpstr>PowerPoint Presentation</vt:lpstr>
      <vt:lpstr>https://cbrim.er.usgs.gov/maps/</vt:lpstr>
      <vt:lpstr>https://cbrim.er.usgs.gov/maps/</vt:lpstr>
      <vt:lpstr>https://cbrim.er.usgs.gov/maps/</vt:lpstr>
      <vt:lpstr>ePA’S midpoint assessment of West Virginia's progress through 2017</vt:lpstr>
      <vt:lpstr>PowerPoint Presentation</vt:lpstr>
      <vt:lpstr>PowerPoint Presentation</vt:lpstr>
      <vt:lpstr>what challenges and opportunities the WIP presents</vt:lpstr>
      <vt:lpstr>PowerPoint Presentation</vt:lpstr>
      <vt:lpstr>What approaches have proven successful</vt:lpstr>
      <vt:lpstr>What approaches have proven successful</vt:lpstr>
      <vt:lpstr>Sector</vt:lpstr>
      <vt:lpstr>Sector</vt:lpstr>
      <vt:lpstr>Developed Lands: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WIP3 Development Identifying local priorities</vt:lpstr>
      <vt:lpstr>PowerPoint Presentation</vt:lpstr>
      <vt:lpstr>partners wvdep worked with for outreach and implementation</vt:lpstr>
      <vt:lpstr>PowerPoint Presentation</vt:lpstr>
      <vt:lpstr>what innovations and state/local funding have resulted in WV's participation in Bay Watershed recovery</vt:lpstr>
      <vt:lpstr>how WV is approaching BMP verification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 virginia’s Chesapeake Bay Watershed Implementation Plan Phase 3</dc:title>
  <dc:creator>Hartman, Alana C</dc:creator>
  <cp:lastModifiedBy>Hartman, Alana C</cp:lastModifiedBy>
  <cp:revision>12</cp:revision>
  <dcterms:created xsi:type="dcterms:W3CDTF">2020-02-19T18:26:16Z</dcterms:created>
  <dcterms:modified xsi:type="dcterms:W3CDTF">2020-02-19T20:21:29Z</dcterms:modified>
</cp:coreProperties>
</file>