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4" r:id="rId4"/>
    <p:sldId id="265" r:id="rId5"/>
    <p:sldId id="258" r:id="rId6"/>
    <p:sldId id="257" r:id="rId7"/>
    <p:sldId id="267" r:id="rId8"/>
    <p:sldId id="266" r:id="rId9"/>
    <p:sldId id="273" r:id="rId10"/>
    <p:sldId id="274" r:id="rId11"/>
    <p:sldId id="278" r:id="rId12"/>
    <p:sldId id="263" r:id="rId13"/>
    <p:sldId id="262" r:id="rId14"/>
    <p:sldId id="277" r:id="rId15"/>
    <p:sldId id="271" r:id="rId16"/>
    <p:sldId id="272" r:id="rId17"/>
    <p:sldId id="269" r:id="rId18"/>
    <p:sldId id="276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Buchanan" initials="CB" lastIdx="2" clrIdx="0">
    <p:extLst>
      <p:ext uri="{19B8F6BF-5375-455C-9EA6-DF929625EA0E}">
        <p15:presenceInfo xmlns:p15="http://schemas.microsoft.com/office/powerpoint/2012/main" userId="S::cbuchan@ICPRB.onmicrosoft.com::83a68aea-18be-40de-a30e-2157dc3738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880"/>
    <a:srgbClr val="D9E1F2"/>
    <a:srgbClr val="02FD22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67" autoAdjust="0"/>
    <p:restoredTop sz="85250" autoAdjust="0"/>
  </p:normalViewPr>
  <p:slideViewPr>
    <p:cSldViewPr snapToGrid="0">
      <p:cViewPr varScale="1">
        <p:scale>
          <a:sx n="91" d="100"/>
          <a:sy n="91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3ECA0-819D-4293-BBDE-AE25EBCB550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7BF3BF-08C0-4A94-B6C9-FDED6489BA7D}">
      <dgm:prSet phldrT="[Text]" custT="1"/>
      <dgm:spPr/>
      <dgm:t>
        <a:bodyPr/>
        <a:lstStyle/>
        <a:p>
          <a:r>
            <a:rPr lang="en-US" sz="2400" b="0" dirty="0"/>
            <a:t>Group the site scores by hydrologic unit</a:t>
          </a:r>
        </a:p>
      </dgm:t>
    </dgm:pt>
    <dgm:pt modelId="{F308EF63-246C-4931-8519-2DCA6B44FB7C}" type="sibTrans" cxnId="{35E81A8C-4BCC-4BF1-8472-A412AE121799}">
      <dgm:prSet/>
      <dgm:spPr/>
      <dgm:t>
        <a:bodyPr/>
        <a:lstStyle/>
        <a:p>
          <a:endParaRPr lang="en-US"/>
        </a:p>
      </dgm:t>
    </dgm:pt>
    <dgm:pt modelId="{A4AA0922-88C0-4883-8E39-58C3814144EB}" type="parTrans" cxnId="{35E81A8C-4BCC-4BF1-8472-A412AE121799}">
      <dgm:prSet/>
      <dgm:spPr/>
      <dgm:t>
        <a:bodyPr/>
        <a:lstStyle/>
        <a:p>
          <a:endParaRPr lang="en-US"/>
        </a:p>
      </dgm:t>
    </dgm:pt>
    <dgm:pt modelId="{53F13846-5ED0-437F-8BD2-078057F86C6B}" type="pres">
      <dgm:prSet presAssocID="{1D43ECA0-819D-4293-BBDE-AE25EBCB5505}" presName="Name0" presStyleCnt="0">
        <dgm:presLayoutVars>
          <dgm:chMax val="4"/>
          <dgm:resizeHandles val="exact"/>
        </dgm:presLayoutVars>
      </dgm:prSet>
      <dgm:spPr/>
    </dgm:pt>
    <dgm:pt modelId="{67D75BD1-E363-41FD-AD16-752C087362A5}" type="pres">
      <dgm:prSet presAssocID="{1D43ECA0-819D-4293-BBDE-AE25EBCB5505}" presName="ellipse" presStyleLbl="trBgShp" presStyleIdx="0" presStyleCnt="1"/>
      <dgm:spPr/>
    </dgm:pt>
    <dgm:pt modelId="{AB4CC9F3-62F5-4F30-BA08-60900C453809}" type="pres">
      <dgm:prSet presAssocID="{1D43ECA0-819D-4293-BBDE-AE25EBCB5505}" presName="arrow1" presStyleLbl="fgShp" presStyleIdx="0" presStyleCnt="1"/>
      <dgm:spPr/>
    </dgm:pt>
    <dgm:pt modelId="{BE217EE5-B705-4FCF-9AE4-C3CBFA67765A}" type="pres">
      <dgm:prSet presAssocID="{1D43ECA0-819D-4293-BBDE-AE25EBCB5505}" presName="rectangle" presStyleLbl="revTx" presStyleIdx="0" presStyleCnt="1" custScaleX="312609">
        <dgm:presLayoutVars>
          <dgm:bulletEnabled val="1"/>
        </dgm:presLayoutVars>
      </dgm:prSet>
      <dgm:spPr/>
    </dgm:pt>
    <dgm:pt modelId="{B12B4B41-7E4F-42F5-B330-E460B022E452}" type="pres">
      <dgm:prSet presAssocID="{1D43ECA0-819D-4293-BBDE-AE25EBCB5505}" presName="funnel" presStyleLbl="trAlignAcc1" presStyleIdx="0" presStyleCnt="1"/>
      <dgm:spPr>
        <a:solidFill>
          <a:schemeClr val="lt1">
            <a:hueOff val="0"/>
            <a:satOff val="0"/>
            <a:lumOff val="0"/>
            <a:alpha val="40000"/>
          </a:schemeClr>
        </a:solidFill>
      </dgm:spPr>
    </dgm:pt>
  </dgm:ptLst>
  <dgm:cxnLst>
    <dgm:cxn modelId="{35E81A8C-4BCC-4BF1-8472-A412AE121799}" srcId="{1D43ECA0-819D-4293-BBDE-AE25EBCB5505}" destId="{877BF3BF-08C0-4A94-B6C9-FDED6489BA7D}" srcOrd="0" destOrd="0" parTransId="{A4AA0922-88C0-4883-8E39-58C3814144EB}" sibTransId="{F308EF63-246C-4931-8519-2DCA6B44FB7C}"/>
    <dgm:cxn modelId="{A644368E-CDC9-470F-BBBE-C40280ABA622}" type="presOf" srcId="{877BF3BF-08C0-4A94-B6C9-FDED6489BA7D}" destId="{BE217EE5-B705-4FCF-9AE4-C3CBFA67765A}" srcOrd="0" destOrd="0" presId="urn:microsoft.com/office/officeart/2005/8/layout/funnel1"/>
    <dgm:cxn modelId="{412864E5-3179-464C-8B0E-9D713B1CF74D}" type="presOf" srcId="{1D43ECA0-819D-4293-BBDE-AE25EBCB5505}" destId="{53F13846-5ED0-437F-8BD2-078057F86C6B}" srcOrd="0" destOrd="0" presId="urn:microsoft.com/office/officeart/2005/8/layout/funnel1"/>
    <dgm:cxn modelId="{306DE41C-0748-4EDE-AD4E-76E13869042D}" type="presParOf" srcId="{53F13846-5ED0-437F-8BD2-078057F86C6B}" destId="{67D75BD1-E363-41FD-AD16-752C087362A5}" srcOrd="0" destOrd="0" presId="urn:microsoft.com/office/officeart/2005/8/layout/funnel1"/>
    <dgm:cxn modelId="{B10C0182-F606-4EB3-A7CB-E0EAB82D27D8}" type="presParOf" srcId="{53F13846-5ED0-437F-8BD2-078057F86C6B}" destId="{AB4CC9F3-62F5-4F30-BA08-60900C453809}" srcOrd="1" destOrd="0" presId="urn:microsoft.com/office/officeart/2005/8/layout/funnel1"/>
    <dgm:cxn modelId="{038E8B0F-0999-40EF-9943-0A523616608C}" type="presParOf" srcId="{53F13846-5ED0-437F-8BD2-078057F86C6B}" destId="{BE217EE5-B705-4FCF-9AE4-C3CBFA67765A}" srcOrd="2" destOrd="0" presId="urn:microsoft.com/office/officeart/2005/8/layout/funnel1"/>
    <dgm:cxn modelId="{6D73F165-A9D2-47FE-86B6-4F219A33C85F}" type="presParOf" srcId="{53F13846-5ED0-437F-8BD2-078057F86C6B}" destId="{B12B4B41-7E4F-42F5-B330-E460B022E452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75BD1-E363-41FD-AD16-752C087362A5}">
      <dsp:nvSpPr>
        <dsp:cNvPr id="0" name=""/>
        <dsp:cNvSpPr/>
      </dsp:nvSpPr>
      <dsp:spPr>
        <a:xfrm>
          <a:off x="2051862" y="106455"/>
          <a:ext cx="2112724" cy="73372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CC9F3-62F5-4F30-BA08-60900C453809}">
      <dsp:nvSpPr>
        <dsp:cNvPr id="0" name=""/>
        <dsp:cNvSpPr/>
      </dsp:nvSpPr>
      <dsp:spPr>
        <a:xfrm>
          <a:off x="2906778" y="1903090"/>
          <a:ext cx="409442" cy="26204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17EE5-B705-4FCF-9AE4-C3CBFA67765A}">
      <dsp:nvSpPr>
        <dsp:cNvPr id="0" name=""/>
        <dsp:cNvSpPr/>
      </dsp:nvSpPr>
      <dsp:spPr>
        <a:xfrm>
          <a:off x="39607" y="2112724"/>
          <a:ext cx="6143784" cy="491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Group the site scores by hydrologic unit</a:t>
          </a:r>
        </a:p>
      </dsp:txBody>
      <dsp:txXfrm>
        <a:off x="39607" y="2112724"/>
        <a:ext cx="6143784" cy="491331"/>
      </dsp:txXfrm>
    </dsp:sp>
    <dsp:sp modelId="{B12B4B41-7E4F-42F5-B330-E460B022E452}">
      <dsp:nvSpPr>
        <dsp:cNvPr id="0" name=""/>
        <dsp:cNvSpPr/>
      </dsp:nvSpPr>
      <dsp:spPr>
        <a:xfrm>
          <a:off x="1965060" y="16377"/>
          <a:ext cx="2292879" cy="1834303"/>
        </a:xfrm>
        <a:prstGeom prst="funnel">
          <a:avLst/>
        </a:prstGeom>
        <a:solidFill>
          <a:schemeClr val="lt1">
            <a:hueOff val="0"/>
            <a:satOff val="0"/>
            <a:lumOff val="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650BA-C8D3-45C3-9B9B-610E123C6F8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C9D27-2DA5-4DE9-8341-80AA08AFC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9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C9D27-2DA5-4DE9-8341-80AA08AFC5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8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7,300 stations per 64,000 mi2 averages to 1 station for every 8.8 mi2.</a:t>
            </a:r>
          </a:p>
          <a:p>
            <a:r>
              <a:rPr lang="en-US" dirty="0"/>
              <a:t>However, stations are clustered in urban areas where counties monitor intensely.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C9D27-2DA5-4DE9-8341-80AA08AFC5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03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C9D27-2DA5-4DE9-8341-80AA08AFC5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17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by area – baseline will be fairly consistent over time</a:t>
            </a:r>
          </a:p>
          <a:p>
            <a:r>
              <a:rPr lang="en-US" dirty="0"/>
              <a:t>If by # miles – baseline will need to be recalculated for each GIS layer </a:t>
            </a:r>
            <a:r>
              <a:rPr lang="en-US" dirty="0" err="1"/>
              <a:t>resolultion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C9D27-2DA5-4DE9-8341-80AA08AFC5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43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SHWG selects a stream layer as their official one then baseline should remain constant.</a:t>
            </a:r>
          </a:p>
          <a:p>
            <a:r>
              <a:rPr lang="en-US" dirty="0"/>
              <a:t>But different GITs/Action Teams are using different versions and others are developing different options (e.g., Peter C's work at 1:2,000) so over time mileage will change. </a:t>
            </a:r>
          </a:p>
          <a:p>
            <a:r>
              <a:rPr lang="en-US" dirty="0"/>
              <a:t>Adopting a catchment area-based method avoids all this uncertainty and change because catchment boundaries are not likely to change much.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C9D27-2DA5-4DE9-8341-80AA08AFC5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33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Sidebar analysis: in 2020 we want to test the robustness of 1 survey point in HUC12s with heterogeneous landscapes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C9D27-2DA5-4DE9-8341-80AA08AFC5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28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C9D27-2DA5-4DE9-8341-80AA08AFC5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12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sensitive metrics in each bioregion are used to form bioregion-specific indices.</a:t>
            </a:r>
          </a:p>
          <a:p>
            <a:r>
              <a:rPr lang="en-US" dirty="0"/>
              <a:t>Common scoring protocols -&gt; bioregion indices are directly comparable.</a:t>
            </a:r>
          </a:p>
          <a:p>
            <a:r>
              <a:rPr lang="en-US" dirty="0"/>
              <a:t>Narrative ratings are determined by the 50</a:t>
            </a:r>
            <a:r>
              <a:rPr lang="en-US" baseline="30000" dirty="0"/>
              <a:t>th</a:t>
            </a:r>
            <a:r>
              <a:rPr lang="en-US" dirty="0"/>
              <a:t>, 25</a:t>
            </a:r>
            <a:r>
              <a:rPr lang="en-US" baseline="30000" dirty="0"/>
              <a:t>th</a:t>
            </a:r>
            <a:r>
              <a:rPr lang="en-US" dirty="0"/>
              <a:t>, 10</a:t>
            </a:r>
            <a:r>
              <a:rPr lang="en-US" baseline="30000" dirty="0"/>
              <a:t>th</a:t>
            </a:r>
            <a:r>
              <a:rPr lang="en-US" dirty="0"/>
              <a:t>, and ½ of 10</a:t>
            </a:r>
            <a:r>
              <a:rPr lang="en-US" baseline="30000" dirty="0"/>
              <a:t>th</a:t>
            </a:r>
            <a:r>
              <a:rPr lang="en-US" dirty="0"/>
              <a:t> percentiles of index score distributions in Reference.</a:t>
            </a:r>
          </a:p>
          <a:p>
            <a:r>
              <a:rPr lang="en-US" sz="1200" dirty="0"/>
              <a:t>Sensitive to instream habitat conditions, conductivity, pH, DO, as well as flow alteration, nutrients, climate change, landcover change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C9D27-2DA5-4DE9-8341-80AA08AFC5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9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Maloney et al. (2018) related Chessie BIBI ratings to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Local catchment: number of dams</a:t>
            </a:r>
          </a:p>
          <a:p>
            <a:r>
              <a:rPr lang="en-US" dirty="0"/>
              <a:t>Upstream catchments: agricultural lands, precipitation, soil type, atmospheric SO4 deposition, elevation, area, % imperviousness, % tree canopy</a:t>
            </a:r>
          </a:p>
          <a:p>
            <a:r>
              <a:rPr lang="en-US" dirty="0"/>
              <a:t>Model correctly predicted 72% of samples in the training data set (1,449) and 73% of samples in test data 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C9D27-2DA5-4DE9-8341-80AA08AFC5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5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4,888 catchments had both monitoring and modeling results</a:t>
            </a:r>
          </a:p>
          <a:p>
            <a:r>
              <a:rPr lang="en-US" dirty="0"/>
              <a:t>Remember – Random Forest model was developed with monitoring results, so there should be good agreement (!!)</a:t>
            </a:r>
          </a:p>
          <a:p>
            <a:r>
              <a:rPr lang="en-US" dirty="0"/>
              <a:t>Point out that unsampled (unmonitored) </a:t>
            </a:r>
            <a:r>
              <a:rPr lang="en-US" dirty="0" err="1"/>
              <a:t>subwatersheds</a:t>
            </a:r>
            <a:r>
              <a:rPr lang="en-US" dirty="0"/>
              <a:t> tend to be rural or forested, where higher BIBI scores can be expected.</a:t>
            </a:r>
          </a:p>
          <a:p>
            <a:r>
              <a:rPr lang="en-US" dirty="0"/>
              <a:t>(Note: monitoring station scores in the same catchment were averaged and the average rated.)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C9D27-2DA5-4DE9-8341-80AA08AFC5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98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C9D27-2DA5-4DE9-8341-80AA08AFC5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41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Decision to be made by SHWG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C9D27-2DA5-4DE9-8341-80AA08AFC5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2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C9D27-2DA5-4DE9-8341-80AA08AFC5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8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C9D27-2DA5-4DE9-8341-80AA08AFC5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2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1:24,000 resolution was a 2018 decision of both the Stream Health Workgroup and the Fish Habitat workshop. </a:t>
            </a:r>
          </a:p>
          <a:p>
            <a:r>
              <a:rPr lang="en-US" dirty="0"/>
              <a:t>The Brook Trout and Fish Passage workgroups are using 1:24,000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C9D27-2DA5-4DE9-8341-80AA08AFC5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2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1AB0-0893-408B-AD95-1FA08C769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0E25E-1AF5-4524-93CB-D2FADC5F9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6CCB-7AC5-4E60-B6A6-882C75BF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7575-2F94-4048-8B11-EB2FFDBAC19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BF12D-2C9F-4E0E-A795-AD7F5CF2C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6E1BF-2507-471C-9E02-5B7F352F2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7C4D-9BB7-41E2-AC1C-281A3CB5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8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1C583-4E92-4099-909F-B4293DE9D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4C5BD-17E2-4F46-922C-94824AFC0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3861C-0515-4972-9584-087DF75D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7575-2F94-4048-8B11-EB2FFDBAC19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B0211-8566-4901-9FBC-0150E0A74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09FB2-B75E-4C46-A315-3BF5E6A0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7C4D-9BB7-41E2-AC1C-281A3CB5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4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F4EB5E-9053-4640-AD1D-528C0DE99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DFA5A-00BF-4686-BB59-5E7CAC28D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790F1-FD0F-4AA0-8470-B23E4B1D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7575-2F94-4048-8B11-EB2FFDBAC19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2C691-67B2-4317-873D-F279EA8A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0D5C-E43B-481A-A75A-03DE3F7F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7C4D-9BB7-41E2-AC1C-281A3CB5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3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7522D-FBE2-4549-8516-422F9353A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28625-0B39-4672-918E-A2EFD63E8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A7C94-2772-4866-B8D6-B190669E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7575-2F94-4048-8B11-EB2FFDBAC19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E463F-27B4-4DD3-BF79-DEF88337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45B46-899E-4559-A582-46615F83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7C4D-9BB7-41E2-AC1C-281A3CB5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7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3523-5692-475E-AB7E-C70736DA2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F92FA-4CC2-472E-B312-EA8E247E1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E44C9-B3C7-48C5-BA47-41660AE5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7575-2F94-4048-8B11-EB2FFDBAC19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4A871-6BEC-4271-95BC-980EDD0FE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4D976-10DA-482B-ADF3-C482D5BB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7C4D-9BB7-41E2-AC1C-281A3CB5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188F-323E-4FF9-B15B-CAB79814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D2ED3-BBF2-474E-85A7-EEEAAE2ED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51ACF-8666-4EC6-9109-7A806DD45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CA7FD-63A2-4864-8020-69BD500A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7575-2F94-4048-8B11-EB2FFDBAC19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70167-3176-4B68-8C66-FB38A908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D3209-2B3A-45DF-B3FD-02D077D4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7C4D-9BB7-41E2-AC1C-281A3CB5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4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E220-156B-481E-BFC3-623B36C7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F6F58-0541-479B-ADEE-5E1BDB261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62AE8-BA95-4FCB-9A2A-CD0D87663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6B5471-CF77-4212-BD3E-EDB46A08D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EC3AC-0EB2-4ECD-96DB-FCA172A3C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4EC82D-1F86-41B4-81B5-991D9EEA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7575-2F94-4048-8B11-EB2FFDBAC19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F92E41-E05C-4C3E-9A7B-288CA5787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57B526-C4A9-4C73-857B-D95ED715F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7C4D-9BB7-41E2-AC1C-281A3CB5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5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3520-4C48-4109-942D-D001AD9E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111CD-A15C-4B37-AED1-207995211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7575-2F94-4048-8B11-EB2FFDBAC19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E0F7E-4B94-4A6C-8C58-9124602E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A54E2-7DA1-470E-B7C1-9B6D55AA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7C4D-9BB7-41E2-AC1C-281A3CB5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9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D20047-8394-4CA3-B9F4-3B12347AD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7575-2F94-4048-8B11-EB2FFDBAC19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17895B-36D3-4CAE-8B5C-E10A1183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675B1-A9B9-4C9A-AA67-D523EEC0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7C4D-9BB7-41E2-AC1C-281A3CB5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4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14DB-C395-4E35-9F9C-371D32AF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408A3-EED9-46CD-8AB7-C2BABF494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9C49A-8918-4D73-BCBD-0ABB5EE41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062BD-919E-427E-9192-33E82BB92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7575-2F94-4048-8B11-EB2FFDBAC19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705EA-82D4-450E-87CF-CDF912B0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C8EFF-2408-4E43-B20A-CB5C13E8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7C4D-9BB7-41E2-AC1C-281A3CB5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9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F500C-C3C5-4C12-8492-21978241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D3764-ABB7-4B52-8319-7B7EC471C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5ACF0-8329-4C44-9B42-58B2ED964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03C4E-B3B4-4D07-9EE8-1B5A398E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7575-2F94-4048-8B11-EB2FFDBAC19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6DF9E-C215-4CAA-95C1-C34BF7F9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E1B1F-473A-42EB-AF18-0C9EC005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7C4D-9BB7-41E2-AC1C-281A3CB5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7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E55982-258C-48EB-8C2B-A89003E9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1B5C1-3CA6-46FC-9521-A7D769284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32B10-A9E2-4E68-9E0D-E6B6E8602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B7575-2F94-4048-8B11-EB2FFDBAC19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A2BCD-37AA-4A86-A674-BFA58AC44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62477-0DDA-41B5-84C0-2A1B73A19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17C4D-9BB7-41E2-AC1C-281A3CB5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4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19154-C302-42C8-A337-993EDCC25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41680"/>
          </a:xfrm>
        </p:spPr>
        <p:txBody>
          <a:bodyPr>
            <a:noAutofit/>
          </a:bodyPr>
          <a:lstStyle/>
          <a:p>
            <a:r>
              <a:rPr lang="en-US" sz="4800" dirty="0"/>
              <a:t>Calculating the Chesapeake Basin’s Percent of Healthy Streams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A61B2-FD87-4F38-A2EA-4C0998633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0947"/>
            <a:ext cx="9144000" cy="1394691"/>
          </a:xfrm>
        </p:spPr>
        <p:txBody>
          <a:bodyPr>
            <a:normAutofit/>
          </a:bodyPr>
          <a:lstStyle/>
          <a:p>
            <a:r>
              <a:rPr lang="en-US" dirty="0"/>
              <a:t>Claire Buchanan (ICPRB) and Kelly Maloney (USGS)</a:t>
            </a:r>
          </a:p>
          <a:p>
            <a:endParaRPr lang="en-US" dirty="0"/>
          </a:p>
          <a:p>
            <a:r>
              <a:rPr lang="en-US" dirty="0"/>
              <a:t>Stream Health Workgroup, February 21, 2020</a:t>
            </a:r>
          </a:p>
        </p:txBody>
      </p:sp>
    </p:spTree>
    <p:extLst>
      <p:ext uri="{BB962C8B-B14F-4D97-AF65-F5344CB8AC3E}">
        <p14:creationId xmlns:p14="http://schemas.microsoft.com/office/powerpoint/2010/main" val="199072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5C7ADB4-A997-4D3E-BA6D-A45291BEA0A7}"/>
              </a:ext>
            </a:extLst>
          </p:cNvPr>
          <p:cNvSpPr txBox="1">
            <a:spLocks/>
          </p:cNvSpPr>
          <p:nvPr/>
        </p:nvSpPr>
        <p:spPr>
          <a:xfrm>
            <a:off x="2276475" y="0"/>
            <a:ext cx="7686675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</a:rPr>
              <a:t>Total “Stream Miles?”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FB6B3C-5AE8-4089-BA5B-89C07BD9474F}"/>
              </a:ext>
            </a:extLst>
          </p:cNvPr>
          <p:cNvSpPr/>
          <p:nvPr/>
        </p:nvSpPr>
        <p:spPr>
          <a:xfrm>
            <a:off x="882547" y="1003049"/>
            <a:ext cx="1067497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>
                <a:solidFill>
                  <a:schemeClr val="accent1"/>
                </a:solidFill>
              </a:rPr>
              <a:t>Issue</a:t>
            </a:r>
            <a:r>
              <a:rPr lang="en-US" sz="2800" dirty="0"/>
              <a:t>: as resolution improves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total number 1</a:t>
            </a:r>
            <a:r>
              <a:rPr lang="en-US" sz="2000" baseline="30000" dirty="0"/>
              <a:t>st</a:t>
            </a:r>
            <a:r>
              <a:rPr lang="en-US" sz="2000" dirty="0"/>
              <a:t> - 4</a:t>
            </a:r>
            <a:r>
              <a:rPr lang="en-US" sz="2000" baseline="30000" dirty="0"/>
              <a:t>th</a:t>
            </a:r>
            <a:r>
              <a:rPr lang="en-US" sz="2000" dirty="0"/>
              <a:t> order streams increases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streams </a:t>
            </a:r>
            <a:r>
              <a:rPr lang="en-US" sz="2000" dirty="0" err="1"/>
              <a:t>ID’ed</a:t>
            </a:r>
            <a:r>
              <a:rPr lang="en-US" sz="2000" dirty="0"/>
              <a:t> as Strahler order 1</a:t>
            </a:r>
            <a:r>
              <a:rPr lang="en-US" sz="2000" baseline="30000" dirty="0"/>
              <a:t>st</a:t>
            </a:r>
            <a:r>
              <a:rPr lang="en-US" sz="2000" dirty="0"/>
              <a:t> – 4</a:t>
            </a:r>
            <a:r>
              <a:rPr lang="en-US" sz="2000" baseline="30000" dirty="0"/>
              <a:t>th</a:t>
            </a:r>
            <a:r>
              <a:rPr lang="en-US" sz="2000" dirty="0"/>
              <a:t> increases</a:t>
            </a:r>
          </a:p>
          <a:p>
            <a:pPr lvl="1"/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800" u="sng" dirty="0">
                <a:solidFill>
                  <a:schemeClr val="accent1"/>
                </a:solidFill>
              </a:rPr>
              <a:t>One option</a:t>
            </a:r>
            <a:r>
              <a:rPr lang="en-US" sz="2800" dirty="0"/>
              <a:t>: calculate percent of healthy streams using AREA of a hydrologic unit to weight results </a:t>
            </a:r>
            <a:r>
              <a:rPr lang="en-US" sz="2000" dirty="0"/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2018 Workshop temporary decision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 resolution increases, areas of hydrologic units are not expected to change as much as flowlines</a:t>
            </a:r>
          </a:p>
          <a:p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800" u="sng" dirty="0">
                <a:solidFill>
                  <a:schemeClr val="accent1"/>
                </a:solidFill>
              </a:rPr>
              <a:t>Alternate option</a:t>
            </a:r>
            <a:r>
              <a:rPr lang="en-US" sz="2800" dirty="0"/>
              <a:t>: calculate percent of healthy streams using NUMBER OF MILES in a hydrologic unit to weight results </a:t>
            </a:r>
            <a:r>
              <a:rPr lang="en-US" sz="2800" i="1" u="sng" dirty="0"/>
              <a:t>and</a:t>
            </a:r>
            <a:r>
              <a:rPr lang="en-US" sz="2800" dirty="0"/>
              <a:t> recalculate 2008 baseline for each stream layer resolution/version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 resolution increases, the lengths and numbers of flowlines (miles) increase and Strahler order assignment changes</a:t>
            </a:r>
          </a:p>
        </p:txBody>
      </p:sp>
    </p:spTree>
    <p:extLst>
      <p:ext uri="{BB962C8B-B14F-4D97-AF65-F5344CB8AC3E}">
        <p14:creationId xmlns:p14="http://schemas.microsoft.com/office/powerpoint/2010/main" val="139300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FC71B7-1728-4CD0-A289-08A41A7A7D31}"/>
              </a:ext>
            </a:extLst>
          </p:cNvPr>
          <p:cNvSpPr txBox="1"/>
          <p:nvPr/>
        </p:nvSpPr>
        <p:spPr>
          <a:xfrm>
            <a:off x="745691" y="1713469"/>
            <a:ext cx="231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Minimizes bias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081AA7-F459-4416-8B2F-19792FF36E7C}"/>
              </a:ext>
            </a:extLst>
          </p:cNvPr>
          <p:cNvGrpSpPr/>
          <p:nvPr/>
        </p:nvGrpSpPr>
        <p:grpSpPr>
          <a:xfrm>
            <a:off x="3822699" y="1141969"/>
            <a:ext cx="8191499" cy="5462031"/>
            <a:chOff x="3543589" y="813494"/>
            <a:chExt cx="8470610" cy="5716031"/>
          </a:xfrm>
        </p:grpSpPr>
        <p:pic>
          <p:nvPicPr>
            <p:cNvPr id="8" name="Picture 7" descr="A close up of a map&#10;&#10;Description automatically generated">
              <a:extLst>
                <a:ext uri="{FF2B5EF4-FFF2-40B4-BE49-F238E27FC236}">
                  <a16:creationId xmlns:a16="http://schemas.microsoft.com/office/drawing/2014/main" id="{B791C8EB-B658-4F74-AE21-F68772A1D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658" y="813495"/>
              <a:ext cx="4131541" cy="5346700"/>
            </a:xfrm>
            <a:prstGeom prst="rect">
              <a:avLst/>
            </a:prstGeom>
          </p:spPr>
        </p:pic>
        <p:pic>
          <p:nvPicPr>
            <p:cNvPr id="10" name="Picture 9" descr="A close up of a map&#10;&#10;Description automatically generated">
              <a:extLst>
                <a:ext uri="{FF2B5EF4-FFF2-40B4-BE49-F238E27FC236}">
                  <a16:creationId xmlns:a16="http://schemas.microsoft.com/office/drawing/2014/main" id="{B0626512-020D-4BBE-B2D4-3F301FABD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89" y="813494"/>
              <a:ext cx="4131540" cy="534669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2BBA32-16A9-4317-9E8D-910BB7D18EAF}"/>
                </a:ext>
              </a:extLst>
            </p:cNvPr>
            <p:cNvSpPr txBox="1"/>
            <p:nvPr/>
          </p:nvSpPr>
          <p:spPr>
            <a:xfrm>
              <a:off x="4941771" y="6160193"/>
              <a:ext cx="1891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Green dots on top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EE7A9C-7443-4008-B35A-BFBA57885208}"/>
                </a:ext>
              </a:extLst>
            </p:cNvPr>
            <p:cNvSpPr txBox="1"/>
            <p:nvPr/>
          </p:nvSpPr>
          <p:spPr>
            <a:xfrm>
              <a:off x="9073311" y="6160193"/>
              <a:ext cx="1673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Red dots on top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8B8BA80-DFB1-49E3-B76C-93854143C8B2}"/>
              </a:ext>
            </a:extLst>
          </p:cNvPr>
          <p:cNvSpPr txBox="1"/>
          <p:nvPr/>
        </p:nvSpPr>
        <p:spPr>
          <a:xfrm>
            <a:off x="386484" y="3872995"/>
            <a:ext cx="2844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% Healthy streams</a:t>
            </a:r>
          </a:p>
          <a:p>
            <a:endParaRPr lang="en-US" sz="2000" dirty="0"/>
          </a:p>
          <a:p>
            <a:r>
              <a:rPr lang="en-US" sz="2000" dirty="0"/>
              <a:t>Simple count method:</a:t>
            </a:r>
          </a:p>
          <a:p>
            <a:r>
              <a:rPr lang="en-US" sz="2000" b="1" dirty="0"/>
              <a:t>     50.3%</a:t>
            </a:r>
          </a:p>
          <a:p>
            <a:endParaRPr lang="en-US" sz="2000" dirty="0"/>
          </a:p>
          <a:p>
            <a:r>
              <a:rPr lang="en-US" sz="2000" dirty="0"/>
              <a:t>Area-weighted method:</a:t>
            </a:r>
          </a:p>
          <a:p>
            <a:r>
              <a:rPr lang="en-US" sz="2000" b="1" dirty="0"/>
              <a:t>     60.0%</a:t>
            </a:r>
          </a:p>
          <a:p>
            <a:endParaRPr lang="en-US" sz="2000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552EF0D-289F-4331-9751-EF2676D31C1E}"/>
              </a:ext>
            </a:extLst>
          </p:cNvPr>
          <p:cNvSpPr txBox="1">
            <a:spLocks/>
          </p:cNvSpPr>
          <p:nvPr/>
        </p:nvSpPr>
        <p:spPr>
          <a:xfrm>
            <a:off x="647700" y="0"/>
            <a:ext cx="10921999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/>
                </a:solidFill>
              </a:rPr>
              <a:t>Step 1 </a:t>
            </a:r>
            <a:r>
              <a:rPr lang="en-US" sz="3600" dirty="0">
                <a:solidFill>
                  <a:schemeClr val="accent1"/>
                </a:solidFill>
              </a:rPr>
              <a:t>for Both Options: Group by Hydrologic Unit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346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7BA148-5A25-48F7-B282-79DFB2885C12}"/>
              </a:ext>
            </a:extLst>
          </p:cNvPr>
          <p:cNvSpPr txBox="1"/>
          <p:nvPr/>
        </p:nvSpPr>
        <p:spPr>
          <a:xfrm>
            <a:off x="1419222" y="1209318"/>
            <a:ext cx="999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1		Chesapeake Watershed			  ~ 64,000 mi</a:t>
            </a:r>
            <a:r>
              <a:rPr lang="en-US" sz="24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spcAft>
                <a:spcPts val="6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58		HUC8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Subwatersheds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				  ~ 1,301.6 mi</a:t>
            </a:r>
            <a:r>
              <a:rPr lang="en-US" sz="24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"/>
              </a:spcAft>
            </a:pPr>
            <a:r>
              <a:rPr lang="en-US" sz="2400" dirty="0"/>
              <a:t>1,971 		HUC12 </a:t>
            </a:r>
            <a:r>
              <a:rPr lang="en-US" sz="2400" dirty="0" err="1"/>
              <a:t>Subwatersheds</a:t>
            </a:r>
            <a:r>
              <a:rPr lang="en-US" sz="2400" dirty="0"/>
              <a:t> 			  ~ 34.6 mi</a:t>
            </a:r>
            <a:r>
              <a:rPr lang="en-US" sz="2400" baseline="30000" dirty="0"/>
              <a:t>2</a:t>
            </a:r>
            <a:endParaRPr lang="en-US" sz="2400" dirty="0"/>
          </a:p>
          <a:p>
            <a:pPr>
              <a:spcAft>
                <a:spcPts val="60"/>
              </a:spcAft>
            </a:pPr>
            <a:r>
              <a:rPr lang="en-US" sz="2400" dirty="0"/>
              <a:t>104,000 	SHEDS Catchments 				  ~ 0.6 mi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B21097-F8CF-4442-AEA0-936B1B600D77}"/>
              </a:ext>
            </a:extLst>
          </p:cNvPr>
          <p:cNvSpPr txBox="1"/>
          <p:nvPr/>
        </p:nvSpPr>
        <p:spPr>
          <a:xfrm>
            <a:off x="6353176" y="3152775"/>
            <a:ext cx="5062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000" u="sng" dirty="0"/>
              <a:t>Catchments 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accent1"/>
                </a:solidFill>
              </a:rPr>
              <a:t>Modeled ratings can be assigned to 99% of all 104,000 catchments in basin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accent1"/>
                </a:solidFill>
              </a:rPr>
              <a:t>Catchments are small (~0.6 mi</a:t>
            </a:r>
            <a:r>
              <a:rPr lang="en-US" sz="2000" baseline="30000" dirty="0">
                <a:solidFill>
                  <a:schemeClr val="accent1"/>
                </a:solidFill>
              </a:rPr>
              <a:t>2</a:t>
            </a:r>
            <a:r>
              <a:rPr lang="en-US" sz="2000" dirty="0">
                <a:solidFill>
                  <a:schemeClr val="accent1"/>
                </a:solidFill>
              </a:rPr>
              <a:t>), have one local stream segment, and land cover is often homogeneous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E8EA12-B260-4E06-863D-7E78FBA1BE1E}"/>
              </a:ext>
            </a:extLst>
          </p:cNvPr>
          <p:cNvSpPr txBox="1"/>
          <p:nvPr/>
        </p:nvSpPr>
        <p:spPr>
          <a:xfrm>
            <a:off x="899816" y="3152775"/>
            <a:ext cx="493281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000" u="sng" dirty="0"/>
              <a:t>HUC12’s</a:t>
            </a: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7,300 stations sampled in baseline period </a:t>
            </a:r>
          </a:p>
          <a:p>
            <a:pPr algn="r">
              <a:spcAft>
                <a:spcPts val="1800"/>
              </a:spcAft>
            </a:pPr>
            <a:r>
              <a:rPr lang="en-US" sz="2000" dirty="0">
                <a:solidFill>
                  <a:schemeClr val="accent1"/>
                </a:solidFill>
              </a:rPr>
              <a:t>(~ 3.7 per HUC12 or ~ 1 per 8.8 mi</a:t>
            </a:r>
            <a:r>
              <a:rPr lang="en-US" sz="2000" baseline="30000" dirty="0">
                <a:solidFill>
                  <a:schemeClr val="accent1"/>
                </a:solidFill>
              </a:rPr>
              <a:t>2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</a:p>
          <a:p>
            <a:pPr algn="r">
              <a:spcAft>
                <a:spcPts val="1800"/>
              </a:spcAft>
            </a:pPr>
            <a:r>
              <a:rPr lang="en-US" sz="2000" dirty="0">
                <a:solidFill>
                  <a:schemeClr val="accent1"/>
                </a:solidFill>
              </a:rPr>
              <a:t>Only ~ 2/3</a:t>
            </a:r>
            <a:r>
              <a:rPr lang="en-US" sz="2000" baseline="30000" dirty="0">
                <a:solidFill>
                  <a:schemeClr val="accent1"/>
                </a:solidFill>
              </a:rPr>
              <a:t>rd</a:t>
            </a:r>
            <a:r>
              <a:rPr lang="en-US" sz="2000" dirty="0">
                <a:solidFill>
                  <a:schemeClr val="accent1"/>
                </a:solidFill>
              </a:rPr>
              <a:t> of HUC12’s have data because station coverage is uneven</a:t>
            </a: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One station likely won’t represent an individual HUC12 well </a:t>
            </a:r>
            <a:r>
              <a:rPr lang="en-US" sz="2000" i="1" dirty="0">
                <a:solidFill>
                  <a:schemeClr val="accent1"/>
                </a:solidFill>
              </a:rPr>
              <a:t>when land cover is heterogeneous….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0EC169-6F10-4349-BDAB-FAA1A2EF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1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Which Size Hydrologic Unit?</a:t>
            </a:r>
          </a:p>
        </p:txBody>
      </p:sp>
    </p:spTree>
    <p:extLst>
      <p:ext uri="{BB962C8B-B14F-4D97-AF65-F5344CB8AC3E}">
        <p14:creationId xmlns:p14="http://schemas.microsoft.com/office/powerpoint/2010/main" val="19771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396250C-46ED-4138-A114-761C37E82455}"/>
              </a:ext>
            </a:extLst>
          </p:cNvPr>
          <p:cNvGrpSpPr/>
          <p:nvPr/>
        </p:nvGrpSpPr>
        <p:grpSpPr>
          <a:xfrm>
            <a:off x="98036" y="180871"/>
            <a:ext cx="5719960" cy="6649204"/>
            <a:chOff x="1457198" y="536655"/>
            <a:chExt cx="4292082" cy="51933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023A8C-B51A-40C4-8930-C442BBF15BAF}"/>
                </a:ext>
              </a:extLst>
            </p:cNvPr>
            <p:cNvSpPr txBox="1"/>
            <p:nvPr/>
          </p:nvSpPr>
          <p:spPr>
            <a:xfrm>
              <a:off x="1518064" y="5439644"/>
              <a:ext cx="4231216" cy="290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Sub-watersheds with just one or two sampled stations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F462D2-B69C-4AE0-B152-D73ED87E1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198" y="536655"/>
              <a:ext cx="3788674" cy="490298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8F4B839-BAF1-4102-B8DD-2CA24562E726}"/>
              </a:ext>
            </a:extLst>
          </p:cNvPr>
          <p:cNvSpPr txBox="1"/>
          <p:nvPr/>
        </p:nvSpPr>
        <p:spPr>
          <a:xfrm>
            <a:off x="5687982" y="688092"/>
            <a:ext cx="61230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Because many monitoring programs have random-stratified designs…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relatively accurate </a:t>
            </a:r>
            <a:r>
              <a:rPr lang="en-US" sz="2400" i="1" u="sng" dirty="0">
                <a:solidFill>
                  <a:schemeClr val="accent1"/>
                </a:solidFill>
              </a:rPr>
              <a:t>basin estimates </a:t>
            </a:r>
            <a:r>
              <a:rPr lang="en-US" sz="2400" dirty="0">
                <a:solidFill>
                  <a:schemeClr val="accent1"/>
                </a:solidFill>
              </a:rPr>
              <a:t>can be obtained from HUC12’s with just 1 – 2 monitoring sites!!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One or two stations may represent a HUC12 well </a:t>
            </a:r>
            <a:r>
              <a:rPr lang="en-US" sz="2400" i="1" dirty="0">
                <a:solidFill>
                  <a:schemeClr val="accent1"/>
                </a:solidFill>
              </a:rPr>
              <a:t>when land cover is homogeneous</a:t>
            </a: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rgbClr val="4B7880"/>
                </a:solidFill>
              </a:rPr>
              <a:t>Ongoing analysis by Kelly Maloney and John Young may give us answers about how many samples are needed to adequately represent a HUC12 unit, given its landscape’s level of homogeneity</a:t>
            </a:r>
          </a:p>
        </p:txBody>
      </p:sp>
    </p:spTree>
    <p:extLst>
      <p:ext uri="{BB962C8B-B14F-4D97-AF65-F5344CB8AC3E}">
        <p14:creationId xmlns:p14="http://schemas.microsoft.com/office/powerpoint/2010/main" val="277341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B03DFBC-E0D4-432A-955D-4EF3EB44E0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712513"/>
              </p:ext>
            </p:extLst>
          </p:nvPr>
        </p:nvGraphicFramePr>
        <p:xfrm>
          <a:off x="4154413" y="2078566"/>
          <a:ext cx="6223000" cy="2620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105FD648-6FC3-4C9E-9EF7-1017A1E253E1}"/>
              </a:ext>
            </a:extLst>
          </p:cNvPr>
          <p:cNvGrpSpPr/>
          <p:nvPr/>
        </p:nvGrpSpPr>
        <p:grpSpPr>
          <a:xfrm>
            <a:off x="6361038" y="1854199"/>
            <a:ext cx="1524000" cy="1905000"/>
            <a:chOff x="1943100" y="2819400"/>
            <a:chExt cx="1524000" cy="1905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7235F9-36C3-4790-80C0-A48183569881}"/>
                </a:ext>
              </a:extLst>
            </p:cNvPr>
            <p:cNvSpPr/>
            <p:nvPr/>
          </p:nvSpPr>
          <p:spPr>
            <a:xfrm>
              <a:off x="2247900" y="4089400"/>
              <a:ext cx="152400" cy="1778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A340567-750E-4E43-8E0A-C0FC3D0C8B36}"/>
                </a:ext>
              </a:extLst>
            </p:cNvPr>
            <p:cNvSpPr/>
            <p:nvPr/>
          </p:nvSpPr>
          <p:spPr>
            <a:xfrm>
              <a:off x="3314700" y="3568700"/>
              <a:ext cx="152400" cy="1778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60F828-EF9B-4E8F-885E-D6C2C89E1F04}"/>
                </a:ext>
              </a:extLst>
            </p:cNvPr>
            <p:cNvSpPr/>
            <p:nvPr/>
          </p:nvSpPr>
          <p:spPr>
            <a:xfrm>
              <a:off x="2908300" y="4254500"/>
              <a:ext cx="152400" cy="1778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C0E8552-DDCE-488C-88CB-5655B75A992B}"/>
                </a:ext>
              </a:extLst>
            </p:cNvPr>
            <p:cNvSpPr/>
            <p:nvPr/>
          </p:nvSpPr>
          <p:spPr>
            <a:xfrm>
              <a:off x="2705100" y="4546600"/>
              <a:ext cx="152400" cy="177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E7B77F-52AF-487C-84D9-B047259CBBB5}"/>
                </a:ext>
              </a:extLst>
            </p:cNvPr>
            <p:cNvSpPr/>
            <p:nvPr/>
          </p:nvSpPr>
          <p:spPr>
            <a:xfrm>
              <a:off x="2590800" y="3975100"/>
              <a:ext cx="152400" cy="1778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893CBB-48EA-4950-B7B4-3D57E6713D35}"/>
                </a:ext>
              </a:extLst>
            </p:cNvPr>
            <p:cNvSpPr/>
            <p:nvPr/>
          </p:nvSpPr>
          <p:spPr>
            <a:xfrm>
              <a:off x="2552700" y="3556000"/>
              <a:ext cx="152400" cy="1778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8BB9F4-1426-4BBF-B18C-650788EC1BE7}"/>
                </a:ext>
              </a:extLst>
            </p:cNvPr>
            <p:cNvSpPr/>
            <p:nvPr/>
          </p:nvSpPr>
          <p:spPr>
            <a:xfrm>
              <a:off x="2247900" y="3403600"/>
              <a:ext cx="152400" cy="1778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80FAE8-7BDA-4150-AF71-590388B72CD7}"/>
                </a:ext>
              </a:extLst>
            </p:cNvPr>
            <p:cNvSpPr/>
            <p:nvPr/>
          </p:nvSpPr>
          <p:spPr>
            <a:xfrm>
              <a:off x="3009900" y="3429000"/>
              <a:ext cx="152400" cy="1778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4A84EB0-E2B3-4305-A9DE-0B211E1D31B8}"/>
                </a:ext>
              </a:extLst>
            </p:cNvPr>
            <p:cNvSpPr/>
            <p:nvPr/>
          </p:nvSpPr>
          <p:spPr>
            <a:xfrm>
              <a:off x="2095500" y="3949700"/>
              <a:ext cx="152400" cy="177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9EF94F-192B-4475-AA3F-EA3AA682538B}"/>
                </a:ext>
              </a:extLst>
            </p:cNvPr>
            <p:cNvSpPr/>
            <p:nvPr/>
          </p:nvSpPr>
          <p:spPr>
            <a:xfrm>
              <a:off x="2095500" y="3657600"/>
              <a:ext cx="152400" cy="1778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06BB5C4-98CA-4AEC-8B12-B97DA7AD4EEA}"/>
                </a:ext>
              </a:extLst>
            </p:cNvPr>
            <p:cNvSpPr/>
            <p:nvPr/>
          </p:nvSpPr>
          <p:spPr>
            <a:xfrm>
              <a:off x="1943100" y="2819400"/>
              <a:ext cx="152400" cy="1778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1059F6A-0895-4DAF-A59C-D1B33F9CA07C}"/>
                </a:ext>
              </a:extLst>
            </p:cNvPr>
            <p:cNvSpPr/>
            <p:nvPr/>
          </p:nvSpPr>
          <p:spPr>
            <a:xfrm>
              <a:off x="2489200" y="3073400"/>
              <a:ext cx="152400" cy="1778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F3D7C6E-48A8-4070-9863-C7377A095CC0}"/>
                </a:ext>
              </a:extLst>
            </p:cNvPr>
            <p:cNvSpPr/>
            <p:nvPr/>
          </p:nvSpPr>
          <p:spPr>
            <a:xfrm>
              <a:off x="2781300" y="3733800"/>
              <a:ext cx="152400" cy="1778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CDF289-31EE-4DCD-AA1B-2B3912BD1391}"/>
                </a:ext>
              </a:extLst>
            </p:cNvPr>
            <p:cNvSpPr/>
            <p:nvPr/>
          </p:nvSpPr>
          <p:spPr>
            <a:xfrm>
              <a:off x="2933700" y="3886200"/>
              <a:ext cx="152400" cy="177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53E55BF-7F26-4256-AAFC-FD1ACD068B05}"/>
                </a:ext>
              </a:extLst>
            </p:cNvPr>
            <p:cNvSpPr/>
            <p:nvPr/>
          </p:nvSpPr>
          <p:spPr>
            <a:xfrm>
              <a:off x="2968623" y="4432300"/>
              <a:ext cx="152400" cy="1778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792E43-8A40-4FB2-BEF6-26F72C5177E7}"/>
              </a:ext>
            </a:extLst>
          </p:cNvPr>
          <p:cNvGrpSpPr/>
          <p:nvPr/>
        </p:nvGrpSpPr>
        <p:grpSpPr>
          <a:xfrm flipH="1">
            <a:off x="6284043" y="1638299"/>
            <a:ext cx="2002631" cy="1625600"/>
            <a:chOff x="4051300" y="3416300"/>
            <a:chExt cx="1780116" cy="16256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59825E-ADDB-46FA-B039-B5A871482465}"/>
                </a:ext>
              </a:extLst>
            </p:cNvPr>
            <p:cNvSpPr/>
            <p:nvPr/>
          </p:nvSpPr>
          <p:spPr>
            <a:xfrm>
              <a:off x="4356100" y="4699000"/>
              <a:ext cx="152400" cy="1778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B998049-B2AF-4E40-9E56-34163792A97F}"/>
                </a:ext>
              </a:extLst>
            </p:cNvPr>
            <p:cNvSpPr/>
            <p:nvPr/>
          </p:nvSpPr>
          <p:spPr>
            <a:xfrm>
              <a:off x="5339644" y="3551767"/>
              <a:ext cx="152400" cy="1778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12C05D9-7149-4117-BF65-C38B8A05E0D5}"/>
                </a:ext>
              </a:extLst>
            </p:cNvPr>
            <p:cNvSpPr/>
            <p:nvPr/>
          </p:nvSpPr>
          <p:spPr>
            <a:xfrm>
              <a:off x="5016500" y="4864100"/>
              <a:ext cx="152400" cy="1778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CBE6450-F42F-442C-8900-3D73FB453F0D}"/>
                </a:ext>
              </a:extLst>
            </p:cNvPr>
            <p:cNvSpPr/>
            <p:nvPr/>
          </p:nvSpPr>
          <p:spPr>
            <a:xfrm>
              <a:off x="4768144" y="3416300"/>
              <a:ext cx="152400" cy="1778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1D1A66-83FF-430A-A3EC-B5977D157528}"/>
                </a:ext>
              </a:extLst>
            </p:cNvPr>
            <p:cNvSpPr/>
            <p:nvPr/>
          </p:nvSpPr>
          <p:spPr>
            <a:xfrm>
              <a:off x="4699000" y="4584700"/>
              <a:ext cx="152400" cy="1778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E6F0F8A-D94C-4671-A715-CFB6C56F91B8}"/>
                </a:ext>
              </a:extLst>
            </p:cNvPr>
            <p:cNvSpPr/>
            <p:nvPr/>
          </p:nvSpPr>
          <p:spPr>
            <a:xfrm>
              <a:off x="4660900" y="4165600"/>
              <a:ext cx="152400" cy="1778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A17C48C-8522-402C-AD6A-B0C60B130F37}"/>
                </a:ext>
              </a:extLst>
            </p:cNvPr>
            <p:cNvSpPr/>
            <p:nvPr/>
          </p:nvSpPr>
          <p:spPr>
            <a:xfrm>
              <a:off x="4356100" y="4013200"/>
              <a:ext cx="152400" cy="1778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56E92A-8BB4-4F60-A848-9124D3BA0870}"/>
                </a:ext>
              </a:extLst>
            </p:cNvPr>
            <p:cNvSpPr/>
            <p:nvPr/>
          </p:nvSpPr>
          <p:spPr>
            <a:xfrm>
              <a:off x="5118100" y="4038600"/>
              <a:ext cx="152400" cy="1778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46F8902-2BDF-4EE7-8882-CEE9ABEE040F}"/>
                </a:ext>
              </a:extLst>
            </p:cNvPr>
            <p:cNvSpPr/>
            <p:nvPr/>
          </p:nvSpPr>
          <p:spPr>
            <a:xfrm>
              <a:off x="4203700" y="4559300"/>
              <a:ext cx="152400" cy="1778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68AC9CA-B250-468D-A710-DE6B0F39F9D0}"/>
                </a:ext>
              </a:extLst>
            </p:cNvPr>
            <p:cNvSpPr/>
            <p:nvPr/>
          </p:nvSpPr>
          <p:spPr>
            <a:xfrm>
              <a:off x="4203700" y="4267200"/>
              <a:ext cx="152400" cy="1778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58F3BE7-E8EF-4856-9D46-962B8A084B02}"/>
                </a:ext>
              </a:extLst>
            </p:cNvPr>
            <p:cNvSpPr/>
            <p:nvPr/>
          </p:nvSpPr>
          <p:spPr>
            <a:xfrm>
              <a:off x="4051300" y="3429000"/>
              <a:ext cx="152400" cy="1778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22D677E-6357-47A2-8F51-919CE189711D}"/>
                </a:ext>
              </a:extLst>
            </p:cNvPr>
            <p:cNvSpPr/>
            <p:nvPr/>
          </p:nvSpPr>
          <p:spPr>
            <a:xfrm>
              <a:off x="4597400" y="3683000"/>
              <a:ext cx="152400" cy="1778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5B5C4FE-F653-4BFA-9DBC-ECA0746E4133}"/>
                </a:ext>
              </a:extLst>
            </p:cNvPr>
            <p:cNvSpPr/>
            <p:nvPr/>
          </p:nvSpPr>
          <p:spPr>
            <a:xfrm>
              <a:off x="4889500" y="4343400"/>
              <a:ext cx="152400" cy="1778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0C61C99-20E2-4259-A9A7-30D6FD213794}"/>
                </a:ext>
              </a:extLst>
            </p:cNvPr>
            <p:cNvSpPr/>
            <p:nvPr/>
          </p:nvSpPr>
          <p:spPr>
            <a:xfrm>
              <a:off x="4881033" y="3759200"/>
              <a:ext cx="152400" cy="1778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F1EDD8E-96E1-433B-B651-1C57A78BCD49}"/>
                </a:ext>
              </a:extLst>
            </p:cNvPr>
            <p:cNvSpPr/>
            <p:nvPr/>
          </p:nvSpPr>
          <p:spPr>
            <a:xfrm>
              <a:off x="5679016" y="4059767"/>
              <a:ext cx="152400" cy="1778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ight Brace 36">
            <a:extLst>
              <a:ext uri="{FF2B5EF4-FFF2-40B4-BE49-F238E27FC236}">
                <a16:creationId xmlns:a16="http://schemas.microsoft.com/office/drawing/2014/main" id="{4B895A40-467C-42B4-94DC-D5CD61C2F4AE}"/>
              </a:ext>
            </a:extLst>
          </p:cNvPr>
          <p:cNvSpPr/>
          <p:nvPr/>
        </p:nvSpPr>
        <p:spPr>
          <a:xfrm rot="16200000">
            <a:off x="7024719" y="2036978"/>
            <a:ext cx="501437" cy="5832471"/>
          </a:xfrm>
          <a:prstGeom prst="rightBrace">
            <a:avLst/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85FA82-9CC3-4FF2-B71E-BB1AB5A382E9}"/>
              </a:ext>
            </a:extLst>
          </p:cNvPr>
          <p:cNvSpPr txBox="1"/>
          <p:nvPr/>
        </p:nvSpPr>
        <p:spPr>
          <a:xfrm>
            <a:off x="2654300" y="5277100"/>
            <a:ext cx="288111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Weight by </a:t>
            </a:r>
            <a:r>
              <a:rPr lang="en-US" sz="2800" dirty="0">
                <a:highlight>
                  <a:srgbClr val="FFFF00"/>
                </a:highlight>
              </a:rPr>
              <a:t>area</a:t>
            </a:r>
            <a:r>
              <a:rPr lang="en-US" sz="2800" dirty="0"/>
              <a:t> of hydrologic unit?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C5C02054-25B8-4226-9DB1-626E227EF7B5}"/>
              </a:ext>
            </a:extLst>
          </p:cNvPr>
          <p:cNvSpPr/>
          <p:nvPr/>
        </p:nvSpPr>
        <p:spPr>
          <a:xfrm>
            <a:off x="7061192" y="4629363"/>
            <a:ext cx="409442" cy="262043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0DC8B1-B199-4610-A53A-7A65ED6EFC9C}"/>
              </a:ext>
            </a:extLst>
          </p:cNvPr>
          <p:cNvSpPr txBox="1"/>
          <p:nvPr/>
        </p:nvSpPr>
        <p:spPr>
          <a:xfrm>
            <a:off x="9450464" y="946882"/>
            <a:ext cx="16750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Merged monitoring and model Chessie BIBI ratings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70D767-3A99-4DB7-B2BA-0532641475DE}"/>
              </a:ext>
            </a:extLst>
          </p:cNvPr>
          <p:cNvSpPr txBox="1"/>
          <p:nvPr/>
        </p:nvSpPr>
        <p:spPr>
          <a:xfrm>
            <a:off x="9061373" y="5248400"/>
            <a:ext cx="301130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Weight by </a:t>
            </a:r>
            <a:r>
              <a:rPr lang="en-US" sz="2800" dirty="0">
                <a:highlight>
                  <a:srgbClr val="FFFF00"/>
                </a:highlight>
              </a:rPr>
              <a:t># miles</a:t>
            </a:r>
            <a:r>
              <a:rPr lang="en-US" sz="2800" dirty="0"/>
              <a:t> in hydrologic unit?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84402B0-7E0F-43BC-A27D-6F4D2571BF9C}"/>
              </a:ext>
            </a:extLst>
          </p:cNvPr>
          <p:cNvGrpSpPr/>
          <p:nvPr/>
        </p:nvGrpSpPr>
        <p:grpSpPr>
          <a:xfrm flipH="1">
            <a:off x="6182438" y="778853"/>
            <a:ext cx="2104235" cy="1570645"/>
            <a:chOff x="2095500" y="3073400"/>
            <a:chExt cx="1981200" cy="1651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2C175CD-1042-44AD-96C3-8FC201C048E6}"/>
                </a:ext>
              </a:extLst>
            </p:cNvPr>
            <p:cNvSpPr/>
            <p:nvPr/>
          </p:nvSpPr>
          <p:spPr>
            <a:xfrm>
              <a:off x="2247900" y="4089400"/>
              <a:ext cx="152400" cy="1778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AE5B8AB-1D94-48F9-B732-D6FCC097BD49}"/>
                </a:ext>
              </a:extLst>
            </p:cNvPr>
            <p:cNvSpPr/>
            <p:nvPr/>
          </p:nvSpPr>
          <p:spPr>
            <a:xfrm>
              <a:off x="3314700" y="3568700"/>
              <a:ext cx="152400" cy="1778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5579F9F-5293-4903-879C-C7C7AE09F1FF}"/>
                </a:ext>
              </a:extLst>
            </p:cNvPr>
            <p:cNvSpPr/>
            <p:nvPr/>
          </p:nvSpPr>
          <p:spPr>
            <a:xfrm>
              <a:off x="2908300" y="4254500"/>
              <a:ext cx="152400" cy="1778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4497056-5D06-4695-9B75-F8D96F0FC7BF}"/>
                </a:ext>
              </a:extLst>
            </p:cNvPr>
            <p:cNvSpPr/>
            <p:nvPr/>
          </p:nvSpPr>
          <p:spPr>
            <a:xfrm>
              <a:off x="2705100" y="4546600"/>
              <a:ext cx="152400" cy="177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1C7C568-C54D-4455-A524-7DF36E8C38ED}"/>
                </a:ext>
              </a:extLst>
            </p:cNvPr>
            <p:cNvSpPr/>
            <p:nvPr/>
          </p:nvSpPr>
          <p:spPr>
            <a:xfrm>
              <a:off x="2590800" y="3975100"/>
              <a:ext cx="152400" cy="1778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B6C7E12-0798-4265-98AC-8771DCED692C}"/>
                </a:ext>
              </a:extLst>
            </p:cNvPr>
            <p:cNvSpPr/>
            <p:nvPr/>
          </p:nvSpPr>
          <p:spPr>
            <a:xfrm>
              <a:off x="2552700" y="3556000"/>
              <a:ext cx="152400" cy="1778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D3A4656-E1C0-4A10-9C1E-78F49E8305D7}"/>
                </a:ext>
              </a:extLst>
            </p:cNvPr>
            <p:cNvSpPr/>
            <p:nvPr/>
          </p:nvSpPr>
          <p:spPr>
            <a:xfrm>
              <a:off x="2247900" y="3403600"/>
              <a:ext cx="152400" cy="1778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A171584-5F26-4C27-84E9-2E253A5FEF14}"/>
                </a:ext>
              </a:extLst>
            </p:cNvPr>
            <p:cNvSpPr/>
            <p:nvPr/>
          </p:nvSpPr>
          <p:spPr>
            <a:xfrm>
              <a:off x="3009900" y="3429000"/>
              <a:ext cx="152400" cy="1778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57B6CB2-1019-465E-892B-9900328BF4BE}"/>
                </a:ext>
              </a:extLst>
            </p:cNvPr>
            <p:cNvSpPr/>
            <p:nvPr/>
          </p:nvSpPr>
          <p:spPr>
            <a:xfrm>
              <a:off x="2095500" y="3949700"/>
              <a:ext cx="152400" cy="177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CB11ED6-DB1B-4066-9494-6062A44AD20E}"/>
                </a:ext>
              </a:extLst>
            </p:cNvPr>
            <p:cNvSpPr/>
            <p:nvPr/>
          </p:nvSpPr>
          <p:spPr>
            <a:xfrm>
              <a:off x="2095500" y="3657600"/>
              <a:ext cx="152400" cy="1778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9AA3991-CE2E-4A2C-9AB4-816BD9A7AF6A}"/>
                </a:ext>
              </a:extLst>
            </p:cNvPr>
            <p:cNvSpPr/>
            <p:nvPr/>
          </p:nvSpPr>
          <p:spPr>
            <a:xfrm>
              <a:off x="3924299" y="3446477"/>
              <a:ext cx="152401" cy="1778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8F05FA1-DDFF-472B-9986-E3AE9342E1A0}"/>
                </a:ext>
              </a:extLst>
            </p:cNvPr>
            <p:cNvSpPr/>
            <p:nvPr/>
          </p:nvSpPr>
          <p:spPr>
            <a:xfrm>
              <a:off x="2489200" y="3073400"/>
              <a:ext cx="152400" cy="1778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C56CC74-5619-457F-85DA-4D1385CF0275}"/>
                </a:ext>
              </a:extLst>
            </p:cNvPr>
            <p:cNvSpPr/>
            <p:nvPr/>
          </p:nvSpPr>
          <p:spPr>
            <a:xfrm>
              <a:off x="2781300" y="3733800"/>
              <a:ext cx="152400" cy="1778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694E11F-838F-40E8-BA7F-CA65AFD1364B}"/>
                </a:ext>
              </a:extLst>
            </p:cNvPr>
            <p:cNvSpPr/>
            <p:nvPr/>
          </p:nvSpPr>
          <p:spPr>
            <a:xfrm>
              <a:off x="2933700" y="3886200"/>
              <a:ext cx="152400" cy="177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C4788A5-2406-4240-A42E-FED6ECFA8203}"/>
                </a:ext>
              </a:extLst>
            </p:cNvPr>
            <p:cNvSpPr/>
            <p:nvPr/>
          </p:nvSpPr>
          <p:spPr>
            <a:xfrm>
              <a:off x="2968623" y="4432300"/>
              <a:ext cx="152400" cy="1778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Picture 66" descr="A picture containing clock&#10;&#10;Description automatically generated">
            <a:extLst>
              <a:ext uri="{FF2B5EF4-FFF2-40B4-BE49-F238E27FC236}">
                <a16:creationId xmlns:a16="http://schemas.microsoft.com/office/drawing/2014/main" id="{F6E6D9E5-364F-4F56-A144-6D57ECBC27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31" y="4724400"/>
            <a:ext cx="2260193" cy="2260193"/>
          </a:xfrm>
          <a:prstGeom prst="rect">
            <a:avLst/>
          </a:prstGeom>
        </p:spPr>
      </p:pic>
      <p:sp>
        <p:nvSpPr>
          <p:cNvPr id="68" name="Title 3">
            <a:extLst>
              <a:ext uri="{FF2B5EF4-FFF2-40B4-BE49-F238E27FC236}">
                <a16:creationId xmlns:a16="http://schemas.microsoft.com/office/drawing/2014/main" id="{872D9810-C519-4BB4-86B5-F46A9476B52B}"/>
              </a:ext>
            </a:extLst>
          </p:cNvPr>
          <p:cNvSpPr txBox="1">
            <a:spLocks/>
          </p:cNvSpPr>
          <p:nvPr/>
        </p:nvSpPr>
        <p:spPr>
          <a:xfrm>
            <a:off x="280231" y="1648010"/>
            <a:ext cx="4170726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/>
                </a:solidFill>
              </a:rPr>
              <a:t>Step 2: </a:t>
            </a:r>
            <a:r>
              <a:rPr lang="en-US" sz="3600" dirty="0">
                <a:solidFill>
                  <a:schemeClr val="accent1"/>
                </a:solidFill>
              </a:rPr>
              <a:t>Weight by Area or Miles?</a:t>
            </a:r>
            <a:endParaRPr lang="en-US" sz="3600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FEB2670-E312-46ED-B1B2-AFBF01F5E56E}"/>
              </a:ext>
            </a:extLst>
          </p:cNvPr>
          <p:cNvGrpSpPr/>
          <p:nvPr/>
        </p:nvGrpSpPr>
        <p:grpSpPr>
          <a:xfrm flipH="1">
            <a:off x="5535419" y="266699"/>
            <a:ext cx="2002631" cy="1625600"/>
            <a:chOff x="4051300" y="3416300"/>
            <a:chExt cx="1780116" cy="162560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A97BBE4-C8DF-4F9E-97B1-E869A2089B08}"/>
                </a:ext>
              </a:extLst>
            </p:cNvPr>
            <p:cNvSpPr/>
            <p:nvPr/>
          </p:nvSpPr>
          <p:spPr>
            <a:xfrm>
              <a:off x="4356100" y="4699000"/>
              <a:ext cx="152400" cy="1778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C876BEC-E36E-4A9B-B573-388034954EC8}"/>
                </a:ext>
              </a:extLst>
            </p:cNvPr>
            <p:cNvSpPr/>
            <p:nvPr/>
          </p:nvSpPr>
          <p:spPr>
            <a:xfrm>
              <a:off x="5339644" y="3551767"/>
              <a:ext cx="152400" cy="1778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8A1DB77-A873-4137-BD02-607243FCEC43}"/>
                </a:ext>
              </a:extLst>
            </p:cNvPr>
            <p:cNvSpPr/>
            <p:nvPr/>
          </p:nvSpPr>
          <p:spPr>
            <a:xfrm>
              <a:off x="5016500" y="4864100"/>
              <a:ext cx="152400" cy="1778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D6B302D-8242-4CC5-B68D-A9766065D4A5}"/>
                </a:ext>
              </a:extLst>
            </p:cNvPr>
            <p:cNvSpPr/>
            <p:nvPr/>
          </p:nvSpPr>
          <p:spPr>
            <a:xfrm>
              <a:off x="4768144" y="3416300"/>
              <a:ext cx="152400" cy="1778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7867713-AA2B-4F2F-B803-C5904675F683}"/>
                </a:ext>
              </a:extLst>
            </p:cNvPr>
            <p:cNvSpPr/>
            <p:nvPr/>
          </p:nvSpPr>
          <p:spPr>
            <a:xfrm>
              <a:off x="4699000" y="4584700"/>
              <a:ext cx="152400" cy="1778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F8DBF25-26CD-4D2F-B0CB-1B96C25BEA94}"/>
                </a:ext>
              </a:extLst>
            </p:cNvPr>
            <p:cNvSpPr/>
            <p:nvPr/>
          </p:nvSpPr>
          <p:spPr>
            <a:xfrm>
              <a:off x="4660900" y="4165600"/>
              <a:ext cx="152400" cy="1778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81833A9-B294-4421-AB4A-E66AC2B053BF}"/>
                </a:ext>
              </a:extLst>
            </p:cNvPr>
            <p:cNvSpPr/>
            <p:nvPr/>
          </p:nvSpPr>
          <p:spPr>
            <a:xfrm>
              <a:off x="4356100" y="4013200"/>
              <a:ext cx="152400" cy="1778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99D3FFA-CB23-4E4E-A8A1-089E0E66AED3}"/>
                </a:ext>
              </a:extLst>
            </p:cNvPr>
            <p:cNvSpPr/>
            <p:nvPr/>
          </p:nvSpPr>
          <p:spPr>
            <a:xfrm>
              <a:off x="5118100" y="4038600"/>
              <a:ext cx="152400" cy="1778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AF88A2F-0868-4583-8E5D-24B788EE5EA5}"/>
                </a:ext>
              </a:extLst>
            </p:cNvPr>
            <p:cNvSpPr/>
            <p:nvPr/>
          </p:nvSpPr>
          <p:spPr>
            <a:xfrm>
              <a:off x="4203700" y="4559300"/>
              <a:ext cx="152400" cy="1778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3300C01-0BD4-41A9-8D8D-FE903415BE2A}"/>
                </a:ext>
              </a:extLst>
            </p:cNvPr>
            <p:cNvSpPr/>
            <p:nvPr/>
          </p:nvSpPr>
          <p:spPr>
            <a:xfrm>
              <a:off x="4203700" y="4267200"/>
              <a:ext cx="152400" cy="1778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C9911B3-C3DE-48F4-B20E-0AE4B46B2BF6}"/>
                </a:ext>
              </a:extLst>
            </p:cNvPr>
            <p:cNvSpPr/>
            <p:nvPr/>
          </p:nvSpPr>
          <p:spPr>
            <a:xfrm>
              <a:off x="4051300" y="3429000"/>
              <a:ext cx="152400" cy="1778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D4BB267-3DA6-4B0D-A065-E3B7AC7E380A}"/>
                </a:ext>
              </a:extLst>
            </p:cNvPr>
            <p:cNvSpPr/>
            <p:nvPr/>
          </p:nvSpPr>
          <p:spPr>
            <a:xfrm>
              <a:off x="4597400" y="3683000"/>
              <a:ext cx="152400" cy="1778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9E4BE7E-94D8-49F5-B64A-6C2AC5B11E09}"/>
                </a:ext>
              </a:extLst>
            </p:cNvPr>
            <p:cNvSpPr/>
            <p:nvPr/>
          </p:nvSpPr>
          <p:spPr>
            <a:xfrm>
              <a:off x="4889500" y="4343400"/>
              <a:ext cx="152400" cy="1778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2E6D33B-B137-436D-BE4C-2D59A97E0976}"/>
                </a:ext>
              </a:extLst>
            </p:cNvPr>
            <p:cNvSpPr/>
            <p:nvPr/>
          </p:nvSpPr>
          <p:spPr>
            <a:xfrm>
              <a:off x="4881033" y="3759200"/>
              <a:ext cx="152400" cy="1778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7371757-9DE7-402E-8ABE-B58C815ED609}"/>
                </a:ext>
              </a:extLst>
            </p:cNvPr>
            <p:cNvSpPr/>
            <p:nvPr/>
          </p:nvSpPr>
          <p:spPr>
            <a:xfrm>
              <a:off x="5679016" y="4059767"/>
              <a:ext cx="152400" cy="1778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DF21C0B-73FC-4612-9674-E3A1F48654F9}"/>
              </a:ext>
            </a:extLst>
          </p:cNvPr>
          <p:cNvGrpSpPr/>
          <p:nvPr/>
        </p:nvGrpSpPr>
        <p:grpSpPr>
          <a:xfrm flipH="1">
            <a:off x="7496523" y="139699"/>
            <a:ext cx="1722685" cy="1905000"/>
            <a:chOff x="1943100" y="2819400"/>
            <a:chExt cx="1524000" cy="1905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F5D8EF9-6110-4957-80CE-C0DBEF05C3D1}"/>
                </a:ext>
              </a:extLst>
            </p:cNvPr>
            <p:cNvSpPr/>
            <p:nvPr/>
          </p:nvSpPr>
          <p:spPr>
            <a:xfrm>
              <a:off x="2247900" y="4089400"/>
              <a:ext cx="152400" cy="1778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2139706-615E-45E4-A6F4-BC51F34381C0}"/>
                </a:ext>
              </a:extLst>
            </p:cNvPr>
            <p:cNvSpPr/>
            <p:nvPr/>
          </p:nvSpPr>
          <p:spPr>
            <a:xfrm>
              <a:off x="3314700" y="3568700"/>
              <a:ext cx="152400" cy="1778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416B745-F54D-42CF-8349-D2D9FBD9AFBD}"/>
                </a:ext>
              </a:extLst>
            </p:cNvPr>
            <p:cNvSpPr/>
            <p:nvPr/>
          </p:nvSpPr>
          <p:spPr>
            <a:xfrm>
              <a:off x="2908300" y="4254500"/>
              <a:ext cx="152400" cy="1778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49E9CED-391D-49E5-8DC6-29F0FF5A42F5}"/>
                </a:ext>
              </a:extLst>
            </p:cNvPr>
            <p:cNvSpPr/>
            <p:nvPr/>
          </p:nvSpPr>
          <p:spPr>
            <a:xfrm>
              <a:off x="2705100" y="4546600"/>
              <a:ext cx="152400" cy="177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080EBC3-F075-46DD-A390-88C4928AA882}"/>
                </a:ext>
              </a:extLst>
            </p:cNvPr>
            <p:cNvSpPr/>
            <p:nvPr/>
          </p:nvSpPr>
          <p:spPr>
            <a:xfrm>
              <a:off x="2590800" y="3975100"/>
              <a:ext cx="152400" cy="1778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4A9E7DE-3D28-4024-B81E-33AF366543FD}"/>
                </a:ext>
              </a:extLst>
            </p:cNvPr>
            <p:cNvSpPr/>
            <p:nvPr/>
          </p:nvSpPr>
          <p:spPr>
            <a:xfrm>
              <a:off x="2552700" y="3556000"/>
              <a:ext cx="152400" cy="1778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376887F-7A3A-4D13-A5BA-8CBA26EEF434}"/>
                </a:ext>
              </a:extLst>
            </p:cNvPr>
            <p:cNvSpPr/>
            <p:nvPr/>
          </p:nvSpPr>
          <p:spPr>
            <a:xfrm>
              <a:off x="2247900" y="3403600"/>
              <a:ext cx="152400" cy="1778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4CBBB53-D7CF-40CB-BB9F-E9FE13F3D7EB}"/>
                </a:ext>
              </a:extLst>
            </p:cNvPr>
            <p:cNvSpPr/>
            <p:nvPr/>
          </p:nvSpPr>
          <p:spPr>
            <a:xfrm>
              <a:off x="3009900" y="3429000"/>
              <a:ext cx="152400" cy="1778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626EC15-EEDF-489C-84A0-927AAF30E1F6}"/>
                </a:ext>
              </a:extLst>
            </p:cNvPr>
            <p:cNvSpPr/>
            <p:nvPr/>
          </p:nvSpPr>
          <p:spPr>
            <a:xfrm>
              <a:off x="2095500" y="3949700"/>
              <a:ext cx="152400" cy="177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1A7EF22-8B6D-4A47-8998-BCEDDA8981EA}"/>
                </a:ext>
              </a:extLst>
            </p:cNvPr>
            <p:cNvSpPr/>
            <p:nvPr/>
          </p:nvSpPr>
          <p:spPr>
            <a:xfrm>
              <a:off x="2095500" y="3657600"/>
              <a:ext cx="152400" cy="1778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9ECC2D8-33C2-4380-AF7F-DDCB9DDA9EA7}"/>
                </a:ext>
              </a:extLst>
            </p:cNvPr>
            <p:cNvSpPr/>
            <p:nvPr/>
          </p:nvSpPr>
          <p:spPr>
            <a:xfrm>
              <a:off x="1943100" y="2819400"/>
              <a:ext cx="152400" cy="1778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05D7415-E39A-45D1-8AED-D6DAA05622DA}"/>
                </a:ext>
              </a:extLst>
            </p:cNvPr>
            <p:cNvSpPr/>
            <p:nvPr/>
          </p:nvSpPr>
          <p:spPr>
            <a:xfrm>
              <a:off x="2489200" y="3073400"/>
              <a:ext cx="152400" cy="1778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4F0FF18-7158-4F68-A5D9-6948698E82B0}"/>
                </a:ext>
              </a:extLst>
            </p:cNvPr>
            <p:cNvSpPr/>
            <p:nvPr/>
          </p:nvSpPr>
          <p:spPr>
            <a:xfrm>
              <a:off x="2781300" y="3733800"/>
              <a:ext cx="152400" cy="1778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B89AC2A-3716-46FA-84F1-AB0D5F421910}"/>
                </a:ext>
              </a:extLst>
            </p:cNvPr>
            <p:cNvSpPr/>
            <p:nvPr/>
          </p:nvSpPr>
          <p:spPr>
            <a:xfrm>
              <a:off x="2933700" y="3886200"/>
              <a:ext cx="152400" cy="177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3255FD1-FBFC-4D8A-9E8D-B3AD310564FE}"/>
                </a:ext>
              </a:extLst>
            </p:cNvPr>
            <p:cNvSpPr/>
            <p:nvPr/>
          </p:nvSpPr>
          <p:spPr>
            <a:xfrm>
              <a:off x="2968623" y="4432300"/>
              <a:ext cx="152400" cy="1778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6346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0688D0-F972-4BBE-8791-EB63B3D52B92}"/>
              </a:ext>
            </a:extLst>
          </p:cNvPr>
          <p:cNvSpPr txBox="1"/>
          <p:nvPr/>
        </p:nvSpPr>
        <p:spPr>
          <a:xfrm>
            <a:off x="506732" y="231695"/>
            <a:ext cx="557059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</a:rPr>
              <a:t>Same Method for Both Options</a:t>
            </a:r>
          </a:p>
          <a:p>
            <a:endParaRPr lang="en-US" sz="2400" dirty="0"/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2400" dirty="0"/>
              <a:t>Group ratings by hydrologic unit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2400" dirty="0"/>
              <a:t>For units with one or more monitoring sites, use </a:t>
            </a:r>
            <a:r>
              <a:rPr lang="en-US" sz="2400" b="1" dirty="0"/>
              <a:t>monitoring results</a:t>
            </a:r>
            <a:r>
              <a:rPr lang="en-US" sz="2400" dirty="0"/>
              <a:t> weighted by equal portions of catchment’s </a:t>
            </a:r>
            <a:r>
              <a:rPr lang="en-US" sz="2400" b="1" dirty="0">
                <a:solidFill>
                  <a:srgbClr val="7030A0"/>
                </a:solidFill>
              </a:rPr>
              <a:t>area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7030A0"/>
                </a:solidFill>
              </a:rPr>
              <a:t># of stream miles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2400" dirty="0"/>
              <a:t>For units with no monitoring data, use </a:t>
            </a:r>
            <a:r>
              <a:rPr lang="en-US" sz="2400" b="1" dirty="0"/>
              <a:t>model results </a:t>
            </a:r>
            <a:r>
              <a:rPr lang="en-US" sz="2400" dirty="0"/>
              <a:t>weighted by catchment’s </a:t>
            </a:r>
            <a:r>
              <a:rPr lang="en-US" sz="2400" b="1" dirty="0">
                <a:solidFill>
                  <a:srgbClr val="7030A0"/>
                </a:solidFill>
              </a:rPr>
              <a:t>area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7030A0"/>
                </a:solidFill>
              </a:rPr>
              <a:t># of stream miles</a:t>
            </a:r>
            <a:endParaRPr lang="en-US" sz="2400" dirty="0"/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2400" dirty="0"/>
              <a:t>Sum all unit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areas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7030A0"/>
                </a:solidFill>
              </a:rPr>
              <a:t># of stream miles </a:t>
            </a:r>
            <a:r>
              <a:rPr lang="en-US" sz="2400" dirty="0"/>
              <a:t>with Healthy ratings (E, G, F) and divide by Chesapeake watershed’s total area or total stream miles to calculate % Healthy streams</a:t>
            </a:r>
          </a:p>
        </p:txBody>
      </p:sp>
      <p:grpSp>
        <p:nvGrpSpPr>
          <p:cNvPr id="38" name="Map &amp; Dots">
            <a:extLst>
              <a:ext uri="{FF2B5EF4-FFF2-40B4-BE49-F238E27FC236}">
                <a16:creationId xmlns:a16="http://schemas.microsoft.com/office/drawing/2014/main" id="{AC29B156-964F-48DC-9FD4-E4D0F6434811}"/>
              </a:ext>
            </a:extLst>
          </p:cNvPr>
          <p:cNvGrpSpPr/>
          <p:nvPr/>
        </p:nvGrpSpPr>
        <p:grpSpPr>
          <a:xfrm>
            <a:off x="6258395" y="0"/>
            <a:ext cx="5330943" cy="6858000"/>
            <a:chOff x="6258395" y="0"/>
            <a:chExt cx="5330943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3365F4A-3FD4-48AE-9B5F-611B9472D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8395" y="0"/>
              <a:ext cx="5330943" cy="6858000"/>
            </a:xfrm>
            <a:prstGeom prst="rect">
              <a:avLst/>
            </a:prstGeom>
          </p:spPr>
        </p:pic>
        <p:grpSp>
          <p:nvGrpSpPr>
            <p:cNvPr id="18" name="Sampling Locations">
              <a:extLst>
                <a:ext uri="{FF2B5EF4-FFF2-40B4-BE49-F238E27FC236}">
                  <a16:creationId xmlns:a16="http://schemas.microsoft.com/office/drawing/2014/main" id="{E8831AFB-23DF-45E1-BA56-31BDE892487C}"/>
                </a:ext>
              </a:extLst>
            </p:cNvPr>
            <p:cNvGrpSpPr/>
            <p:nvPr/>
          </p:nvGrpSpPr>
          <p:grpSpPr>
            <a:xfrm>
              <a:off x="6572250" y="594383"/>
              <a:ext cx="4510087" cy="5768317"/>
              <a:chOff x="6572250" y="594383"/>
              <a:chExt cx="4510087" cy="576831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3F78F84-FA1D-4377-8F9E-44A0F26B1305}"/>
                  </a:ext>
                </a:extLst>
              </p:cNvPr>
              <p:cNvSpPr/>
              <p:nvPr/>
            </p:nvSpPr>
            <p:spPr>
              <a:xfrm>
                <a:off x="7381875" y="6257925"/>
                <a:ext cx="104775" cy="10477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323A7A6-2824-4138-9FAC-623004348AAC}"/>
                  </a:ext>
                </a:extLst>
              </p:cNvPr>
              <p:cNvSpPr/>
              <p:nvPr/>
            </p:nvSpPr>
            <p:spPr>
              <a:xfrm>
                <a:off x="10086975" y="5715000"/>
                <a:ext cx="104775" cy="1047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C97B459-50D6-4445-BE4F-3AB987C4DD68}"/>
                  </a:ext>
                </a:extLst>
              </p:cNvPr>
              <p:cNvSpPr/>
              <p:nvPr/>
            </p:nvSpPr>
            <p:spPr>
              <a:xfrm>
                <a:off x="10772775" y="5267325"/>
                <a:ext cx="104775" cy="104775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3A6E85F-EB7D-44A0-8F84-D971C7E34E4D}"/>
                  </a:ext>
                </a:extLst>
              </p:cNvPr>
              <p:cNvSpPr/>
              <p:nvPr/>
            </p:nvSpPr>
            <p:spPr>
              <a:xfrm>
                <a:off x="10825162" y="5319712"/>
                <a:ext cx="104775" cy="1047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645F8E9-136D-46D8-AB2D-DAE5F7EEEC58}"/>
                  </a:ext>
                </a:extLst>
              </p:cNvPr>
              <p:cNvSpPr/>
              <p:nvPr/>
            </p:nvSpPr>
            <p:spPr>
              <a:xfrm>
                <a:off x="10401300" y="5162550"/>
                <a:ext cx="104775" cy="10477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844E334-CF53-4CD5-AE25-8E6F773C410F}"/>
                  </a:ext>
                </a:extLst>
              </p:cNvPr>
              <p:cNvSpPr/>
              <p:nvPr/>
            </p:nvSpPr>
            <p:spPr>
              <a:xfrm>
                <a:off x="10657651" y="5662612"/>
                <a:ext cx="104775" cy="104775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E516DCF-3C1C-4F76-8BFA-97271E03C638}"/>
                  </a:ext>
                </a:extLst>
              </p:cNvPr>
              <p:cNvSpPr/>
              <p:nvPr/>
            </p:nvSpPr>
            <p:spPr>
              <a:xfrm>
                <a:off x="10977562" y="4648200"/>
                <a:ext cx="104775" cy="10477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64BB169-95EA-49B7-A8DA-AB8DE3C7FEFD}"/>
                  </a:ext>
                </a:extLst>
              </p:cNvPr>
              <p:cNvSpPr/>
              <p:nvPr/>
            </p:nvSpPr>
            <p:spPr>
              <a:xfrm>
                <a:off x="8143875" y="2695575"/>
                <a:ext cx="104775" cy="104775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8FC9FF9-74CA-4094-9CCA-F769E30BF74D}"/>
                  </a:ext>
                </a:extLst>
              </p:cNvPr>
              <p:cNvSpPr/>
              <p:nvPr/>
            </p:nvSpPr>
            <p:spPr>
              <a:xfrm>
                <a:off x="6572250" y="1323975"/>
                <a:ext cx="104775" cy="10477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3CE5215-1EF4-4C92-A2AF-C9CA287F6C27}"/>
                  </a:ext>
                </a:extLst>
              </p:cNvPr>
              <p:cNvSpPr/>
              <p:nvPr/>
            </p:nvSpPr>
            <p:spPr>
              <a:xfrm>
                <a:off x="6657151" y="4595812"/>
                <a:ext cx="104775" cy="104775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65F6445-4DAC-4401-A256-5DAFA57DE4A6}"/>
                  </a:ext>
                </a:extLst>
              </p:cNvPr>
              <p:cNvSpPr/>
              <p:nvPr/>
            </p:nvSpPr>
            <p:spPr>
              <a:xfrm>
                <a:off x="6572250" y="2514600"/>
                <a:ext cx="104775" cy="104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33CA7A9-3C7E-4835-ADEE-DE9E52D46549}"/>
                  </a:ext>
                </a:extLst>
              </p:cNvPr>
              <p:cNvSpPr/>
              <p:nvPr/>
            </p:nvSpPr>
            <p:spPr>
              <a:xfrm>
                <a:off x="10720387" y="2278857"/>
                <a:ext cx="104775" cy="10477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EF40BC8-AD78-4559-85C3-FEA88E9091A3}"/>
                  </a:ext>
                </a:extLst>
              </p:cNvPr>
              <p:cNvSpPr/>
              <p:nvPr/>
            </p:nvSpPr>
            <p:spPr>
              <a:xfrm>
                <a:off x="7276276" y="594383"/>
                <a:ext cx="104775" cy="104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6361A5E-78FC-485C-8FE7-54F91EFAC816}"/>
                  </a:ext>
                </a:extLst>
              </p:cNvPr>
              <p:cNvSpPr/>
              <p:nvPr/>
            </p:nvSpPr>
            <p:spPr>
              <a:xfrm>
                <a:off x="10667999" y="4752975"/>
                <a:ext cx="104775" cy="104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121D86-D3F6-4BAC-8052-9EB1EE2E812C}"/>
                </a:ext>
              </a:extLst>
            </p:cNvPr>
            <p:cNvSpPr txBox="1"/>
            <p:nvPr/>
          </p:nvSpPr>
          <p:spPr>
            <a:xfrm>
              <a:off x="8274606" y="6246467"/>
              <a:ext cx="26121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Monitoring Results</a:t>
              </a:r>
            </a:p>
          </p:txBody>
        </p:sp>
      </p:grpSp>
      <p:grpSp>
        <p:nvGrpSpPr>
          <p:cNvPr id="37" name="Catchments">
            <a:extLst>
              <a:ext uri="{FF2B5EF4-FFF2-40B4-BE49-F238E27FC236}">
                <a16:creationId xmlns:a16="http://schemas.microsoft.com/office/drawing/2014/main" id="{A07AD138-FB52-4B1E-A089-6BA79CB727F3}"/>
              </a:ext>
            </a:extLst>
          </p:cNvPr>
          <p:cNvGrpSpPr/>
          <p:nvPr/>
        </p:nvGrpSpPr>
        <p:grpSpPr>
          <a:xfrm>
            <a:off x="6343650" y="76200"/>
            <a:ext cx="5153025" cy="6734175"/>
            <a:chOff x="6343650" y="76200"/>
            <a:chExt cx="5153025" cy="673417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6F563C5-F844-4056-9138-78BB40F11718}"/>
                </a:ext>
              </a:extLst>
            </p:cNvPr>
            <p:cNvSpPr/>
            <p:nvPr/>
          </p:nvSpPr>
          <p:spPr>
            <a:xfrm>
              <a:off x="6362700" y="1047750"/>
              <a:ext cx="962025" cy="676275"/>
            </a:xfrm>
            <a:custGeom>
              <a:avLst/>
              <a:gdLst>
                <a:gd name="connsiteX0" fmla="*/ 0 w 962025"/>
                <a:gd name="connsiteY0" fmla="*/ 123825 h 676275"/>
                <a:gd name="connsiteX1" fmla="*/ 304800 w 962025"/>
                <a:gd name="connsiteY1" fmla="*/ 66675 h 676275"/>
                <a:gd name="connsiteX2" fmla="*/ 304800 w 962025"/>
                <a:gd name="connsiteY2" fmla="*/ 66675 h 676275"/>
                <a:gd name="connsiteX3" fmla="*/ 304800 w 962025"/>
                <a:gd name="connsiteY3" fmla="*/ 66675 h 676275"/>
                <a:gd name="connsiteX4" fmla="*/ 333375 w 962025"/>
                <a:gd name="connsiteY4" fmla="*/ 0 h 676275"/>
                <a:gd name="connsiteX5" fmla="*/ 542925 w 962025"/>
                <a:gd name="connsiteY5" fmla="*/ 28575 h 676275"/>
                <a:gd name="connsiteX6" fmla="*/ 742950 w 962025"/>
                <a:gd name="connsiteY6" fmla="*/ 142875 h 676275"/>
                <a:gd name="connsiteX7" fmla="*/ 752475 w 962025"/>
                <a:gd name="connsiteY7" fmla="*/ 314325 h 676275"/>
                <a:gd name="connsiteX8" fmla="*/ 962025 w 962025"/>
                <a:gd name="connsiteY8" fmla="*/ 390525 h 676275"/>
                <a:gd name="connsiteX9" fmla="*/ 762000 w 962025"/>
                <a:gd name="connsiteY9" fmla="*/ 476250 h 676275"/>
                <a:gd name="connsiteX10" fmla="*/ 733425 w 962025"/>
                <a:gd name="connsiteY10" fmla="*/ 619125 h 676275"/>
                <a:gd name="connsiteX11" fmla="*/ 9525 w 962025"/>
                <a:gd name="connsiteY11" fmla="*/ 676275 h 676275"/>
                <a:gd name="connsiteX12" fmla="*/ 0 w 962025"/>
                <a:gd name="connsiteY12" fmla="*/ 12382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2025" h="676275">
                  <a:moveTo>
                    <a:pt x="0" y="123825"/>
                  </a:moveTo>
                  <a:lnTo>
                    <a:pt x="304800" y="66675"/>
                  </a:lnTo>
                  <a:lnTo>
                    <a:pt x="304800" y="66675"/>
                  </a:lnTo>
                  <a:lnTo>
                    <a:pt x="304800" y="66675"/>
                  </a:lnTo>
                  <a:lnTo>
                    <a:pt x="333375" y="0"/>
                  </a:lnTo>
                  <a:lnTo>
                    <a:pt x="542925" y="28575"/>
                  </a:lnTo>
                  <a:lnTo>
                    <a:pt x="742950" y="142875"/>
                  </a:lnTo>
                  <a:lnTo>
                    <a:pt x="752475" y="314325"/>
                  </a:lnTo>
                  <a:lnTo>
                    <a:pt x="962025" y="390525"/>
                  </a:lnTo>
                  <a:lnTo>
                    <a:pt x="762000" y="476250"/>
                  </a:lnTo>
                  <a:lnTo>
                    <a:pt x="733425" y="619125"/>
                  </a:lnTo>
                  <a:lnTo>
                    <a:pt x="9525" y="67627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rgbClr val="02FD2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01EB51F-2812-4764-B7D3-B5AD08D84E03}"/>
                </a:ext>
              </a:extLst>
            </p:cNvPr>
            <p:cNvSpPr/>
            <p:nvPr/>
          </p:nvSpPr>
          <p:spPr>
            <a:xfrm>
              <a:off x="7175500" y="2076450"/>
              <a:ext cx="1930400" cy="1130300"/>
            </a:xfrm>
            <a:custGeom>
              <a:avLst/>
              <a:gdLst>
                <a:gd name="connsiteX0" fmla="*/ 101600 w 1930400"/>
                <a:gd name="connsiteY0" fmla="*/ 946150 h 1130300"/>
                <a:gd name="connsiteX1" fmla="*/ 412750 w 1930400"/>
                <a:gd name="connsiteY1" fmla="*/ 933450 h 1130300"/>
                <a:gd name="connsiteX2" fmla="*/ 742950 w 1930400"/>
                <a:gd name="connsiteY2" fmla="*/ 793750 h 1130300"/>
                <a:gd name="connsiteX3" fmla="*/ 876300 w 1930400"/>
                <a:gd name="connsiteY3" fmla="*/ 774700 h 1130300"/>
                <a:gd name="connsiteX4" fmla="*/ 958850 w 1930400"/>
                <a:gd name="connsiteY4" fmla="*/ 838200 h 1130300"/>
                <a:gd name="connsiteX5" fmla="*/ 1035050 w 1930400"/>
                <a:gd name="connsiteY5" fmla="*/ 1016000 h 1130300"/>
                <a:gd name="connsiteX6" fmla="*/ 1117600 w 1930400"/>
                <a:gd name="connsiteY6" fmla="*/ 996950 h 1130300"/>
                <a:gd name="connsiteX7" fmla="*/ 1397000 w 1930400"/>
                <a:gd name="connsiteY7" fmla="*/ 1130300 h 1130300"/>
                <a:gd name="connsiteX8" fmla="*/ 1536700 w 1930400"/>
                <a:gd name="connsiteY8" fmla="*/ 1035050 h 1130300"/>
                <a:gd name="connsiteX9" fmla="*/ 1651000 w 1930400"/>
                <a:gd name="connsiteY9" fmla="*/ 1060450 h 1130300"/>
                <a:gd name="connsiteX10" fmla="*/ 1746250 w 1930400"/>
                <a:gd name="connsiteY10" fmla="*/ 965200 h 1130300"/>
                <a:gd name="connsiteX11" fmla="*/ 1828800 w 1930400"/>
                <a:gd name="connsiteY11" fmla="*/ 958850 h 1130300"/>
                <a:gd name="connsiteX12" fmla="*/ 1905000 w 1930400"/>
                <a:gd name="connsiteY12" fmla="*/ 863600 h 1130300"/>
                <a:gd name="connsiteX13" fmla="*/ 1847850 w 1930400"/>
                <a:gd name="connsiteY13" fmla="*/ 679450 h 1130300"/>
                <a:gd name="connsiteX14" fmla="*/ 1930400 w 1930400"/>
                <a:gd name="connsiteY14" fmla="*/ 615950 h 1130300"/>
                <a:gd name="connsiteX15" fmla="*/ 1822450 w 1930400"/>
                <a:gd name="connsiteY15" fmla="*/ 374650 h 1130300"/>
                <a:gd name="connsiteX16" fmla="*/ 1771650 w 1930400"/>
                <a:gd name="connsiteY16" fmla="*/ 317500 h 1130300"/>
                <a:gd name="connsiteX17" fmla="*/ 1600200 w 1930400"/>
                <a:gd name="connsiteY17" fmla="*/ 266700 h 1130300"/>
                <a:gd name="connsiteX18" fmla="*/ 1441450 w 1930400"/>
                <a:gd name="connsiteY18" fmla="*/ 342900 h 1130300"/>
                <a:gd name="connsiteX19" fmla="*/ 1428750 w 1930400"/>
                <a:gd name="connsiteY19" fmla="*/ 406400 h 1130300"/>
                <a:gd name="connsiteX20" fmla="*/ 1314450 w 1930400"/>
                <a:gd name="connsiteY20" fmla="*/ 374650 h 1130300"/>
                <a:gd name="connsiteX21" fmla="*/ 1257300 w 1930400"/>
                <a:gd name="connsiteY21" fmla="*/ 400050 h 1130300"/>
                <a:gd name="connsiteX22" fmla="*/ 1162050 w 1930400"/>
                <a:gd name="connsiteY22" fmla="*/ 381000 h 1130300"/>
                <a:gd name="connsiteX23" fmla="*/ 1041400 w 1930400"/>
                <a:gd name="connsiteY23" fmla="*/ 368300 h 1130300"/>
                <a:gd name="connsiteX24" fmla="*/ 984250 w 1930400"/>
                <a:gd name="connsiteY24" fmla="*/ 336550 h 1130300"/>
                <a:gd name="connsiteX25" fmla="*/ 1003300 w 1930400"/>
                <a:gd name="connsiteY25" fmla="*/ 241300 h 1130300"/>
                <a:gd name="connsiteX26" fmla="*/ 952500 w 1930400"/>
                <a:gd name="connsiteY26" fmla="*/ 228600 h 1130300"/>
                <a:gd name="connsiteX27" fmla="*/ 685800 w 1930400"/>
                <a:gd name="connsiteY27" fmla="*/ 254000 h 1130300"/>
                <a:gd name="connsiteX28" fmla="*/ 628650 w 1930400"/>
                <a:gd name="connsiteY28" fmla="*/ 0 h 1130300"/>
                <a:gd name="connsiteX29" fmla="*/ 539750 w 1930400"/>
                <a:gd name="connsiteY29" fmla="*/ 177800 h 1130300"/>
                <a:gd name="connsiteX30" fmla="*/ 488950 w 1930400"/>
                <a:gd name="connsiteY30" fmla="*/ 241300 h 1130300"/>
                <a:gd name="connsiteX31" fmla="*/ 292100 w 1930400"/>
                <a:gd name="connsiteY31" fmla="*/ 260350 h 1130300"/>
                <a:gd name="connsiteX32" fmla="*/ 247650 w 1930400"/>
                <a:gd name="connsiteY32" fmla="*/ 228600 h 1130300"/>
                <a:gd name="connsiteX33" fmla="*/ 95250 w 1930400"/>
                <a:gd name="connsiteY33" fmla="*/ 234950 h 1130300"/>
                <a:gd name="connsiteX34" fmla="*/ 0 w 1930400"/>
                <a:gd name="connsiteY34" fmla="*/ 679450 h 1130300"/>
                <a:gd name="connsiteX35" fmla="*/ 63500 w 1930400"/>
                <a:gd name="connsiteY35" fmla="*/ 723900 h 1130300"/>
                <a:gd name="connsiteX36" fmla="*/ 101600 w 1930400"/>
                <a:gd name="connsiteY36" fmla="*/ 946150 h 1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30400" h="1130300">
                  <a:moveTo>
                    <a:pt x="101600" y="946150"/>
                  </a:moveTo>
                  <a:lnTo>
                    <a:pt x="412750" y="933450"/>
                  </a:lnTo>
                  <a:lnTo>
                    <a:pt x="742950" y="793750"/>
                  </a:lnTo>
                  <a:lnTo>
                    <a:pt x="876300" y="774700"/>
                  </a:lnTo>
                  <a:lnTo>
                    <a:pt x="958850" y="838200"/>
                  </a:lnTo>
                  <a:lnTo>
                    <a:pt x="1035050" y="1016000"/>
                  </a:lnTo>
                  <a:lnTo>
                    <a:pt x="1117600" y="996950"/>
                  </a:lnTo>
                  <a:lnTo>
                    <a:pt x="1397000" y="1130300"/>
                  </a:lnTo>
                  <a:lnTo>
                    <a:pt x="1536700" y="1035050"/>
                  </a:lnTo>
                  <a:lnTo>
                    <a:pt x="1651000" y="1060450"/>
                  </a:lnTo>
                  <a:lnTo>
                    <a:pt x="1746250" y="965200"/>
                  </a:lnTo>
                  <a:lnTo>
                    <a:pt x="1828800" y="958850"/>
                  </a:lnTo>
                  <a:lnTo>
                    <a:pt x="1905000" y="863600"/>
                  </a:lnTo>
                  <a:lnTo>
                    <a:pt x="1847850" y="679450"/>
                  </a:lnTo>
                  <a:lnTo>
                    <a:pt x="1930400" y="615950"/>
                  </a:lnTo>
                  <a:lnTo>
                    <a:pt x="1822450" y="374650"/>
                  </a:lnTo>
                  <a:lnTo>
                    <a:pt x="1771650" y="317500"/>
                  </a:lnTo>
                  <a:lnTo>
                    <a:pt x="1600200" y="266700"/>
                  </a:lnTo>
                  <a:lnTo>
                    <a:pt x="1441450" y="342900"/>
                  </a:lnTo>
                  <a:lnTo>
                    <a:pt x="1428750" y="406400"/>
                  </a:lnTo>
                  <a:lnTo>
                    <a:pt x="1314450" y="374650"/>
                  </a:lnTo>
                  <a:lnTo>
                    <a:pt x="1257300" y="400050"/>
                  </a:lnTo>
                  <a:lnTo>
                    <a:pt x="1162050" y="381000"/>
                  </a:lnTo>
                  <a:lnTo>
                    <a:pt x="1041400" y="368300"/>
                  </a:lnTo>
                  <a:lnTo>
                    <a:pt x="984250" y="336550"/>
                  </a:lnTo>
                  <a:lnTo>
                    <a:pt x="1003300" y="241300"/>
                  </a:lnTo>
                  <a:lnTo>
                    <a:pt x="952500" y="228600"/>
                  </a:lnTo>
                  <a:lnTo>
                    <a:pt x="685800" y="254000"/>
                  </a:lnTo>
                  <a:lnTo>
                    <a:pt x="628650" y="0"/>
                  </a:lnTo>
                  <a:lnTo>
                    <a:pt x="539750" y="177800"/>
                  </a:lnTo>
                  <a:lnTo>
                    <a:pt x="488950" y="241300"/>
                  </a:lnTo>
                  <a:lnTo>
                    <a:pt x="292100" y="260350"/>
                  </a:lnTo>
                  <a:lnTo>
                    <a:pt x="247650" y="228600"/>
                  </a:lnTo>
                  <a:lnTo>
                    <a:pt x="95250" y="234950"/>
                  </a:lnTo>
                  <a:lnTo>
                    <a:pt x="0" y="679450"/>
                  </a:lnTo>
                  <a:lnTo>
                    <a:pt x="63500" y="723900"/>
                  </a:lnTo>
                  <a:lnTo>
                    <a:pt x="101600" y="946150"/>
                  </a:lnTo>
                  <a:close/>
                </a:path>
              </a:pathLst>
            </a:custGeom>
            <a:solidFill>
              <a:srgbClr val="02FD2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29BFBB2-E7CB-42FC-BEDA-77F2B69AE328}"/>
                </a:ext>
              </a:extLst>
            </p:cNvPr>
            <p:cNvSpPr/>
            <p:nvPr/>
          </p:nvSpPr>
          <p:spPr>
            <a:xfrm>
              <a:off x="10239375" y="5624513"/>
              <a:ext cx="1123950" cy="800100"/>
            </a:xfrm>
            <a:custGeom>
              <a:avLst/>
              <a:gdLst>
                <a:gd name="connsiteX0" fmla="*/ 0 w 1123950"/>
                <a:gd name="connsiteY0" fmla="*/ 76200 h 800100"/>
                <a:gd name="connsiteX1" fmla="*/ 47625 w 1123950"/>
                <a:gd name="connsiteY1" fmla="*/ 80962 h 800100"/>
                <a:gd name="connsiteX2" fmla="*/ 95250 w 1123950"/>
                <a:gd name="connsiteY2" fmla="*/ 23812 h 800100"/>
                <a:gd name="connsiteX3" fmla="*/ 204788 w 1123950"/>
                <a:gd name="connsiteY3" fmla="*/ 0 h 800100"/>
                <a:gd name="connsiteX4" fmla="*/ 390525 w 1123950"/>
                <a:gd name="connsiteY4" fmla="*/ 0 h 800100"/>
                <a:gd name="connsiteX5" fmla="*/ 623888 w 1123950"/>
                <a:gd name="connsiteY5" fmla="*/ 42862 h 800100"/>
                <a:gd name="connsiteX6" fmla="*/ 695325 w 1123950"/>
                <a:gd name="connsiteY6" fmla="*/ 71437 h 800100"/>
                <a:gd name="connsiteX7" fmla="*/ 762000 w 1123950"/>
                <a:gd name="connsiteY7" fmla="*/ 4762 h 800100"/>
                <a:gd name="connsiteX8" fmla="*/ 847725 w 1123950"/>
                <a:gd name="connsiteY8" fmla="*/ 47625 h 800100"/>
                <a:gd name="connsiteX9" fmla="*/ 904875 w 1123950"/>
                <a:gd name="connsiteY9" fmla="*/ 138112 h 800100"/>
                <a:gd name="connsiteX10" fmla="*/ 1000125 w 1123950"/>
                <a:gd name="connsiteY10" fmla="*/ 290512 h 800100"/>
                <a:gd name="connsiteX11" fmla="*/ 990600 w 1123950"/>
                <a:gd name="connsiteY11" fmla="*/ 328612 h 800100"/>
                <a:gd name="connsiteX12" fmla="*/ 1123950 w 1123950"/>
                <a:gd name="connsiteY12" fmla="*/ 514350 h 800100"/>
                <a:gd name="connsiteX13" fmla="*/ 971550 w 1123950"/>
                <a:gd name="connsiteY13" fmla="*/ 800100 h 800100"/>
                <a:gd name="connsiteX14" fmla="*/ 814388 w 1123950"/>
                <a:gd name="connsiteY14" fmla="*/ 628650 h 800100"/>
                <a:gd name="connsiteX15" fmla="*/ 714375 w 1123950"/>
                <a:gd name="connsiteY15" fmla="*/ 614362 h 800100"/>
                <a:gd name="connsiteX16" fmla="*/ 419100 w 1123950"/>
                <a:gd name="connsiteY16" fmla="*/ 157162 h 800100"/>
                <a:gd name="connsiteX17" fmla="*/ 190500 w 1123950"/>
                <a:gd name="connsiteY17" fmla="*/ 190500 h 800100"/>
                <a:gd name="connsiteX18" fmla="*/ 114300 w 1123950"/>
                <a:gd name="connsiteY18" fmla="*/ 161925 h 800100"/>
                <a:gd name="connsiteX19" fmla="*/ 52388 w 1123950"/>
                <a:gd name="connsiteY19" fmla="*/ 180975 h 800100"/>
                <a:gd name="connsiteX20" fmla="*/ 0 w 1123950"/>
                <a:gd name="connsiteY20" fmla="*/ 762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3950" h="800100">
                  <a:moveTo>
                    <a:pt x="0" y="76200"/>
                  </a:moveTo>
                  <a:lnTo>
                    <a:pt x="47625" y="80962"/>
                  </a:lnTo>
                  <a:lnTo>
                    <a:pt x="95250" y="23812"/>
                  </a:lnTo>
                  <a:lnTo>
                    <a:pt x="204788" y="0"/>
                  </a:lnTo>
                  <a:lnTo>
                    <a:pt x="390525" y="0"/>
                  </a:lnTo>
                  <a:lnTo>
                    <a:pt x="623888" y="42862"/>
                  </a:lnTo>
                  <a:lnTo>
                    <a:pt x="695325" y="71437"/>
                  </a:lnTo>
                  <a:lnTo>
                    <a:pt x="762000" y="4762"/>
                  </a:lnTo>
                  <a:lnTo>
                    <a:pt x="847725" y="47625"/>
                  </a:lnTo>
                  <a:lnTo>
                    <a:pt x="904875" y="138112"/>
                  </a:lnTo>
                  <a:lnTo>
                    <a:pt x="1000125" y="290512"/>
                  </a:lnTo>
                  <a:lnTo>
                    <a:pt x="990600" y="328612"/>
                  </a:lnTo>
                  <a:lnTo>
                    <a:pt x="1123950" y="514350"/>
                  </a:lnTo>
                  <a:lnTo>
                    <a:pt x="971550" y="800100"/>
                  </a:lnTo>
                  <a:lnTo>
                    <a:pt x="814388" y="628650"/>
                  </a:lnTo>
                  <a:lnTo>
                    <a:pt x="714375" y="614362"/>
                  </a:lnTo>
                  <a:lnTo>
                    <a:pt x="419100" y="157162"/>
                  </a:lnTo>
                  <a:lnTo>
                    <a:pt x="190500" y="190500"/>
                  </a:lnTo>
                  <a:lnTo>
                    <a:pt x="114300" y="161925"/>
                  </a:lnTo>
                  <a:lnTo>
                    <a:pt x="52388" y="180975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2FD2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8D09B2-82A0-4E35-BD1F-5E47DD506CD5}"/>
                </a:ext>
              </a:extLst>
            </p:cNvPr>
            <p:cNvSpPr/>
            <p:nvPr/>
          </p:nvSpPr>
          <p:spPr>
            <a:xfrm>
              <a:off x="10682288" y="5005388"/>
              <a:ext cx="814387" cy="547687"/>
            </a:xfrm>
            <a:custGeom>
              <a:avLst/>
              <a:gdLst>
                <a:gd name="connsiteX0" fmla="*/ 0 w 814387"/>
                <a:gd name="connsiteY0" fmla="*/ 190500 h 547687"/>
                <a:gd name="connsiteX1" fmla="*/ 0 w 814387"/>
                <a:gd name="connsiteY1" fmla="*/ 328612 h 547687"/>
                <a:gd name="connsiteX2" fmla="*/ 152400 w 814387"/>
                <a:gd name="connsiteY2" fmla="*/ 419100 h 547687"/>
                <a:gd name="connsiteX3" fmla="*/ 371475 w 814387"/>
                <a:gd name="connsiteY3" fmla="*/ 485775 h 547687"/>
                <a:gd name="connsiteX4" fmla="*/ 423862 w 814387"/>
                <a:gd name="connsiteY4" fmla="*/ 547687 h 547687"/>
                <a:gd name="connsiteX5" fmla="*/ 509587 w 814387"/>
                <a:gd name="connsiteY5" fmla="*/ 457200 h 547687"/>
                <a:gd name="connsiteX6" fmla="*/ 557212 w 814387"/>
                <a:gd name="connsiteY6" fmla="*/ 457200 h 547687"/>
                <a:gd name="connsiteX7" fmla="*/ 738187 w 814387"/>
                <a:gd name="connsiteY7" fmla="*/ 271462 h 547687"/>
                <a:gd name="connsiteX8" fmla="*/ 814387 w 814387"/>
                <a:gd name="connsiteY8" fmla="*/ 233362 h 547687"/>
                <a:gd name="connsiteX9" fmla="*/ 809625 w 814387"/>
                <a:gd name="connsiteY9" fmla="*/ 0 h 547687"/>
                <a:gd name="connsiteX10" fmla="*/ 361950 w 814387"/>
                <a:gd name="connsiteY10" fmla="*/ 266700 h 547687"/>
                <a:gd name="connsiteX11" fmla="*/ 0 w 814387"/>
                <a:gd name="connsiteY11" fmla="*/ 190500 h 5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4387" h="547687">
                  <a:moveTo>
                    <a:pt x="0" y="190500"/>
                  </a:moveTo>
                  <a:lnTo>
                    <a:pt x="0" y="328612"/>
                  </a:lnTo>
                  <a:lnTo>
                    <a:pt x="152400" y="419100"/>
                  </a:lnTo>
                  <a:lnTo>
                    <a:pt x="371475" y="485775"/>
                  </a:lnTo>
                  <a:lnTo>
                    <a:pt x="423862" y="547687"/>
                  </a:lnTo>
                  <a:lnTo>
                    <a:pt x="509587" y="457200"/>
                  </a:lnTo>
                  <a:lnTo>
                    <a:pt x="557212" y="457200"/>
                  </a:lnTo>
                  <a:lnTo>
                    <a:pt x="738187" y="271462"/>
                  </a:lnTo>
                  <a:lnTo>
                    <a:pt x="814387" y="233362"/>
                  </a:lnTo>
                  <a:cubicBezTo>
                    <a:pt x="812800" y="155575"/>
                    <a:pt x="811212" y="77787"/>
                    <a:pt x="809625" y="0"/>
                  </a:cubicBezTo>
                  <a:lnTo>
                    <a:pt x="361950" y="266700"/>
                  </a:lnTo>
                  <a:lnTo>
                    <a:pt x="0" y="190500"/>
                  </a:lnTo>
                  <a:close/>
                </a:path>
              </a:pathLst>
            </a:cu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F927A1C-CBDE-445F-8E8D-9E8F6A0A00CD}"/>
                </a:ext>
              </a:extLst>
            </p:cNvPr>
            <p:cNvSpPr/>
            <p:nvPr/>
          </p:nvSpPr>
          <p:spPr>
            <a:xfrm>
              <a:off x="10844213" y="4567017"/>
              <a:ext cx="314325" cy="271683"/>
            </a:xfrm>
            <a:custGeom>
              <a:avLst/>
              <a:gdLst>
                <a:gd name="connsiteX0" fmla="*/ 19050 w 314325"/>
                <a:gd name="connsiteY0" fmla="*/ 52608 h 271683"/>
                <a:gd name="connsiteX1" fmla="*/ 19050 w 314325"/>
                <a:gd name="connsiteY1" fmla="*/ 52608 h 271683"/>
                <a:gd name="connsiteX2" fmla="*/ 14287 w 314325"/>
                <a:gd name="connsiteY2" fmla="*/ 119283 h 271683"/>
                <a:gd name="connsiteX3" fmla="*/ 4762 w 314325"/>
                <a:gd name="connsiteY3" fmla="*/ 133571 h 271683"/>
                <a:gd name="connsiteX4" fmla="*/ 0 w 314325"/>
                <a:gd name="connsiteY4" fmla="*/ 147858 h 271683"/>
                <a:gd name="connsiteX5" fmla="*/ 4762 w 314325"/>
                <a:gd name="connsiteY5" fmla="*/ 166908 h 271683"/>
                <a:gd name="connsiteX6" fmla="*/ 19050 w 314325"/>
                <a:gd name="connsiteY6" fmla="*/ 171671 h 271683"/>
                <a:gd name="connsiteX7" fmla="*/ 38100 w 314325"/>
                <a:gd name="connsiteY7" fmla="*/ 185958 h 271683"/>
                <a:gd name="connsiteX8" fmla="*/ 52387 w 314325"/>
                <a:gd name="connsiteY8" fmla="*/ 195483 h 271683"/>
                <a:gd name="connsiteX9" fmla="*/ 61912 w 314325"/>
                <a:gd name="connsiteY9" fmla="*/ 209771 h 271683"/>
                <a:gd name="connsiteX10" fmla="*/ 90487 w 314325"/>
                <a:gd name="connsiteY10" fmla="*/ 233583 h 271683"/>
                <a:gd name="connsiteX11" fmla="*/ 123825 w 314325"/>
                <a:gd name="connsiteY11" fmla="*/ 271683 h 271683"/>
                <a:gd name="connsiteX12" fmla="*/ 161925 w 314325"/>
                <a:gd name="connsiteY12" fmla="*/ 266921 h 271683"/>
                <a:gd name="connsiteX13" fmla="*/ 166687 w 314325"/>
                <a:gd name="connsiteY13" fmla="*/ 252633 h 271683"/>
                <a:gd name="connsiteX14" fmla="*/ 209550 w 314325"/>
                <a:gd name="connsiteY14" fmla="*/ 233583 h 271683"/>
                <a:gd name="connsiteX15" fmla="*/ 238125 w 314325"/>
                <a:gd name="connsiteY15" fmla="*/ 219296 h 271683"/>
                <a:gd name="connsiteX16" fmla="*/ 276225 w 314325"/>
                <a:gd name="connsiteY16" fmla="*/ 205008 h 271683"/>
                <a:gd name="connsiteX17" fmla="*/ 304800 w 314325"/>
                <a:gd name="connsiteY17" fmla="*/ 185958 h 271683"/>
                <a:gd name="connsiteX18" fmla="*/ 304800 w 314325"/>
                <a:gd name="connsiteY18" fmla="*/ 147858 h 271683"/>
                <a:gd name="connsiteX19" fmla="*/ 290512 w 314325"/>
                <a:gd name="connsiteY19" fmla="*/ 143096 h 271683"/>
                <a:gd name="connsiteX20" fmla="*/ 295275 w 314325"/>
                <a:gd name="connsiteY20" fmla="*/ 109758 h 271683"/>
                <a:gd name="connsiteX21" fmla="*/ 300037 w 314325"/>
                <a:gd name="connsiteY21" fmla="*/ 95471 h 271683"/>
                <a:gd name="connsiteX22" fmla="*/ 314325 w 314325"/>
                <a:gd name="connsiteY22" fmla="*/ 90708 h 271683"/>
                <a:gd name="connsiteX23" fmla="*/ 309562 w 314325"/>
                <a:gd name="connsiteY23" fmla="*/ 71658 h 271683"/>
                <a:gd name="connsiteX24" fmla="*/ 276225 w 314325"/>
                <a:gd name="connsiteY24" fmla="*/ 57371 h 271683"/>
                <a:gd name="connsiteX25" fmla="*/ 247650 w 314325"/>
                <a:gd name="connsiteY25" fmla="*/ 33558 h 271683"/>
                <a:gd name="connsiteX26" fmla="*/ 204787 w 314325"/>
                <a:gd name="connsiteY26" fmla="*/ 9746 h 271683"/>
                <a:gd name="connsiteX27" fmla="*/ 190500 w 314325"/>
                <a:gd name="connsiteY27" fmla="*/ 221 h 271683"/>
                <a:gd name="connsiteX28" fmla="*/ 161925 w 314325"/>
                <a:gd name="connsiteY28" fmla="*/ 19271 h 271683"/>
                <a:gd name="connsiteX29" fmla="*/ 147637 w 314325"/>
                <a:gd name="connsiteY29" fmla="*/ 24033 h 271683"/>
                <a:gd name="connsiteX30" fmla="*/ 123825 w 314325"/>
                <a:gd name="connsiteY30" fmla="*/ 66896 h 271683"/>
                <a:gd name="connsiteX31" fmla="*/ 109537 w 314325"/>
                <a:gd name="connsiteY31" fmla="*/ 76421 h 271683"/>
                <a:gd name="connsiteX32" fmla="*/ 19050 w 314325"/>
                <a:gd name="connsiteY32" fmla="*/ 52608 h 27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4325" h="271683">
                  <a:moveTo>
                    <a:pt x="19050" y="52608"/>
                  </a:moveTo>
                  <a:lnTo>
                    <a:pt x="19050" y="52608"/>
                  </a:lnTo>
                  <a:cubicBezTo>
                    <a:pt x="17462" y="74833"/>
                    <a:pt x="18159" y="97340"/>
                    <a:pt x="14287" y="119283"/>
                  </a:cubicBezTo>
                  <a:cubicBezTo>
                    <a:pt x="13292" y="124920"/>
                    <a:pt x="7322" y="128451"/>
                    <a:pt x="4762" y="133571"/>
                  </a:cubicBezTo>
                  <a:cubicBezTo>
                    <a:pt x="2517" y="138061"/>
                    <a:pt x="1587" y="143096"/>
                    <a:pt x="0" y="147858"/>
                  </a:cubicBezTo>
                  <a:cubicBezTo>
                    <a:pt x="1587" y="154208"/>
                    <a:pt x="673" y="161797"/>
                    <a:pt x="4762" y="166908"/>
                  </a:cubicBezTo>
                  <a:cubicBezTo>
                    <a:pt x="7898" y="170828"/>
                    <a:pt x="14691" y="169180"/>
                    <a:pt x="19050" y="171671"/>
                  </a:cubicBezTo>
                  <a:cubicBezTo>
                    <a:pt x="25942" y="175609"/>
                    <a:pt x="31641" y="181344"/>
                    <a:pt x="38100" y="185958"/>
                  </a:cubicBezTo>
                  <a:cubicBezTo>
                    <a:pt x="42758" y="189285"/>
                    <a:pt x="47625" y="192308"/>
                    <a:pt x="52387" y="195483"/>
                  </a:cubicBezTo>
                  <a:cubicBezTo>
                    <a:pt x="55562" y="200246"/>
                    <a:pt x="58248" y="205374"/>
                    <a:pt x="61912" y="209771"/>
                  </a:cubicBezTo>
                  <a:cubicBezTo>
                    <a:pt x="73369" y="223520"/>
                    <a:pt x="76441" y="224219"/>
                    <a:pt x="90487" y="233583"/>
                  </a:cubicBezTo>
                  <a:cubicBezTo>
                    <a:pt x="112712" y="266921"/>
                    <a:pt x="100012" y="255808"/>
                    <a:pt x="123825" y="271683"/>
                  </a:cubicBezTo>
                  <a:cubicBezTo>
                    <a:pt x="136525" y="270096"/>
                    <a:pt x="150229" y="272119"/>
                    <a:pt x="161925" y="266921"/>
                  </a:cubicBezTo>
                  <a:cubicBezTo>
                    <a:pt x="166513" y="264882"/>
                    <a:pt x="163551" y="256553"/>
                    <a:pt x="166687" y="252633"/>
                  </a:cubicBezTo>
                  <a:cubicBezTo>
                    <a:pt x="177764" y="238787"/>
                    <a:pt x="195831" y="242729"/>
                    <a:pt x="209550" y="233583"/>
                  </a:cubicBezTo>
                  <a:cubicBezTo>
                    <a:pt x="228014" y="221273"/>
                    <a:pt x="218407" y="225868"/>
                    <a:pt x="238125" y="219296"/>
                  </a:cubicBezTo>
                  <a:cubicBezTo>
                    <a:pt x="284111" y="188637"/>
                    <a:pt x="211494" y="234432"/>
                    <a:pt x="276225" y="205008"/>
                  </a:cubicBezTo>
                  <a:cubicBezTo>
                    <a:pt x="286647" y="200271"/>
                    <a:pt x="304800" y="185958"/>
                    <a:pt x="304800" y="185958"/>
                  </a:cubicBezTo>
                  <a:cubicBezTo>
                    <a:pt x="309350" y="172308"/>
                    <a:pt x="315016" y="163183"/>
                    <a:pt x="304800" y="147858"/>
                  </a:cubicBezTo>
                  <a:cubicBezTo>
                    <a:pt x="302015" y="143681"/>
                    <a:pt x="295275" y="144683"/>
                    <a:pt x="290512" y="143096"/>
                  </a:cubicBezTo>
                  <a:cubicBezTo>
                    <a:pt x="292100" y="131983"/>
                    <a:pt x="293073" y="120766"/>
                    <a:pt x="295275" y="109758"/>
                  </a:cubicBezTo>
                  <a:cubicBezTo>
                    <a:pt x="296259" y="104836"/>
                    <a:pt x="296487" y="99021"/>
                    <a:pt x="300037" y="95471"/>
                  </a:cubicBezTo>
                  <a:cubicBezTo>
                    <a:pt x="303587" y="91921"/>
                    <a:pt x="309562" y="92296"/>
                    <a:pt x="314325" y="90708"/>
                  </a:cubicBezTo>
                  <a:cubicBezTo>
                    <a:pt x="312737" y="84358"/>
                    <a:pt x="313752" y="76686"/>
                    <a:pt x="309562" y="71658"/>
                  </a:cubicBezTo>
                  <a:cubicBezTo>
                    <a:pt x="305034" y="66225"/>
                    <a:pt x="283804" y="59897"/>
                    <a:pt x="276225" y="57371"/>
                  </a:cubicBezTo>
                  <a:cubicBezTo>
                    <a:pt x="260597" y="33928"/>
                    <a:pt x="274505" y="49671"/>
                    <a:pt x="247650" y="33558"/>
                  </a:cubicBezTo>
                  <a:cubicBezTo>
                    <a:pt x="206711" y="8995"/>
                    <a:pt x="233525" y="19324"/>
                    <a:pt x="204787" y="9746"/>
                  </a:cubicBezTo>
                  <a:cubicBezTo>
                    <a:pt x="200025" y="6571"/>
                    <a:pt x="196146" y="1162"/>
                    <a:pt x="190500" y="221"/>
                  </a:cubicBezTo>
                  <a:cubicBezTo>
                    <a:pt x="176909" y="-2044"/>
                    <a:pt x="170254" y="13718"/>
                    <a:pt x="161925" y="19271"/>
                  </a:cubicBezTo>
                  <a:cubicBezTo>
                    <a:pt x="157748" y="22056"/>
                    <a:pt x="152400" y="22446"/>
                    <a:pt x="147637" y="24033"/>
                  </a:cubicBezTo>
                  <a:cubicBezTo>
                    <a:pt x="142675" y="38922"/>
                    <a:pt x="137863" y="57538"/>
                    <a:pt x="123825" y="66896"/>
                  </a:cubicBezTo>
                  <a:lnTo>
                    <a:pt x="109537" y="76421"/>
                  </a:lnTo>
                  <a:cubicBezTo>
                    <a:pt x="22227" y="71570"/>
                    <a:pt x="34131" y="56577"/>
                    <a:pt x="19050" y="52608"/>
                  </a:cubicBez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BED1522-65CA-4699-9521-C5D48DC9E793}"/>
                </a:ext>
              </a:extLst>
            </p:cNvPr>
            <p:cNvSpPr/>
            <p:nvPr/>
          </p:nvSpPr>
          <p:spPr>
            <a:xfrm>
              <a:off x="10210800" y="4743450"/>
              <a:ext cx="490538" cy="623888"/>
            </a:xfrm>
            <a:custGeom>
              <a:avLst/>
              <a:gdLst>
                <a:gd name="connsiteX0" fmla="*/ 371475 w 490538"/>
                <a:gd name="connsiteY0" fmla="*/ 561975 h 623888"/>
                <a:gd name="connsiteX1" fmla="*/ 371475 w 490538"/>
                <a:gd name="connsiteY1" fmla="*/ 561975 h 623888"/>
                <a:gd name="connsiteX2" fmla="*/ 338138 w 490538"/>
                <a:gd name="connsiteY2" fmla="*/ 500063 h 623888"/>
                <a:gd name="connsiteX3" fmla="*/ 347663 w 490538"/>
                <a:gd name="connsiteY3" fmla="*/ 485775 h 623888"/>
                <a:gd name="connsiteX4" fmla="*/ 366713 w 490538"/>
                <a:gd name="connsiteY4" fmla="*/ 461963 h 623888"/>
                <a:gd name="connsiteX5" fmla="*/ 371475 w 490538"/>
                <a:gd name="connsiteY5" fmla="*/ 447675 h 623888"/>
                <a:gd name="connsiteX6" fmla="*/ 385763 w 490538"/>
                <a:gd name="connsiteY6" fmla="*/ 442913 h 623888"/>
                <a:gd name="connsiteX7" fmla="*/ 400050 w 490538"/>
                <a:gd name="connsiteY7" fmla="*/ 428625 h 623888"/>
                <a:gd name="connsiteX8" fmla="*/ 414338 w 490538"/>
                <a:gd name="connsiteY8" fmla="*/ 419100 h 623888"/>
                <a:gd name="connsiteX9" fmla="*/ 442913 w 490538"/>
                <a:gd name="connsiteY9" fmla="*/ 390525 h 623888"/>
                <a:gd name="connsiteX10" fmla="*/ 466725 w 490538"/>
                <a:gd name="connsiteY10" fmla="*/ 347663 h 623888"/>
                <a:gd name="connsiteX11" fmla="*/ 476250 w 490538"/>
                <a:gd name="connsiteY11" fmla="*/ 333375 h 623888"/>
                <a:gd name="connsiteX12" fmla="*/ 490538 w 490538"/>
                <a:gd name="connsiteY12" fmla="*/ 304800 h 623888"/>
                <a:gd name="connsiteX13" fmla="*/ 485775 w 490538"/>
                <a:gd name="connsiteY13" fmla="*/ 266700 h 623888"/>
                <a:gd name="connsiteX14" fmla="*/ 471488 w 490538"/>
                <a:gd name="connsiteY14" fmla="*/ 252413 h 623888"/>
                <a:gd name="connsiteX15" fmla="*/ 466725 w 490538"/>
                <a:gd name="connsiteY15" fmla="*/ 238125 h 623888"/>
                <a:gd name="connsiteX16" fmla="*/ 452438 w 490538"/>
                <a:gd name="connsiteY16" fmla="*/ 223838 h 623888"/>
                <a:gd name="connsiteX17" fmla="*/ 442913 w 490538"/>
                <a:gd name="connsiteY17" fmla="*/ 209550 h 623888"/>
                <a:gd name="connsiteX18" fmla="*/ 414338 w 490538"/>
                <a:gd name="connsiteY18" fmla="*/ 195263 h 623888"/>
                <a:gd name="connsiteX19" fmla="*/ 400050 w 490538"/>
                <a:gd name="connsiteY19" fmla="*/ 185738 h 623888"/>
                <a:gd name="connsiteX20" fmla="*/ 371475 w 490538"/>
                <a:gd name="connsiteY20" fmla="*/ 176213 h 623888"/>
                <a:gd name="connsiteX21" fmla="*/ 357188 w 490538"/>
                <a:gd name="connsiteY21" fmla="*/ 147638 h 623888"/>
                <a:gd name="connsiteX22" fmla="*/ 342900 w 490538"/>
                <a:gd name="connsiteY22" fmla="*/ 119063 h 623888"/>
                <a:gd name="connsiteX23" fmla="*/ 423863 w 490538"/>
                <a:gd name="connsiteY23" fmla="*/ 100013 h 623888"/>
                <a:gd name="connsiteX24" fmla="*/ 419100 w 490538"/>
                <a:gd name="connsiteY24" fmla="*/ 85725 h 623888"/>
                <a:gd name="connsiteX25" fmla="*/ 404813 w 490538"/>
                <a:gd name="connsiteY25" fmla="*/ 80963 h 623888"/>
                <a:gd name="connsiteX26" fmla="*/ 390525 w 490538"/>
                <a:gd name="connsiteY26" fmla="*/ 71438 h 623888"/>
                <a:gd name="connsiteX27" fmla="*/ 357188 w 490538"/>
                <a:gd name="connsiteY27" fmla="*/ 57150 h 623888"/>
                <a:gd name="connsiteX28" fmla="*/ 342900 w 490538"/>
                <a:gd name="connsiteY28" fmla="*/ 42863 h 623888"/>
                <a:gd name="connsiteX29" fmla="*/ 323850 w 490538"/>
                <a:gd name="connsiteY29" fmla="*/ 33338 h 623888"/>
                <a:gd name="connsiteX30" fmla="*/ 295275 w 490538"/>
                <a:gd name="connsiteY30" fmla="*/ 14288 h 623888"/>
                <a:gd name="connsiteX31" fmla="*/ 280988 w 490538"/>
                <a:gd name="connsiteY31" fmla="*/ 4763 h 623888"/>
                <a:gd name="connsiteX32" fmla="*/ 266700 w 490538"/>
                <a:gd name="connsiteY32" fmla="*/ 0 h 623888"/>
                <a:gd name="connsiteX33" fmla="*/ 204788 w 490538"/>
                <a:gd name="connsiteY33" fmla="*/ 4763 h 623888"/>
                <a:gd name="connsiteX34" fmla="*/ 195263 w 490538"/>
                <a:gd name="connsiteY34" fmla="*/ 19050 h 623888"/>
                <a:gd name="connsiteX35" fmla="*/ 185738 w 490538"/>
                <a:gd name="connsiteY35" fmla="*/ 38100 h 623888"/>
                <a:gd name="connsiteX36" fmla="*/ 161925 w 490538"/>
                <a:gd name="connsiteY36" fmla="*/ 66675 h 623888"/>
                <a:gd name="connsiteX37" fmla="*/ 147638 w 490538"/>
                <a:gd name="connsiteY37" fmla="*/ 71438 h 623888"/>
                <a:gd name="connsiteX38" fmla="*/ 119063 w 490538"/>
                <a:gd name="connsiteY38" fmla="*/ 90488 h 623888"/>
                <a:gd name="connsiteX39" fmla="*/ 71438 w 490538"/>
                <a:gd name="connsiteY39" fmla="*/ 104775 h 623888"/>
                <a:gd name="connsiteX40" fmla="*/ 42863 w 490538"/>
                <a:gd name="connsiteY40" fmla="*/ 114300 h 623888"/>
                <a:gd name="connsiteX41" fmla="*/ 19050 w 490538"/>
                <a:gd name="connsiteY41" fmla="*/ 119063 h 623888"/>
                <a:gd name="connsiteX42" fmla="*/ 4763 w 490538"/>
                <a:gd name="connsiteY42" fmla="*/ 133350 h 623888"/>
                <a:gd name="connsiteX43" fmla="*/ 0 w 490538"/>
                <a:gd name="connsiteY43" fmla="*/ 171450 h 623888"/>
                <a:gd name="connsiteX44" fmla="*/ 14288 w 490538"/>
                <a:gd name="connsiteY44" fmla="*/ 257175 h 623888"/>
                <a:gd name="connsiteX45" fmla="*/ 23813 w 490538"/>
                <a:gd name="connsiteY45" fmla="*/ 276225 h 623888"/>
                <a:gd name="connsiteX46" fmla="*/ 42863 w 490538"/>
                <a:gd name="connsiteY46" fmla="*/ 304800 h 623888"/>
                <a:gd name="connsiteX47" fmla="*/ 57150 w 490538"/>
                <a:gd name="connsiteY47" fmla="*/ 338138 h 623888"/>
                <a:gd name="connsiteX48" fmla="*/ 71438 w 490538"/>
                <a:gd name="connsiteY48" fmla="*/ 390525 h 623888"/>
                <a:gd name="connsiteX49" fmla="*/ 76200 w 490538"/>
                <a:gd name="connsiteY49" fmla="*/ 404813 h 623888"/>
                <a:gd name="connsiteX50" fmla="*/ 85725 w 490538"/>
                <a:gd name="connsiteY50" fmla="*/ 481013 h 623888"/>
                <a:gd name="connsiteX51" fmla="*/ 95250 w 490538"/>
                <a:gd name="connsiteY51" fmla="*/ 509588 h 623888"/>
                <a:gd name="connsiteX52" fmla="*/ 109538 w 490538"/>
                <a:gd name="connsiteY52" fmla="*/ 523875 h 623888"/>
                <a:gd name="connsiteX53" fmla="*/ 119063 w 490538"/>
                <a:gd name="connsiteY53" fmla="*/ 538163 h 623888"/>
                <a:gd name="connsiteX54" fmla="*/ 133350 w 490538"/>
                <a:gd name="connsiteY54" fmla="*/ 547688 h 623888"/>
                <a:gd name="connsiteX55" fmla="*/ 147638 w 490538"/>
                <a:gd name="connsiteY55" fmla="*/ 561975 h 623888"/>
                <a:gd name="connsiteX56" fmla="*/ 161925 w 490538"/>
                <a:gd name="connsiteY56" fmla="*/ 566738 h 623888"/>
                <a:gd name="connsiteX57" fmla="*/ 195263 w 490538"/>
                <a:gd name="connsiteY57" fmla="*/ 581025 h 623888"/>
                <a:gd name="connsiteX58" fmla="*/ 223838 w 490538"/>
                <a:gd name="connsiteY58" fmla="*/ 590550 h 623888"/>
                <a:gd name="connsiteX59" fmla="*/ 238125 w 490538"/>
                <a:gd name="connsiteY59" fmla="*/ 595313 h 623888"/>
                <a:gd name="connsiteX60" fmla="*/ 266700 w 490538"/>
                <a:gd name="connsiteY60" fmla="*/ 619125 h 623888"/>
                <a:gd name="connsiteX61" fmla="*/ 280988 w 490538"/>
                <a:gd name="connsiteY61" fmla="*/ 623888 h 623888"/>
                <a:gd name="connsiteX62" fmla="*/ 352425 w 490538"/>
                <a:gd name="connsiteY62" fmla="*/ 614363 h 623888"/>
                <a:gd name="connsiteX63" fmla="*/ 366713 w 490538"/>
                <a:gd name="connsiteY63" fmla="*/ 604838 h 623888"/>
                <a:gd name="connsiteX64" fmla="*/ 371475 w 490538"/>
                <a:gd name="connsiteY64" fmla="*/ 561975 h 62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90538" h="623888">
                  <a:moveTo>
                    <a:pt x="371475" y="561975"/>
                  </a:moveTo>
                  <a:lnTo>
                    <a:pt x="371475" y="561975"/>
                  </a:lnTo>
                  <a:cubicBezTo>
                    <a:pt x="360363" y="541338"/>
                    <a:pt x="345129" y="522435"/>
                    <a:pt x="338138" y="500063"/>
                  </a:cubicBezTo>
                  <a:cubicBezTo>
                    <a:pt x="336431" y="494600"/>
                    <a:pt x="345103" y="490895"/>
                    <a:pt x="347663" y="485775"/>
                  </a:cubicBezTo>
                  <a:cubicBezTo>
                    <a:pt x="359164" y="462772"/>
                    <a:pt x="342627" y="478019"/>
                    <a:pt x="366713" y="461963"/>
                  </a:cubicBezTo>
                  <a:cubicBezTo>
                    <a:pt x="368300" y="457200"/>
                    <a:pt x="367925" y="451225"/>
                    <a:pt x="371475" y="447675"/>
                  </a:cubicBezTo>
                  <a:cubicBezTo>
                    <a:pt x="375025" y="444125"/>
                    <a:pt x="381586" y="445698"/>
                    <a:pt x="385763" y="442913"/>
                  </a:cubicBezTo>
                  <a:cubicBezTo>
                    <a:pt x="391367" y="439177"/>
                    <a:pt x="394876" y="432937"/>
                    <a:pt x="400050" y="428625"/>
                  </a:cubicBezTo>
                  <a:cubicBezTo>
                    <a:pt x="404447" y="424961"/>
                    <a:pt x="410060" y="422903"/>
                    <a:pt x="414338" y="419100"/>
                  </a:cubicBezTo>
                  <a:cubicBezTo>
                    <a:pt x="424406" y="410151"/>
                    <a:pt x="442913" y="390525"/>
                    <a:pt x="442913" y="390525"/>
                  </a:cubicBezTo>
                  <a:cubicBezTo>
                    <a:pt x="451295" y="365377"/>
                    <a:pt x="444890" y="380416"/>
                    <a:pt x="466725" y="347663"/>
                  </a:cubicBezTo>
                  <a:cubicBezTo>
                    <a:pt x="469900" y="342900"/>
                    <a:pt x="474440" y="338805"/>
                    <a:pt x="476250" y="333375"/>
                  </a:cubicBezTo>
                  <a:cubicBezTo>
                    <a:pt x="482823" y="313658"/>
                    <a:pt x="478228" y="323265"/>
                    <a:pt x="490538" y="304800"/>
                  </a:cubicBezTo>
                  <a:cubicBezTo>
                    <a:pt x="488950" y="292100"/>
                    <a:pt x="490149" y="278728"/>
                    <a:pt x="485775" y="266700"/>
                  </a:cubicBezTo>
                  <a:cubicBezTo>
                    <a:pt x="483473" y="260371"/>
                    <a:pt x="475224" y="258017"/>
                    <a:pt x="471488" y="252413"/>
                  </a:cubicBezTo>
                  <a:cubicBezTo>
                    <a:pt x="468703" y="248236"/>
                    <a:pt x="469510" y="242302"/>
                    <a:pt x="466725" y="238125"/>
                  </a:cubicBezTo>
                  <a:cubicBezTo>
                    <a:pt x="462989" y="232521"/>
                    <a:pt x="456750" y="229012"/>
                    <a:pt x="452438" y="223838"/>
                  </a:cubicBezTo>
                  <a:cubicBezTo>
                    <a:pt x="448774" y="219441"/>
                    <a:pt x="446960" y="213597"/>
                    <a:pt x="442913" y="209550"/>
                  </a:cubicBezTo>
                  <a:cubicBezTo>
                    <a:pt x="433681" y="200318"/>
                    <a:pt x="425958" y="199136"/>
                    <a:pt x="414338" y="195263"/>
                  </a:cubicBezTo>
                  <a:cubicBezTo>
                    <a:pt x="409575" y="192088"/>
                    <a:pt x="405281" y="188063"/>
                    <a:pt x="400050" y="185738"/>
                  </a:cubicBezTo>
                  <a:cubicBezTo>
                    <a:pt x="390875" y="181660"/>
                    <a:pt x="371475" y="176213"/>
                    <a:pt x="371475" y="176213"/>
                  </a:cubicBezTo>
                  <a:cubicBezTo>
                    <a:pt x="359508" y="140306"/>
                    <a:pt x="375649" y="184560"/>
                    <a:pt x="357188" y="147638"/>
                  </a:cubicBezTo>
                  <a:cubicBezTo>
                    <a:pt x="337470" y="108204"/>
                    <a:pt x="370196" y="160006"/>
                    <a:pt x="342900" y="119063"/>
                  </a:cubicBezTo>
                  <a:cubicBezTo>
                    <a:pt x="369001" y="79910"/>
                    <a:pt x="332797" y="126032"/>
                    <a:pt x="423863" y="100013"/>
                  </a:cubicBezTo>
                  <a:cubicBezTo>
                    <a:pt x="428690" y="98634"/>
                    <a:pt x="422650" y="89275"/>
                    <a:pt x="419100" y="85725"/>
                  </a:cubicBezTo>
                  <a:cubicBezTo>
                    <a:pt x="415550" y="82175"/>
                    <a:pt x="409575" y="82550"/>
                    <a:pt x="404813" y="80963"/>
                  </a:cubicBezTo>
                  <a:cubicBezTo>
                    <a:pt x="400050" y="77788"/>
                    <a:pt x="395786" y="73693"/>
                    <a:pt x="390525" y="71438"/>
                  </a:cubicBezTo>
                  <a:cubicBezTo>
                    <a:pt x="364359" y="60224"/>
                    <a:pt x="378288" y="74733"/>
                    <a:pt x="357188" y="57150"/>
                  </a:cubicBezTo>
                  <a:cubicBezTo>
                    <a:pt x="352014" y="52838"/>
                    <a:pt x="348381" y="46778"/>
                    <a:pt x="342900" y="42863"/>
                  </a:cubicBezTo>
                  <a:cubicBezTo>
                    <a:pt x="337123" y="38737"/>
                    <a:pt x="329938" y="36991"/>
                    <a:pt x="323850" y="33338"/>
                  </a:cubicBezTo>
                  <a:cubicBezTo>
                    <a:pt x="314034" y="27448"/>
                    <a:pt x="304800" y="20638"/>
                    <a:pt x="295275" y="14288"/>
                  </a:cubicBezTo>
                  <a:cubicBezTo>
                    <a:pt x="290513" y="11113"/>
                    <a:pt x="286418" y="6573"/>
                    <a:pt x="280988" y="4763"/>
                  </a:cubicBezTo>
                  <a:lnTo>
                    <a:pt x="266700" y="0"/>
                  </a:lnTo>
                  <a:cubicBezTo>
                    <a:pt x="246063" y="1588"/>
                    <a:pt x="224787" y="-570"/>
                    <a:pt x="204788" y="4763"/>
                  </a:cubicBezTo>
                  <a:cubicBezTo>
                    <a:pt x="199258" y="6238"/>
                    <a:pt x="198103" y="14080"/>
                    <a:pt x="195263" y="19050"/>
                  </a:cubicBezTo>
                  <a:cubicBezTo>
                    <a:pt x="191741" y="25214"/>
                    <a:pt x="189260" y="31936"/>
                    <a:pt x="185738" y="38100"/>
                  </a:cubicBezTo>
                  <a:cubicBezTo>
                    <a:pt x="180330" y="47563"/>
                    <a:pt x="171020" y="60612"/>
                    <a:pt x="161925" y="66675"/>
                  </a:cubicBezTo>
                  <a:cubicBezTo>
                    <a:pt x="157748" y="69460"/>
                    <a:pt x="152026" y="69000"/>
                    <a:pt x="147638" y="71438"/>
                  </a:cubicBezTo>
                  <a:cubicBezTo>
                    <a:pt x="137631" y="76998"/>
                    <a:pt x="130169" y="87712"/>
                    <a:pt x="119063" y="90488"/>
                  </a:cubicBezTo>
                  <a:cubicBezTo>
                    <a:pt x="90275" y="97684"/>
                    <a:pt x="106219" y="93181"/>
                    <a:pt x="71438" y="104775"/>
                  </a:cubicBezTo>
                  <a:lnTo>
                    <a:pt x="42863" y="114300"/>
                  </a:lnTo>
                  <a:lnTo>
                    <a:pt x="19050" y="119063"/>
                  </a:lnTo>
                  <a:cubicBezTo>
                    <a:pt x="14288" y="123825"/>
                    <a:pt x="7065" y="127021"/>
                    <a:pt x="4763" y="133350"/>
                  </a:cubicBezTo>
                  <a:cubicBezTo>
                    <a:pt x="389" y="145378"/>
                    <a:pt x="0" y="158651"/>
                    <a:pt x="0" y="171450"/>
                  </a:cubicBezTo>
                  <a:cubicBezTo>
                    <a:pt x="0" y="197767"/>
                    <a:pt x="1658" y="231914"/>
                    <a:pt x="14288" y="257175"/>
                  </a:cubicBezTo>
                  <a:cubicBezTo>
                    <a:pt x="17463" y="263525"/>
                    <a:pt x="20160" y="270137"/>
                    <a:pt x="23813" y="276225"/>
                  </a:cubicBezTo>
                  <a:cubicBezTo>
                    <a:pt x="29703" y="286041"/>
                    <a:pt x="42863" y="304800"/>
                    <a:pt x="42863" y="304800"/>
                  </a:cubicBezTo>
                  <a:cubicBezTo>
                    <a:pt x="55459" y="355188"/>
                    <a:pt x="38358" y="295855"/>
                    <a:pt x="57150" y="338138"/>
                  </a:cubicBezTo>
                  <a:cubicBezTo>
                    <a:pt x="68824" y="364406"/>
                    <a:pt x="65036" y="364919"/>
                    <a:pt x="71438" y="390525"/>
                  </a:cubicBezTo>
                  <a:cubicBezTo>
                    <a:pt x="72656" y="395395"/>
                    <a:pt x="74613" y="400050"/>
                    <a:pt x="76200" y="404813"/>
                  </a:cubicBezTo>
                  <a:cubicBezTo>
                    <a:pt x="78465" y="429720"/>
                    <a:pt x="79016" y="456414"/>
                    <a:pt x="85725" y="481013"/>
                  </a:cubicBezTo>
                  <a:cubicBezTo>
                    <a:pt x="88367" y="490699"/>
                    <a:pt x="88150" y="502489"/>
                    <a:pt x="95250" y="509588"/>
                  </a:cubicBezTo>
                  <a:cubicBezTo>
                    <a:pt x="100013" y="514350"/>
                    <a:pt x="105226" y="518701"/>
                    <a:pt x="109538" y="523875"/>
                  </a:cubicBezTo>
                  <a:cubicBezTo>
                    <a:pt x="113202" y="528272"/>
                    <a:pt x="115016" y="534115"/>
                    <a:pt x="119063" y="538163"/>
                  </a:cubicBezTo>
                  <a:cubicBezTo>
                    <a:pt x="123110" y="542210"/>
                    <a:pt x="128953" y="544024"/>
                    <a:pt x="133350" y="547688"/>
                  </a:cubicBezTo>
                  <a:cubicBezTo>
                    <a:pt x="138524" y="552000"/>
                    <a:pt x="142034" y="558239"/>
                    <a:pt x="147638" y="561975"/>
                  </a:cubicBezTo>
                  <a:cubicBezTo>
                    <a:pt x="151815" y="564760"/>
                    <a:pt x="157435" y="564493"/>
                    <a:pt x="161925" y="566738"/>
                  </a:cubicBezTo>
                  <a:cubicBezTo>
                    <a:pt x="203478" y="587515"/>
                    <a:pt x="145710" y="566160"/>
                    <a:pt x="195263" y="581025"/>
                  </a:cubicBezTo>
                  <a:cubicBezTo>
                    <a:pt x="204880" y="583910"/>
                    <a:pt x="214313" y="587375"/>
                    <a:pt x="223838" y="590550"/>
                  </a:cubicBezTo>
                  <a:lnTo>
                    <a:pt x="238125" y="595313"/>
                  </a:lnTo>
                  <a:cubicBezTo>
                    <a:pt x="248657" y="605844"/>
                    <a:pt x="253441" y="612495"/>
                    <a:pt x="266700" y="619125"/>
                  </a:cubicBezTo>
                  <a:cubicBezTo>
                    <a:pt x="271190" y="621370"/>
                    <a:pt x="276225" y="622300"/>
                    <a:pt x="280988" y="623888"/>
                  </a:cubicBezTo>
                  <a:cubicBezTo>
                    <a:pt x="293750" y="622824"/>
                    <a:pt x="332973" y="624089"/>
                    <a:pt x="352425" y="614363"/>
                  </a:cubicBezTo>
                  <a:cubicBezTo>
                    <a:pt x="357545" y="611803"/>
                    <a:pt x="362316" y="608502"/>
                    <a:pt x="366713" y="604838"/>
                  </a:cubicBezTo>
                  <a:cubicBezTo>
                    <a:pt x="371887" y="600526"/>
                    <a:pt x="370681" y="569119"/>
                    <a:pt x="371475" y="561975"/>
                  </a:cubicBez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3A718E1-F90A-466B-8D65-EC95BF78FD60}"/>
                </a:ext>
              </a:extLst>
            </p:cNvPr>
            <p:cNvSpPr/>
            <p:nvPr/>
          </p:nvSpPr>
          <p:spPr>
            <a:xfrm>
              <a:off x="9967913" y="5643465"/>
              <a:ext cx="901522" cy="467365"/>
            </a:xfrm>
            <a:custGeom>
              <a:avLst/>
              <a:gdLst>
                <a:gd name="connsiteX0" fmla="*/ 266700 w 901522"/>
                <a:gd name="connsiteY0" fmla="*/ 57248 h 467365"/>
                <a:gd name="connsiteX1" fmla="*/ 266700 w 901522"/>
                <a:gd name="connsiteY1" fmla="*/ 57248 h 467365"/>
                <a:gd name="connsiteX2" fmla="*/ 271462 w 901522"/>
                <a:gd name="connsiteY2" fmla="*/ 104873 h 467365"/>
                <a:gd name="connsiteX3" fmla="*/ 285750 w 901522"/>
                <a:gd name="connsiteY3" fmla="*/ 119160 h 467365"/>
                <a:gd name="connsiteX4" fmla="*/ 319087 w 901522"/>
                <a:gd name="connsiteY4" fmla="*/ 162023 h 467365"/>
                <a:gd name="connsiteX5" fmla="*/ 333375 w 901522"/>
                <a:gd name="connsiteY5" fmla="*/ 166785 h 467365"/>
                <a:gd name="connsiteX6" fmla="*/ 352425 w 901522"/>
                <a:gd name="connsiteY6" fmla="*/ 162023 h 467365"/>
                <a:gd name="connsiteX7" fmla="*/ 366712 w 901522"/>
                <a:gd name="connsiteY7" fmla="*/ 157260 h 467365"/>
                <a:gd name="connsiteX8" fmla="*/ 447675 w 901522"/>
                <a:gd name="connsiteY8" fmla="*/ 162023 h 467365"/>
                <a:gd name="connsiteX9" fmla="*/ 504825 w 901522"/>
                <a:gd name="connsiteY9" fmla="*/ 166785 h 467365"/>
                <a:gd name="connsiteX10" fmla="*/ 519112 w 901522"/>
                <a:gd name="connsiteY10" fmla="*/ 162023 h 467365"/>
                <a:gd name="connsiteX11" fmla="*/ 571500 w 901522"/>
                <a:gd name="connsiteY11" fmla="*/ 147735 h 467365"/>
                <a:gd name="connsiteX12" fmla="*/ 614362 w 901522"/>
                <a:gd name="connsiteY12" fmla="*/ 138210 h 467365"/>
                <a:gd name="connsiteX13" fmla="*/ 676275 w 901522"/>
                <a:gd name="connsiteY13" fmla="*/ 142973 h 467365"/>
                <a:gd name="connsiteX14" fmla="*/ 719137 w 901522"/>
                <a:gd name="connsiteY14" fmla="*/ 176310 h 467365"/>
                <a:gd name="connsiteX15" fmla="*/ 728662 w 901522"/>
                <a:gd name="connsiteY15" fmla="*/ 190598 h 467365"/>
                <a:gd name="connsiteX16" fmla="*/ 742950 w 901522"/>
                <a:gd name="connsiteY16" fmla="*/ 219173 h 467365"/>
                <a:gd name="connsiteX17" fmla="*/ 757237 w 901522"/>
                <a:gd name="connsiteY17" fmla="*/ 252510 h 467365"/>
                <a:gd name="connsiteX18" fmla="*/ 771525 w 901522"/>
                <a:gd name="connsiteY18" fmla="*/ 281085 h 467365"/>
                <a:gd name="connsiteX19" fmla="*/ 781050 w 901522"/>
                <a:gd name="connsiteY19" fmla="*/ 309660 h 467365"/>
                <a:gd name="connsiteX20" fmla="*/ 809625 w 901522"/>
                <a:gd name="connsiteY20" fmla="*/ 338235 h 467365"/>
                <a:gd name="connsiteX21" fmla="*/ 819150 w 901522"/>
                <a:gd name="connsiteY21" fmla="*/ 352523 h 467365"/>
                <a:gd name="connsiteX22" fmla="*/ 838200 w 901522"/>
                <a:gd name="connsiteY22" fmla="*/ 366810 h 467365"/>
                <a:gd name="connsiteX23" fmla="*/ 847725 w 901522"/>
                <a:gd name="connsiteY23" fmla="*/ 381098 h 467365"/>
                <a:gd name="connsiteX24" fmla="*/ 881062 w 901522"/>
                <a:gd name="connsiteY24" fmla="*/ 423960 h 467365"/>
                <a:gd name="connsiteX25" fmla="*/ 890587 w 901522"/>
                <a:gd name="connsiteY25" fmla="*/ 452535 h 467365"/>
                <a:gd name="connsiteX26" fmla="*/ 900112 w 901522"/>
                <a:gd name="connsiteY26" fmla="*/ 466823 h 467365"/>
                <a:gd name="connsiteX27" fmla="*/ 876300 w 901522"/>
                <a:gd name="connsiteY27" fmla="*/ 457298 h 467365"/>
                <a:gd name="connsiteX28" fmla="*/ 842962 w 901522"/>
                <a:gd name="connsiteY28" fmla="*/ 433485 h 467365"/>
                <a:gd name="connsiteX29" fmla="*/ 814387 w 901522"/>
                <a:gd name="connsiteY29" fmla="*/ 423960 h 467365"/>
                <a:gd name="connsiteX30" fmla="*/ 790575 w 901522"/>
                <a:gd name="connsiteY30" fmla="*/ 395385 h 467365"/>
                <a:gd name="connsiteX31" fmla="*/ 771525 w 901522"/>
                <a:gd name="connsiteY31" fmla="*/ 385860 h 467365"/>
                <a:gd name="connsiteX32" fmla="*/ 742950 w 901522"/>
                <a:gd name="connsiteY32" fmla="*/ 376335 h 467365"/>
                <a:gd name="connsiteX33" fmla="*/ 728662 w 901522"/>
                <a:gd name="connsiteY33" fmla="*/ 371573 h 467365"/>
                <a:gd name="connsiteX34" fmla="*/ 657225 w 901522"/>
                <a:gd name="connsiteY34" fmla="*/ 385860 h 467365"/>
                <a:gd name="connsiteX35" fmla="*/ 628650 w 901522"/>
                <a:gd name="connsiteY35" fmla="*/ 395385 h 467365"/>
                <a:gd name="connsiteX36" fmla="*/ 614362 w 901522"/>
                <a:gd name="connsiteY36" fmla="*/ 400148 h 467365"/>
                <a:gd name="connsiteX37" fmla="*/ 561975 w 901522"/>
                <a:gd name="connsiteY37" fmla="*/ 395385 h 467365"/>
                <a:gd name="connsiteX38" fmla="*/ 538162 w 901522"/>
                <a:gd name="connsiteY38" fmla="*/ 371573 h 467365"/>
                <a:gd name="connsiteX39" fmla="*/ 509587 w 901522"/>
                <a:gd name="connsiteY39" fmla="*/ 357285 h 467365"/>
                <a:gd name="connsiteX40" fmla="*/ 466725 w 901522"/>
                <a:gd name="connsiteY40" fmla="*/ 333473 h 467365"/>
                <a:gd name="connsiteX41" fmla="*/ 438150 w 901522"/>
                <a:gd name="connsiteY41" fmla="*/ 314423 h 467365"/>
                <a:gd name="connsiteX42" fmla="*/ 423862 w 901522"/>
                <a:gd name="connsiteY42" fmla="*/ 304898 h 467365"/>
                <a:gd name="connsiteX43" fmla="*/ 395287 w 901522"/>
                <a:gd name="connsiteY43" fmla="*/ 295373 h 467365"/>
                <a:gd name="connsiteX44" fmla="*/ 366712 w 901522"/>
                <a:gd name="connsiteY44" fmla="*/ 276323 h 467365"/>
                <a:gd name="connsiteX45" fmla="*/ 352425 w 901522"/>
                <a:gd name="connsiteY45" fmla="*/ 266798 h 467365"/>
                <a:gd name="connsiteX46" fmla="*/ 323850 w 901522"/>
                <a:gd name="connsiteY46" fmla="*/ 257273 h 467365"/>
                <a:gd name="connsiteX47" fmla="*/ 309562 w 901522"/>
                <a:gd name="connsiteY47" fmla="*/ 252510 h 467365"/>
                <a:gd name="connsiteX48" fmla="*/ 285750 w 901522"/>
                <a:gd name="connsiteY48" fmla="*/ 247748 h 467365"/>
                <a:gd name="connsiteX49" fmla="*/ 271462 w 901522"/>
                <a:gd name="connsiteY49" fmla="*/ 242985 h 467365"/>
                <a:gd name="connsiteX50" fmla="*/ 233362 w 901522"/>
                <a:gd name="connsiteY50" fmla="*/ 238223 h 467365"/>
                <a:gd name="connsiteX51" fmla="*/ 195262 w 901522"/>
                <a:gd name="connsiteY51" fmla="*/ 214410 h 467365"/>
                <a:gd name="connsiteX52" fmla="*/ 180975 w 901522"/>
                <a:gd name="connsiteY52" fmla="*/ 223935 h 467365"/>
                <a:gd name="connsiteX53" fmla="*/ 176212 w 901522"/>
                <a:gd name="connsiteY53" fmla="*/ 238223 h 467365"/>
                <a:gd name="connsiteX54" fmla="*/ 166687 w 901522"/>
                <a:gd name="connsiteY54" fmla="*/ 252510 h 467365"/>
                <a:gd name="connsiteX55" fmla="*/ 147637 w 901522"/>
                <a:gd name="connsiteY55" fmla="*/ 276323 h 467365"/>
                <a:gd name="connsiteX56" fmla="*/ 109537 w 901522"/>
                <a:gd name="connsiteY56" fmla="*/ 285848 h 467365"/>
                <a:gd name="connsiteX57" fmla="*/ 85725 w 901522"/>
                <a:gd name="connsiteY57" fmla="*/ 314423 h 467365"/>
                <a:gd name="connsiteX58" fmla="*/ 57150 w 901522"/>
                <a:gd name="connsiteY58" fmla="*/ 309660 h 467365"/>
                <a:gd name="connsiteX59" fmla="*/ 14287 w 901522"/>
                <a:gd name="connsiteY59" fmla="*/ 276323 h 467365"/>
                <a:gd name="connsiteX60" fmla="*/ 0 w 901522"/>
                <a:gd name="connsiteY60" fmla="*/ 266798 h 467365"/>
                <a:gd name="connsiteX61" fmla="*/ 9525 w 901522"/>
                <a:gd name="connsiteY61" fmla="*/ 223935 h 467365"/>
                <a:gd name="connsiteX62" fmla="*/ 19050 w 901522"/>
                <a:gd name="connsiteY62" fmla="*/ 209648 h 467365"/>
                <a:gd name="connsiteX63" fmla="*/ 28575 w 901522"/>
                <a:gd name="connsiteY63" fmla="*/ 181073 h 467365"/>
                <a:gd name="connsiteX64" fmla="*/ 33337 w 901522"/>
                <a:gd name="connsiteY64" fmla="*/ 166785 h 467365"/>
                <a:gd name="connsiteX65" fmla="*/ 42862 w 901522"/>
                <a:gd name="connsiteY65" fmla="*/ 152498 h 467365"/>
                <a:gd name="connsiteX66" fmla="*/ 57150 w 901522"/>
                <a:gd name="connsiteY66" fmla="*/ 123923 h 467365"/>
                <a:gd name="connsiteX67" fmla="*/ 76200 w 901522"/>
                <a:gd name="connsiteY67" fmla="*/ 100110 h 467365"/>
                <a:gd name="connsiteX68" fmla="*/ 104775 w 901522"/>
                <a:gd name="connsiteY68" fmla="*/ 71535 h 467365"/>
                <a:gd name="connsiteX69" fmla="*/ 147637 w 901522"/>
                <a:gd name="connsiteY69" fmla="*/ 42960 h 467365"/>
                <a:gd name="connsiteX70" fmla="*/ 161925 w 901522"/>
                <a:gd name="connsiteY70" fmla="*/ 33435 h 467365"/>
                <a:gd name="connsiteX71" fmla="*/ 190500 w 901522"/>
                <a:gd name="connsiteY71" fmla="*/ 23910 h 467365"/>
                <a:gd name="connsiteX72" fmla="*/ 219075 w 901522"/>
                <a:gd name="connsiteY72" fmla="*/ 9623 h 467365"/>
                <a:gd name="connsiteX73" fmla="*/ 233362 w 901522"/>
                <a:gd name="connsiteY73" fmla="*/ 98 h 467365"/>
                <a:gd name="connsiteX74" fmla="*/ 261937 w 901522"/>
                <a:gd name="connsiteY74" fmla="*/ 14385 h 467365"/>
                <a:gd name="connsiteX75" fmla="*/ 266700 w 901522"/>
                <a:gd name="connsiteY75" fmla="*/ 57248 h 46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901522" h="467365">
                  <a:moveTo>
                    <a:pt x="266700" y="57248"/>
                  </a:moveTo>
                  <a:lnTo>
                    <a:pt x="266700" y="57248"/>
                  </a:lnTo>
                  <a:cubicBezTo>
                    <a:pt x="268287" y="73123"/>
                    <a:pt x="266770" y="89624"/>
                    <a:pt x="271462" y="104873"/>
                  </a:cubicBezTo>
                  <a:cubicBezTo>
                    <a:pt x="273443" y="111310"/>
                    <a:pt x="281615" y="113844"/>
                    <a:pt x="285750" y="119160"/>
                  </a:cubicBezTo>
                  <a:cubicBezTo>
                    <a:pt x="295936" y="132256"/>
                    <a:pt x="304119" y="152044"/>
                    <a:pt x="319087" y="162023"/>
                  </a:cubicBezTo>
                  <a:cubicBezTo>
                    <a:pt x="323264" y="164808"/>
                    <a:pt x="328612" y="165198"/>
                    <a:pt x="333375" y="166785"/>
                  </a:cubicBezTo>
                  <a:cubicBezTo>
                    <a:pt x="339725" y="165198"/>
                    <a:pt x="346131" y="163821"/>
                    <a:pt x="352425" y="162023"/>
                  </a:cubicBezTo>
                  <a:cubicBezTo>
                    <a:pt x="357252" y="160644"/>
                    <a:pt x="361692" y="157260"/>
                    <a:pt x="366712" y="157260"/>
                  </a:cubicBezTo>
                  <a:cubicBezTo>
                    <a:pt x="393746" y="157260"/>
                    <a:pt x="420687" y="160435"/>
                    <a:pt x="447675" y="162023"/>
                  </a:cubicBezTo>
                  <a:cubicBezTo>
                    <a:pt x="481411" y="173268"/>
                    <a:pt x="470193" y="174481"/>
                    <a:pt x="504825" y="166785"/>
                  </a:cubicBezTo>
                  <a:cubicBezTo>
                    <a:pt x="509725" y="165696"/>
                    <a:pt x="514350" y="163610"/>
                    <a:pt x="519112" y="162023"/>
                  </a:cubicBezTo>
                  <a:cubicBezTo>
                    <a:pt x="545150" y="144665"/>
                    <a:pt x="525259" y="154849"/>
                    <a:pt x="571500" y="147735"/>
                  </a:cubicBezTo>
                  <a:cubicBezTo>
                    <a:pt x="587229" y="145315"/>
                    <a:pt x="599185" y="142005"/>
                    <a:pt x="614362" y="138210"/>
                  </a:cubicBezTo>
                  <a:cubicBezTo>
                    <a:pt x="635000" y="139798"/>
                    <a:pt x="656258" y="137705"/>
                    <a:pt x="676275" y="142973"/>
                  </a:cubicBezTo>
                  <a:cubicBezTo>
                    <a:pt x="687611" y="145956"/>
                    <a:pt x="710195" y="165579"/>
                    <a:pt x="719137" y="176310"/>
                  </a:cubicBezTo>
                  <a:cubicBezTo>
                    <a:pt x="722801" y="180707"/>
                    <a:pt x="726102" y="185478"/>
                    <a:pt x="728662" y="190598"/>
                  </a:cubicBezTo>
                  <a:cubicBezTo>
                    <a:pt x="748381" y="230034"/>
                    <a:pt x="715652" y="178224"/>
                    <a:pt x="742950" y="219173"/>
                  </a:cubicBezTo>
                  <a:cubicBezTo>
                    <a:pt x="752860" y="258818"/>
                    <a:pt x="740793" y="219623"/>
                    <a:pt x="757237" y="252510"/>
                  </a:cubicBezTo>
                  <a:cubicBezTo>
                    <a:pt x="776955" y="291944"/>
                    <a:pt x="744229" y="240142"/>
                    <a:pt x="771525" y="281085"/>
                  </a:cubicBezTo>
                  <a:cubicBezTo>
                    <a:pt x="774700" y="290610"/>
                    <a:pt x="773950" y="302560"/>
                    <a:pt x="781050" y="309660"/>
                  </a:cubicBezTo>
                  <a:cubicBezTo>
                    <a:pt x="790575" y="319185"/>
                    <a:pt x="802153" y="327027"/>
                    <a:pt x="809625" y="338235"/>
                  </a:cubicBezTo>
                  <a:cubicBezTo>
                    <a:pt x="812800" y="342998"/>
                    <a:pt x="815103" y="348476"/>
                    <a:pt x="819150" y="352523"/>
                  </a:cubicBezTo>
                  <a:cubicBezTo>
                    <a:pt x="824763" y="358136"/>
                    <a:pt x="831850" y="362048"/>
                    <a:pt x="838200" y="366810"/>
                  </a:cubicBezTo>
                  <a:cubicBezTo>
                    <a:pt x="841375" y="371573"/>
                    <a:pt x="844061" y="376701"/>
                    <a:pt x="847725" y="381098"/>
                  </a:cubicBezTo>
                  <a:cubicBezTo>
                    <a:pt x="861422" y="397535"/>
                    <a:pt x="873037" y="399885"/>
                    <a:pt x="881062" y="423960"/>
                  </a:cubicBezTo>
                  <a:cubicBezTo>
                    <a:pt x="884237" y="433485"/>
                    <a:pt x="885018" y="444181"/>
                    <a:pt x="890587" y="452535"/>
                  </a:cubicBezTo>
                  <a:cubicBezTo>
                    <a:pt x="893762" y="457298"/>
                    <a:pt x="905542" y="465013"/>
                    <a:pt x="900112" y="466823"/>
                  </a:cubicBezTo>
                  <a:cubicBezTo>
                    <a:pt x="892002" y="469527"/>
                    <a:pt x="883773" y="461450"/>
                    <a:pt x="876300" y="457298"/>
                  </a:cubicBezTo>
                  <a:cubicBezTo>
                    <a:pt x="869255" y="453384"/>
                    <a:pt x="851896" y="437455"/>
                    <a:pt x="842962" y="433485"/>
                  </a:cubicBezTo>
                  <a:cubicBezTo>
                    <a:pt x="833787" y="429407"/>
                    <a:pt x="814387" y="423960"/>
                    <a:pt x="814387" y="423960"/>
                  </a:cubicBezTo>
                  <a:cubicBezTo>
                    <a:pt x="806793" y="412569"/>
                    <a:pt x="802240" y="403718"/>
                    <a:pt x="790575" y="395385"/>
                  </a:cubicBezTo>
                  <a:cubicBezTo>
                    <a:pt x="784798" y="391258"/>
                    <a:pt x="778117" y="388497"/>
                    <a:pt x="771525" y="385860"/>
                  </a:cubicBezTo>
                  <a:cubicBezTo>
                    <a:pt x="762203" y="382131"/>
                    <a:pt x="752475" y="379510"/>
                    <a:pt x="742950" y="376335"/>
                  </a:cubicBezTo>
                  <a:lnTo>
                    <a:pt x="728662" y="371573"/>
                  </a:lnTo>
                  <a:cubicBezTo>
                    <a:pt x="675823" y="377443"/>
                    <a:pt x="699436" y="371789"/>
                    <a:pt x="657225" y="385860"/>
                  </a:cubicBezTo>
                  <a:lnTo>
                    <a:pt x="628650" y="395385"/>
                  </a:lnTo>
                  <a:lnTo>
                    <a:pt x="614362" y="400148"/>
                  </a:lnTo>
                  <a:cubicBezTo>
                    <a:pt x="596900" y="398560"/>
                    <a:pt x="579120" y="399059"/>
                    <a:pt x="561975" y="395385"/>
                  </a:cubicBezTo>
                  <a:cubicBezTo>
                    <a:pt x="545811" y="391921"/>
                    <a:pt x="547976" y="381387"/>
                    <a:pt x="538162" y="371573"/>
                  </a:cubicBezTo>
                  <a:cubicBezTo>
                    <a:pt x="522306" y="355717"/>
                    <a:pt x="527018" y="366969"/>
                    <a:pt x="509587" y="357285"/>
                  </a:cubicBezTo>
                  <a:cubicBezTo>
                    <a:pt x="460462" y="329993"/>
                    <a:pt x="499052" y="344248"/>
                    <a:pt x="466725" y="333473"/>
                  </a:cubicBezTo>
                  <a:cubicBezTo>
                    <a:pt x="439640" y="306388"/>
                    <a:pt x="465719" y="328207"/>
                    <a:pt x="438150" y="314423"/>
                  </a:cubicBezTo>
                  <a:cubicBezTo>
                    <a:pt x="433030" y="311863"/>
                    <a:pt x="429093" y="307223"/>
                    <a:pt x="423862" y="304898"/>
                  </a:cubicBezTo>
                  <a:cubicBezTo>
                    <a:pt x="414687" y="300820"/>
                    <a:pt x="395287" y="295373"/>
                    <a:pt x="395287" y="295373"/>
                  </a:cubicBezTo>
                  <a:lnTo>
                    <a:pt x="366712" y="276323"/>
                  </a:lnTo>
                  <a:cubicBezTo>
                    <a:pt x="361950" y="273148"/>
                    <a:pt x="357855" y="268608"/>
                    <a:pt x="352425" y="266798"/>
                  </a:cubicBezTo>
                  <a:lnTo>
                    <a:pt x="323850" y="257273"/>
                  </a:lnTo>
                  <a:cubicBezTo>
                    <a:pt x="319087" y="255685"/>
                    <a:pt x="314485" y="253494"/>
                    <a:pt x="309562" y="252510"/>
                  </a:cubicBezTo>
                  <a:cubicBezTo>
                    <a:pt x="301625" y="250923"/>
                    <a:pt x="293603" y="249711"/>
                    <a:pt x="285750" y="247748"/>
                  </a:cubicBezTo>
                  <a:cubicBezTo>
                    <a:pt x="280880" y="246530"/>
                    <a:pt x="276401" y="243883"/>
                    <a:pt x="271462" y="242985"/>
                  </a:cubicBezTo>
                  <a:cubicBezTo>
                    <a:pt x="258870" y="240695"/>
                    <a:pt x="246062" y="239810"/>
                    <a:pt x="233362" y="238223"/>
                  </a:cubicBezTo>
                  <a:cubicBezTo>
                    <a:pt x="199357" y="226888"/>
                    <a:pt x="210356" y="237052"/>
                    <a:pt x="195262" y="214410"/>
                  </a:cubicBezTo>
                  <a:cubicBezTo>
                    <a:pt x="190500" y="217585"/>
                    <a:pt x="184551" y="219466"/>
                    <a:pt x="180975" y="223935"/>
                  </a:cubicBezTo>
                  <a:cubicBezTo>
                    <a:pt x="177839" y="227855"/>
                    <a:pt x="178457" y="233733"/>
                    <a:pt x="176212" y="238223"/>
                  </a:cubicBezTo>
                  <a:cubicBezTo>
                    <a:pt x="173652" y="243342"/>
                    <a:pt x="169862" y="247748"/>
                    <a:pt x="166687" y="252510"/>
                  </a:cubicBezTo>
                  <a:cubicBezTo>
                    <a:pt x="161142" y="274692"/>
                    <a:pt x="167801" y="270824"/>
                    <a:pt x="147637" y="276323"/>
                  </a:cubicBezTo>
                  <a:cubicBezTo>
                    <a:pt x="135007" y="279768"/>
                    <a:pt x="109537" y="285848"/>
                    <a:pt x="109537" y="285848"/>
                  </a:cubicBezTo>
                  <a:cubicBezTo>
                    <a:pt x="104820" y="295282"/>
                    <a:pt x="99979" y="312839"/>
                    <a:pt x="85725" y="314423"/>
                  </a:cubicBezTo>
                  <a:cubicBezTo>
                    <a:pt x="76128" y="315489"/>
                    <a:pt x="66675" y="311248"/>
                    <a:pt x="57150" y="309660"/>
                  </a:cubicBezTo>
                  <a:cubicBezTo>
                    <a:pt x="34767" y="287278"/>
                    <a:pt x="48467" y="299110"/>
                    <a:pt x="14287" y="276323"/>
                  </a:cubicBezTo>
                  <a:lnTo>
                    <a:pt x="0" y="266798"/>
                  </a:lnTo>
                  <a:cubicBezTo>
                    <a:pt x="1830" y="255819"/>
                    <a:pt x="3662" y="235661"/>
                    <a:pt x="9525" y="223935"/>
                  </a:cubicBezTo>
                  <a:cubicBezTo>
                    <a:pt x="12085" y="218816"/>
                    <a:pt x="15875" y="214410"/>
                    <a:pt x="19050" y="209648"/>
                  </a:cubicBezTo>
                  <a:lnTo>
                    <a:pt x="28575" y="181073"/>
                  </a:lnTo>
                  <a:cubicBezTo>
                    <a:pt x="30162" y="176310"/>
                    <a:pt x="30552" y="170962"/>
                    <a:pt x="33337" y="166785"/>
                  </a:cubicBezTo>
                  <a:cubicBezTo>
                    <a:pt x="36512" y="162023"/>
                    <a:pt x="40302" y="157617"/>
                    <a:pt x="42862" y="152498"/>
                  </a:cubicBezTo>
                  <a:cubicBezTo>
                    <a:pt x="62580" y="113064"/>
                    <a:pt x="29854" y="164866"/>
                    <a:pt x="57150" y="123923"/>
                  </a:cubicBezTo>
                  <a:cubicBezTo>
                    <a:pt x="65426" y="99091"/>
                    <a:pt x="55791" y="118251"/>
                    <a:pt x="76200" y="100110"/>
                  </a:cubicBezTo>
                  <a:cubicBezTo>
                    <a:pt x="86268" y="91161"/>
                    <a:pt x="93567" y="79007"/>
                    <a:pt x="104775" y="71535"/>
                  </a:cubicBezTo>
                  <a:lnTo>
                    <a:pt x="147637" y="42960"/>
                  </a:lnTo>
                  <a:cubicBezTo>
                    <a:pt x="152400" y="39785"/>
                    <a:pt x="156495" y="35245"/>
                    <a:pt x="161925" y="33435"/>
                  </a:cubicBezTo>
                  <a:cubicBezTo>
                    <a:pt x="171450" y="30260"/>
                    <a:pt x="182146" y="29479"/>
                    <a:pt x="190500" y="23910"/>
                  </a:cubicBezTo>
                  <a:cubicBezTo>
                    <a:pt x="208964" y="11600"/>
                    <a:pt x="199357" y="16195"/>
                    <a:pt x="219075" y="9623"/>
                  </a:cubicBezTo>
                  <a:cubicBezTo>
                    <a:pt x="223837" y="6448"/>
                    <a:pt x="227716" y="1039"/>
                    <a:pt x="233362" y="98"/>
                  </a:cubicBezTo>
                  <a:cubicBezTo>
                    <a:pt x="241250" y="-1217"/>
                    <a:pt x="256960" y="11067"/>
                    <a:pt x="261937" y="14385"/>
                  </a:cubicBezTo>
                  <a:cubicBezTo>
                    <a:pt x="272707" y="30541"/>
                    <a:pt x="265906" y="50104"/>
                    <a:pt x="266700" y="57248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C08ECF-EBEE-44D2-B16A-0F86CB1A3296}"/>
                </a:ext>
              </a:extLst>
            </p:cNvPr>
            <p:cNvSpPr/>
            <p:nvPr/>
          </p:nvSpPr>
          <p:spPr>
            <a:xfrm>
              <a:off x="10314887" y="3938588"/>
              <a:ext cx="634101" cy="1128712"/>
            </a:xfrm>
            <a:custGeom>
              <a:avLst/>
              <a:gdLst>
                <a:gd name="connsiteX0" fmla="*/ 348351 w 634101"/>
                <a:gd name="connsiteY0" fmla="*/ 0 h 1128712"/>
                <a:gd name="connsiteX1" fmla="*/ 348351 w 634101"/>
                <a:gd name="connsiteY1" fmla="*/ 0 h 1128712"/>
                <a:gd name="connsiteX2" fmla="*/ 267388 w 634101"/>
                <a:gd name="connsiteY2" fmla="*/ 4762 h 1128712"/>
                <a:gd name="connsiteX3" fmla="*/ 253101 w 634101"/>
                <a:gd name="connsiteY3" fmla="*/ 14287 h 1128712"/>
                <a:gd name="connsiteX4" fmla="*/ 243576 w 634101"/>
                <a:gd name="connsiteY4" fmla="*/ 42862 h 1128712"/>
                <a:gd name="connsiteX5" fmla="*/ 238813 w 634101"/>
                <a:gd name="connsiteY5" fmla="*/ 57150 h 1128712"/>
                <a:gd name="connsiteX6" fmla="*/ 229288 w 634101"/>
                <a:gd name="connsiteY6" fmla="*/ 71437 h 1128712"/>
                <a:gd name="connsiteX7" fmla="*/ 224526 w 634101"/>
                <a:gd name="connsiteY7" fmla="*/ 85725 h 1128712"/>
                <a:gd name="connsiteX8" fmla="*/ 215001 w 634101"/>
                <a:gd name="connsiteY8" fmla="*/ 138112 h 1128712"/>
                <a:gd name="connsiteX9" fmla="*/ 210238 w 634101"/>
                <a:gd name="connsiteY9" fmla="*/ 152400 h 1128712"/>
                <a:gd name="connsiteX10" fmla="*/ 205476 w 634101"/>
                <a:gd name="connsiteY10" fmla="*/ 185737 h 1128712"/>
                <a:gd name="connsiteX11" fmla="*/ 200713 w 634101"/>
                <a:gd name="connsiteY11" fmla="*/ 233362 h 1128712"/>
                <a:gd name="connsiteX12" fmla="*/ 195951 w 634101"/>
                <a:gd name="connsiteY12" fmla="*/ 247650 h 1128712"/>
                <a:gd name="connsiteX13" fmla="*/ 181663 w 634101"/>
                <a:gd name="connsiteY13" fmla="*/ 252412 h 1128712"/>
                <a:gd name="connsiteX14" fmla="*/ 162613 w 634101"/>
                <a:gd name="connsiteY14" fmla="*/ 261937 h 1128712"/>
                <a:gd name="connsiteX15" fmla="*/ 148326 w 634101"/>
                <a:gd name="connsiteY15" fmla="*/ 266700 h 1128712"/>
                <a:gd name="connsiteX16" fmla="*/ 114988 w 634101"/>
                <a:gd name="connsiteY16" fmla="*/ 280987 h 1128712"/>
                <a:gd name="connsiteX17" fmla="*/ 100701 w 634101"/>
                <a:gd name="connsiteY17" fmla="*/ 290512 h 1128712"/>
                <a:gd name="connsiteX18" fmla="*/ 81651 w 634101"/>
                <a:gd name="connsiteY18" fmla="*/ 300037 h 1128712"/>
                <a:gd name="connsiteX19" fmla="*/ 57838 w 634101"/>
                <a:gd name="connsiteY19" fmla="*/ 319087 h 1128712"/>
                <a:gd name="connsiteX20" fmla="*/ 29263 w 634101"/>
                <a:gd name="connsiteY20" fmla="*/ 333375 h 1128712"/>
                <a:gd name="connsiteX21" fmla="*/ 14976 w 634101"/>
                <a:gd name="connsiteY21" fmla="*/ 342900 h 1128712"/>
                <a:gd name="connsiteX22" fmla="*/ 10213 w 634101"/>
                <a:gd name="connsiteY22" fmla="*/ 357187 h 1128712"/>
                <a:gd name="connsiteX23" fmla="*/ 688 w 634101"/>
                <a:gd name="connsiteY23" fmla="*/ 371475 h 1128712"/>
                <a:gd name="connsiteX24" fmla="*/ 14976 w 634101"/>
                <a:gd name="connsiteY24" fmla="*/ 457200 h 1128712"/>
                <a:gd name="connsiteX25" fmla="*/ 24501 w 634101"/>
                <a:gd name="connsiteY25" fmla="*/ 485775 h 1128712"/>
                <a:gd name="connsiteX26" fmla="*/ 48313 w 634101"/>
                <a:gd name="connsiteY26" fmla="*/ 514350 h 1128712"/>
                <a:gd name="connsiteX27" fmla="*/ 72126 w 634101"/>
                <a:gd name="connsiteY27" fmla="*/ 547687 h 1128712"/>
                <a:gd name="connsiteX28" fmla="*/ 86413 w 634101"/>
                <a:gd name="connsiteY28" fmla="*/ 590550 h 1128712"/>
                <a:gd name="connsiteX29" fmla="*/ 91176 w 634101"/>
                <a:gd name="connsiteY29" fmla="*/ 604837 h 1128712"/>
                <a:gd name="connsiteX30" fmla="*/ 95938 w 634101"/>
                <a:gd name="connsiteY30" fmla="*/ 633412 h 1128712"/>
                <a:gd name="connsiteX31" fmla="*/ 105463 w 634101"/>
                <a:gd name="connsiteY31" fmla="*/ 661987 h 1128712"/>
                <a:gd name="connsiteX32" fmla="*/ 114988 w 634101"/>
                <a:gd name="connsiteY32" fmla="*/ 719137 h 1128712"/>
                <a:gd name="connsiteX33" fmla="*/ 110226 w 634101"/>
                <a:gd name="connsiteY33" fmla="*/ 785812 h 1128712"/>
                <a:gd name="connsiteX34" fmla="*/ 114988 w 634101"/>
                <a:gd name="connsiteY34" fmla="*/ 809625 h 1128712"/>
                <a:gd name="connsiteX35" fmla="*/ 176901 w 634101"/>
                <a:gd name="connsiteY35" fmla="*/ 814387 h 1128712"/>
                <a:gd name="connsiteX36" fmla="*/ 205476 w 634101"/>
                <a:gd name="connsiteY36" fmla="*/ 833437 h 1128712"/>
                <a:gd name="connsiteX37" fmla="*/ 234051 w 634101"/>
                <a:gd name="connsiteY37" fmla="*/ 842962 h 1128712"/>
                <a:gd name="connsiteX38" fmla="*/ 248338 w 634101"/>
                <a:gd name="connsiteY38" fmla="*/ 852487 h 1128712"/>
                <a:gd name="connsiteX39" fmla="*/ 262626 w 634101"/>
                <a:gd name="connsiteY39" fmla="*/ 881062 h 1128712"/>
                <a:gd name="connsiteX40" fmla="*/ 267388 w 634101"/>
                <a:gd name="connsiteY40" fmla="*/ 900112 h 1128712"/>
                <a:gd name="connsiteX41" fmla="*/ 262626 w 634101"/>
                <a:gd name="connsiteY41" fmla="*/ 919162 h 1128712"/>
                <a:gd name="connsiteX42" fmla="*/ 253101 w 634101"/>
                <a:gd name="connsiteY42" fmla="*/ 933450 h 1128712"/>
                <a:gd name="connsiteX43" fmla="*/ 257863 w 634101"/>
                <a:gd name="connsiteY43" fmla="*/ 962025 h 1128712"/>
                <a:gd name="connsiteX44" fmla="*/ 276913 w 634101"/>
                <a:gd name="connsiteY44" fmla="*/ 971550 h 1128712"/>
                <a:gd name="connsiteX45" fmla="*/ 291201 w 634101"/>
                <a:gd name="connsiteY45" fmla="*/ 981075 h 1128712"/>
                <a:gd name="connsiteX46" fmla="*/ 310251 w 634101"/>
                <a:gd name="connsiteY46" fmla="*/ 985837 h 1128712"/>
                <a:gd name="connsiteX47" fmla="*/ 324538 w 634101"/>
                <a:gd name="connsiteY47" fmla="*/ 990600 h 1128712"/>
                <a:gd name="connsiteX48" fmla="*/ 338826 w 634101"/>
                <a:gd name="connsiteY48" fmla="*/ 1009650 h 1128712"/>
                <a:gd name="connsiteX49" fmla="*/ 362638 w 634101"/>
                <a:gd name="connsiteY49" fmla="*/ 1038225 h 1128712"/>
                <a:gd name="connsiteX50" fmla="*/ 372163 w 634101"/>
                <a:gd name="connsiteY50" fmla="*/ 1085850 h 1128712"/>
                <a:gd name="connsiteX51" fmla="*/ 391213 w 634101"/>
                <a:gd name="connsiteY51" fmla="*/ 1114425 h 1128712"/>
                <a:gd name="connsiteX52" fmla="*/ 419788 w 634101"/>
                <a:gd name="connsiteY52" fmla="*/ 1128712 h 1128712"/>
                <a:gd name="connsiteX53" fmla="*/ 457888 w 634101"/>
                <a:gd name="connsiteY53" fmla="*/ 1119187 h 1128712"/>
                <a:gd name="connsiteX54" fmla="*/ 486463 w 634101"/>
                <a:gd name="connsiteY54" fmla="*/ 1090612 h 1128712"/>
                <a:gd name="connsiteX55" fmla="*/ 515038 w 634101"/>
                <a:gd name="connsiteY55" fmla="*/ 1066800 h 1128712"/>
                <a:gd name="connsiteX56" fmla="*/ 524563 w 634101"/>
                <a:gd name="connsiteY56" fmla="*/ 1052512 h 1128712"/>
                <a:gd name="connsiteX57" fmla="*/ 553138 w 634101"/>
                <a:gd name="connsiteY57" fmla="*/ 1023937 h 1128712"/>
                <a:gd name="connsiteX58" fmla="*/ 567426 w 634101"/>
                <a:gd name="connsiteY58" fmla="*/ 1009650 h 1128712"/>
                <a:gd name="connsiteX59" fmla="*/ 586476 w 634101"/>
                <a:gd name="connsiteY59" fmla="*/ 985837 h 1128712"/>
                <a:gd name="connsiteX60" fmla="*/ 591238 w 634101"/>
                <a:gd name="connsiteY60" fmla="*/ 966787 h 1128712"/>
                <a:gd name="connsiteX61" fmla="*/ 605526 w 634101"/>
                <a:gd name="connsiteY61" fmla="*/ 952500 h 1128712"/>
                <a:gd name="connsiteX62" fmla="*/ 610288 w 634101"/>
                <a:gd name="connsiteY62" fmla="*/ 938212 h 1128712"/>
                <a:gd name="connsiteX63" fmla="*/ 634101 w 634101"/>
                <a:gd name="connsiteY63" fmla="*/ 895350 h 1128712"/>
                <a:gd name="connsiteX64" fmla="*/ 619813 w 634101"/>
                <a:gd name="connsiteY64" fmla="*/ 866775 h 1128712"/>
                <a:gd name="connsiteX65" fmla="*/ 605526 w 634101"/>
                <a:gd name="connsiteY65" fmla="*/ 862012 h 1128712"/>
                <a:gd name="connsiteX66" fmla="*/ 576951 w 634101"/>
                <a:gd name="connsiteY66" fmla="*/ 842962 h 1128712"/>
                <a:gd name="connsiteX67" fmla="*/ 557901 w 634101"/>
                <a:gd name="connsiteY67" fmla="*/ 814387 h 1128712"/>
                <a:gd name="connsiteX68" fmla="*/ 553138 w 634101"/>
                <a:gd name="connsiteY68" fmla="*/ 800100 h 1128712"/>
                <a:gd name="connsiteX69" fmla="*/ 534088 w 634101"/>
                <a:gd name="connsiteY69" fmla="*/ 771525 h 1128712"/>
                <a:gd name="connsiteX70" fmla="*/ 538851 w 634101"/>
                <a:gd name="connsiteY70" fmla="*/ 661987 h 1128712"/>
                <a:gd name="connsiteX71" fmla="*/ 543613 w 634101"/>
                <a:gd name="connsiteY71" fmla="*/ 647700 h 1128712"/>
                <a:gd name="connsiteX72" fmla="*/ 538851 w 634101"/>
                <a:gd name="connsiteY72" fmla="*/ 595312 h 1128712"/>
                <a:gd name="connsiteX73" fmla="*/ 505513 w 634101"/>
                <a:gd name="connsiteY73" fmla="*/ 561975 h 1128712"/>
                <a:gd name="connsiteX74" fmla="*/ 491226 w 634101"/>
                <a:gd name="connsiteY74" fmla="*/ 552450 h 1128712"/>
                <a:gd name="connsiteX75" fmla="*/ 457888 w 634101"/>
                <a:gd name="connsiteY75" fmla="*/ 514350 h 1128712"/>
                <a:gd name="connsiteX76" fmla="*/ 443601 w 634101"/>
                <a:gd name="connsiteY76" fmla="*/ 485775 h 1128712"/>
                <a:gd name="connsiteX77" fmla="*/ 453126 w 634101"/>
                <a:gd name="connsiteY77" fmla="*/ 433387 h 1128712"/>
                <a:gd name="connsiteX78" fmla="*/ 462651 w 634101"/>
                <a:gd name="connsiteY78" fmla="*/ 419100 h 1128712"/>
                <a:gd name="connsiteX79" fmla="*/ 476938 w 634101"/>
                <a:gd name="connsiteY79" fmla="*/ 381000 h 1128712"/>
                <a:gd name="connsiteX80" fmla="*/ 486463 w 634101"/>
                <a:gd name="connsiteY80" fmla="*/ 352425 h 1128712"/>
                <a:gd name="connsiteX81" fmla="*/ 491226 w 634101"/>
                <a:gd name="connsiteY81" fmla="*/ 338137 h 1128712"/>
                <a:gd name="connsiteX82" fmla="*/ 495988 w 634101"/>
                <a:gd name="connsiteY82" fmla="*/ 323850 h 1128712"/>
                <a:gd name="connsiteX83" fmla="*/ 486463 w 634101"/>
                <a:gd name="connsiteY83" fmla="*/ 261937 h 1128712"/>
                <a:gd name="connsiteX84" fmla="*/ 448363 w 634101"/>
                <a:gd name="connsiteY84" fmla="*/ 219075 h 1128712"/>
                <a:gd name="connsiteX85" fmla="*/ 438838 w 634101"/>
                <a:gd name="connsiteY85" fmla="*/ 204787 h 1128712"/>
                <a:gd name="connsiteX86" fmla="*/ 424551 w 634101"/>
                <a:gd name="connsiteY86" fmla="*/ 166687 h 1128712"/>
                <a:gd name="connsiteX87" fmla="*/ 419788 w 634101"/>
                <a:gd name="connsiteY87" fmla="*/ 152400 h 1128712"/>
                <a:gd name="connsiteX88" fmla="*/ 400738 w 634101"/>
                <a:gd name="connsiteY88" fmla="*/ 123825 h 1128712"/>
                <a:gd name="connsiteX89" fmla="*/ 395976 w 634101"/>
                <a:gd name="connsiteY89" fmla="*/ 109537 h 1128712"/>
                <a:gd name="connsiteX90" fmla="*/ 381688 w 634101"/>
                <a:gd name="connsiteY90" fmla="*/ 95250 h 1128712"/>
                <a:gd name="connsiteX91" fmla="*/ 372163 w 634101"/>
                <a:gd name="connsiteY91" fmla="*/ 80962 h 1128712"/>
                <a:gd name="connsiteX92" fmla="*/ 362638 w 634101"/>
                <a:gd name="connsiteY92" fmla="*/ 61912 h 1128712"/>
                <a:gd name="connsiteX93" fmla="*/ 357876 w 634101"/>
                <a:gd name="connsiteY93" fmla="*/ 47625 h 1128712"/>
                <a:gd name="connsiteX94" fmla="*/ 348351 w 634101"/>
                <a:gd name="connsiteY94" fmla="*/ 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34101" h="1128712">
                  <a:moveTo>
                    <a:pt x="348351" y="0"/>
                  </a:moveTo>
                  <a:lnTo>
                    <a:pt x="348351" y="0"/>
                  </a:lnTo>
                  <a:cubicBezTo>
                    <a:pt x="321363" y="1587"/>
                    <a:pt x="294123" y="752"/>
                    <a:pt x="267388" y="4762"/>
                  </a:cubicBezTo>
                  <a:cubicBezTo>
                    <a:pt x="261728" y="5611"/>
                    <a:pt x="256134" y="9433"/>
                    <a:pt x="253101" y="14287"/>
                  </a:cubicBezTo>
                  <a:cubicBezTo>
                    <a:pt x="247780" y="22801"/>
                    <a:pt x="246751" y="33337"/>
                    <a:pt x="243576" y="42862"/>
                  </a:cubicBezTo>
                  <a:cubicBezTo>
                    <a:pt x="241988" y="47625"/>
                    <a:pt x="241598" y="52973"/>
                    <a:pt x="238813" y="57150"/>
                  </a:cubicBezTo>
                  <a:lnTo>
                    <a:pt x="229288" y="71437"/>
                  </a:lnTo>
                  <a:cubicBezTo>
                    <a:pt x="227701" y="76200"/>
                    <a:pt x="225615" y="80824"/>
                    <a:pt x="224526" y="85725"/>
                  </a:cubicBezTo>
                  <a:cubicBezTo>
                    <a:pt x="216046" y="123887"/>
                    <a:pt x="223657" y="103487"/>
                    <a:pt x="215001" y="138112"/>
                  </a:cubicBezTo>
                  <a:cubicBezTo>
                    <a:pt x="213783" y="142982"/>
                    <a:pt x="211826" y="147637"/>
                    <a:pt x="210238" y="152400"/>
                  </a:cubicBezTo>
                  <a:cubicBezTo>
                    <a:pt x="208651" y="163512"/>
                    <a:pt x="206788" y="174589"/>
                    <a:pt x="205476" y="185737"/>
                  </a:cubicBezTo>
                  <a:cubicBezTo>
                    <a:pt x="203612" y="201582"/>
                    <a:pt x="203139" y="217593"/>
                    <a:pt x="200713" y="233362"/>
                  </a:cubicBezTo>
                  <a:cubicBezTo>
                    <a:pt x="199950" y="238324"/>
                    <a:pt x="199501" y="244100"/>
                    <a:pt x="195951" y="247650"/>
                  </a:cubicBezTo>
                  <a:cubicBezTo>
                    <a:pt x="192401" y="251200"/>
                    <a:pt x="186277" y="250435"/>
                    <a:pt x="181663" y="252412"/>
                  </a:cubicBezTo>
                  <a:cubicBezTo>
                    <a:pt x="175137" y="255209"/>
                    <a:pt x="169138" y="259140"/>
                    <a:pt x="162613" y="261937"/>
                  </a:cubicBezTo>
                  <a:cubicBezTo>
                    <a:pt x="157999" y="263915"/>
                    <a:pt x="152816" y="264455"/>
                    <a:pt x="148326" y="266700"/>
                  </a:cubicBezTo>
                  <a:cubicBezTo>
                    <a:pt x="115441" y="283143"/>
                    <a:pt x="154629" y="271078"/>
                    <a:pt x="114988" y="280987"/>
                  </a:cubicBezTo>
                  <a:cubicBezTo>
                    <a:pt x="110226" y="284162"/>
                    <a:pt x="105671" y="287672"/>
                    <a:pt x="100701" y="290512"/>
                  </a:cubicBezTo>
                  <a:cubicBezTo>
                    <a:pt x="94537" y="294034"/>
                    <a:pt x="87105" y="295492"/>
                    <a:pt x="81651" y="300037"/>
                  </a:cubicBezTo>
                  <a:cubicBezTo>
                    <a:pt x="52930" y="323972"/>
                    <a:pt x="91950" y="307718"/>
                    <a:pt x="57838" y="319087"/>
                  </a:cubicBezTo>
                  <a:cubicBezTo>
                    <a:pt x="16895" y="346383"/>
                    <a:pt x="68697" y="313657"/>
                    <a:pt x="29263" y="333375"/>
                  </a:cubicBezTo>
                  <a:cubicBezTo>
                    <a:pt x="24144" y="335935"/>
                    <a:pt x="19738" y="339725"/>
                    <a:pt x="14976" y="342900"/>
                  </a:cubicBezTo>
                  <a:cubicBezTo>
                    <a:pt x="13388" y="347662"/>
                    <a:pt x="12458" y="352697"/>
                    <a:pt x="10213" y="357187"/>
                  </a:cubicBezTo>
                  <a:cubicBezTo>
                    <a:pt x="7653" y="362307"/>
                    <a:pt x="1069" y="365764"/>
                    <a:pt x="688" y="371475"/>
                  </a:cubicBezTo>
                  <a:cubicBezTo>
                    <a:pt x="-2110" y="413448"/>
                    <a:pt x="3815" y="423717"/>
                    <a:pt x="14976" y="457200"/>
                  </a:cubicBezTo>
                  <a:cubicBezTo>
                    <a:pt x="14977" y="457204"/>
                    <a:pt x="24499" y="485772"/>
                    <a:pt x="24501" y="485775"/>
                  </a:cubicBezTo>
                  <a:cubicBezTo>
                    <a:pt x="45552" y="517350"/>
                    <a:pt x="20813" y="482266"/>
                    <a:pt x="48313" y="514350"/>
                  </a:cubicBezTo>
                  <a:cubicBezTo>
                    <a:pt x="57176" y="524690"/>
                    <a:pt x="64586" y="536378"/>
                    <a:pt x="72126" y="547687"/>
                  </a:cubicBezTo>
                  <a:lnTo>
                    <a:pt x="86413" y="590550"/>
                  </a:lnTo>
                  <a:lnTo>
                    <a:pt x="91176" y="604837"/>
                  </a:lnTo>
                  <a:cubicBezTo>
                    <a:pt x="92763" y="614362"/>
                    <a:pt x="93596" y="624044"/>
                    <a:pt x="95938" y="633412"/>
                  </a:cubicBezTo>
                  <a:cubicBezTo>
                    <a:pt x="98373" y="643152"/>
                    <a:pt x="103494" y="652142"/>
                    <a:pt x="105463" y="661987"/>
                  </a:cubicBezTo>
                  <a:cubicBezTo>
                    <a:pt x="112428" y="696807"/>
                    <a:pt x="109081" y="677786"/>
                    <a:pt x="114988" y="719137"/>
                  </a:cubicBezTo>
                  <a:cubicBezTo>
                    <a:pt x="113401" y="741362"/>
                    <a:pt x="110226" y="763530"/>
                    <a:pt x="110226" y="785812"/>
                  </a:cubicBezTo>
                  <a:cubicBezTo>
                    <a:pt x="110226" y="793907"/>
                    <a:pt x="107548" y="806436"/>
                    <a:pt x="114988" y="809625"/>
                  </a:cubicBezTo>
                  <a:cubicBezTo>
                    <a:pt x="134013" y="817779"/>
                    <a:pt x="156263" y="812800"/>
                    <a:pt x="176901" y="814387"/>
                  </a:cubicBezTo>
                  <a:cubicBezTo>
                    <a:pt x="186426" y="820737"/>
                    <a:pt x="194616" y="829817"/>
                    <a:pt x="205476" y="833437"/>
                  </a:cubicBezTo>
                  <a:lnTo>
                    <a:pt x="234051" y="842962"/>
                  </a:lnTo>
                  <a:cubicBezTo>
                    <a:pt x="238813" y="846137"/>
                    <a:pt x="244291" y="848440"/>
                    <a:pt x="248338" y="852487"/>
                  </a:cubicBezTo>
                  <a:cubicBezTo>
                    <a:pt x="256685" y="860835"/>
                    <a:pt x="259528" y="870218"/>
                    <a:pt x="262626" y="881062"/>
                  </a:cubicBezTo>
                  <a:cubicBezTo>
                    <a:pt x="264424" y="887356"/>
                    <a:pt x="265801" y="893762"/>
                    <a:pt x="267388" y="900112"/>
                  </a:cubicBezTo>
                  <a:cubicBezTo>
                    <a:pt x="265801" y="906462"/>
                    <a:pt x="265204" y="913146"/>
                    <a:pt x="262626" y="919162"/>
                  </a:cubicBezTo>
                  <a:cubicBezTo>
                    <a:pt x="260371" y="924423"/>
                    <a:pt x="253733" y="927761"/>
                    <a:pt x="253101" y="933450"/>
                  </a:cubicBezTo>
                  <a:cubicBezTo>
                    <a:pt x="252035" y="943047"/>
                    <a:pt x="252745" y="953836"/>
                    <a:pt x="257863" y="962025"/>
                  </a:cubicBezTo>
                  <a:cubicBezTo>
                    <a:pt x="261626" y="968045"/>
                    <a:pt x="270749" y="968028"/>
                    <a:pt x="276913" y="971550"/>
                  </a:cubicBezTo>
                  <a:cubicBezTo>
                    <a:pt x="281883" y="974390"/>
                    <a:pt x="285940" y="978820"/>
                    <a:pt x="291201" y="981075"/>
                  </a:cubicBezTo>
                  <a:cubicBezTo>
                    <a:pt x="297217" y="983653"/>
                    <a:pt x="303957" y="984039"/>
                    <a:pt x="310251" y="985837"/>
                  </a:cubicBezTo>
                  <a:cubicBezTo>
                    <a:pt x="315078" y="987216"/>
                    <a:pt x="319776" y="989012"/>
                    <a:pt x="324538" y="990600"/>
                  </a:cubicBezTo>
                  <a:cubicBezTo>
                    <a:pt x="329301" y="996950"/>
                    <a:pt x="333660" y="1003623"/>
                    <a:pt x="338826" y="1009650"/>
                  </a:cubicBezTo>
                  <a:cubicBezTo>
                    <a:pt x="366325" y="1041731"/>
                    <a:pt x="341589" y="1006650"/>
                    <a:pt x="362638" y="1038225"/>
                  </a:cubicBezTo>
                  <a:cubicBezTo>
                    <a:pt x="363820" y="1046501"/>
                    <a:pt x="365771" y="1074343"/>
                    <a:pt x="372163" y="1085850"/>
                  </a:cubicBezTo>
                  <a:cubicBezTo>
                    <a:pt x="377722" y="1095857"/>
                    <a:pt x="381688" y="1108075"/>
                    <a:pt x="391213" y="1114425"/>
                  </a:cubicBezTo>
                  <a:cubicBezTo>
                    <a:pt x="409678" y="1126734"/>
                    <a:pt x="400071" y="1122140"/>
                    <a:pt x="419788" y="1128712"/>
                  </a:cubicBezTo>
                  <a:cubicBezTo>
                    <a:pt x="421280" y="1128414"/>
                    <a:pt x="452817" y="1123132"/>
                    <a:pt x="457888" y="1119187"/>
                  </a:cubicBezTo>
                  <a:cubicBezTo>
                    <a:pt x="468521" y="1110917"/>
                    <a:pt x="475255" y="1098084"/>
                    <a:pt x="486463" y="1090612"/>
                  </a:cubicBezTo>
                  <a:cubicBezTo>
                    <a:pt x="500511" y="1081247"/>
                    <a:pt x="503579" y="1080551"/>
                    <a:pt x="515038" y="1066800"/>
                  </a:cubicBezTo>
                  <a:cubicBezTo>
                    <a:pt x="518702" y="1062403"/>
                    <a:pt x="520760" y="1056790"/>
                    <a:pt x="524563" y="1052512"/>
                  </a:cubicBezTo>
                  <a:cubicBezTo>
                    <a:pt x="533512" y="1042444"/>
                    <a:pt x="543613" y="1033462"/>
                    <a:pt x="553138" y="1023937"/>
                  </a:cubicBezTo>
                  <a:lnTo>
                    <a:pt x="567426" y="1009650"/>
                  </a:lnTo>
                  <a:cubicBezTo>
                    <a:pt x="582993" y="962943"/>
                    <a:pt x="557755" y="1028918"/>
                    <a:pt x="586476" y="985837"/>
                  </a:cubicBezTo>
                  <a:cubicBezTo>
                    <a:pt x="590107" y="980391"/>
                    <a:pt x="587991" y="972470"/>
                    <a:pt x="591238" y="966787"/>
                  </a:cubicBezTo>
                  <a:cubicBezTo>
                    <a:pt x="594580" y="960939"/>
                    <a:pt x="600763" y="957262"/>
                    <a:pt x="605526" y="952500"/>
                  </a:cubicBezTo>
                  <a:cubicBezTo>
                    <a:pt x="607113" y="947737"/>
                    <a:pt x="607850" y="942600"/>
                    <a:pt x="610288" y="938212"/>
                  </a:cubicBezTo>
                  <a:cubicBezTo>
                    <a:pt x="637584" y="889077"/>
                    <a:pt x="623322" y="927681"/>
                    <a:pt x="634101" y="895350"/>
                  </a:cubicBezTo>
                  <a:cubicBezTo>
                    <a:pt x="630963" y="885938"/>
                    <a:pt x="628206" y="873490"/>
                    <a:pt x="619813" y="866775"/>
                  </a:cubicBezTo>
                  <a:cubicBezTo>
                    <a:pt x="615893" y="863639"/>
                    <a:pt x="609914" y="864450"/>
                    <a:pt x="605526" y="862012"/>
                  </a:cubicBezTo>
                  <a:cubicBezTo>
                    <a:pt x="595519" y="856452"/>
                    <a:pt x="576951" y="842962"/>
                    <a:pt x="576951" y="842962"/>
                  </a:cubicBezTo>
                  <a:cubicBezTo>
                    <a:pt x="570601" y="833437"/>
                    <a:pt x="561522" y="825247"/>
                    <a:pt x="557901" y="814387"/>
                  </a:cubicBezTo>
                  <a:cubicBezTo>
                    <a:pt x="556313" y="809625"/>
                    <a:pt x="555576" y="804488"/>
                    <a:pt x="553138" y="800100"/>
                  </a:cubicBezTo>
                  <a:cubicBezTo>
                    <a:pt x="547578" y="790093"/>
                    <a:pt x="534088" y="771525"/>
                    <a:pt x="534088" y="771525"/>
                  </a:cubicBezTo>
                  <a:cubicBezTo>
                    <a:pt x="535676" y="735012"/>
                    <a:pt x="536048" y="698427"/>
                    <a:pt x="538851" y="661987"/>
                  </a:cubicBezTo>
                  <a:cubicBezTo>
                    <a:pt x="539236" y="656982"/>
                    <a:pt x="543613" y="652720"/>
                    <a:pt x="543613" y="647700"/>
                  </a:cubicBezTo>
                  <a:cubicBezTo>
                    <a:pt x="543613" y="630165"/>
                    <a:pt x="541331" y="612670"/>
                    <a:pt x="538851" y="595312"/>
                  </a:cubicBezTo>
                  <a:cubicBezTo>
                    <a:pt x="535763" y="573695"/>
                    <a:pt x="526189" y="575759"/>
                    <a:pt x="505513" y="561975"/>
                  </a:cubicBezTo>
                  <a:lnTo>
                    <a:pt x="491226" y="552450"/>
                  </a:lnTo>
                  <a:cubicBezTo>
                    <a:pt x="469001" y="519112"/>
                    <a:pt x="481701" y="530225"/>
                    <a:pt x="457888" y="514350"/>
                  </a:cubicBezTo>
                  <a:cubicBezTo>
                    <a:pt x="453072" y="507126"/>
                    <a:pt x="443601" y="495634"/>
                    <a:pt x="443601" y="485775"/>
                  </a:cubicBezTo>
                  <a:cubicBezTo>
                    <a:pt x="443601" y="480621"/>
                    <a:pt x="448957" y="443115"/>
                    <a:pt x="453126" y="433387"/>
                  </a:cubicBezTo>
                  <a:cubicBezTo>
                    <a:pt x="455381" y="428126"/>
                    <a:pt x="459476" y="423862"/>
                    <a:pt x="462651" y="419100"/>
                  </a:cubicBezTo>
                  <a:cubicBezTo>
                    <a:pt x="472960" y="377858"/>
                    <a:pt x="460336" y="422504"/>
                    <a:pt x="476938" y="381000"/>
                  </a:cubicBezTo>
                  <a:cubicBezTo>
                    <a:pt x="480667" y="371678"/>
                    <a:pt x="483288" y="361950"/>
                    <a:pt x="486463" y="352425"/>
                  </a:cubicBezTo>
                  <a:lnTo>
                    <a:pt x="491226" y="338137"/>
                  </a:lnTo>
                  <a:lnTo>
                    <a:pt x="495988" y="323850"/>
                  </a:lnTo>
                  <a:cubicBezTo>
                    <a:pt x="494622" y="310186"/>
                    <a:pt x="495046" y="279102"/>
                    <a:pt x="486463" y="261937"/>
                  </a:cubicBezTo>
                  <a:cubicBezTo>
                    <a:pt x="472600" y="234212"/>
                    <a:pt x="473608" y="256944"/>
                    <a:pt x="448363" y="219075"/>
                  </a:cubicBezTo>
                  <a:lnTo>
                    <a:pt x="438838" y="204787"/>
                  </a:lnTo>
                  <a:cubicBezTo>
                    <a:pt x="429652" y="158852"/>
                    <a:pt x="440901" y="199385"/>
                    <a:pt x="424551" y="166687"/>
                  </a:cubicBezTo>
                  <a:cubicBezTo>
                    <a:pt x="422306" y="162197"/>
                    <a:pt x="422226" y="156788"/>
                    <a:pt x="419788" y="152400"/>
                  </a:cubicBezTo>
                  <a:cubicBezTo>
                    <a:pt x="414228" y="142393"/>
                    <a:pt x="400738" y="123825"/>
                    <a:pt x="400738" y="123825"/>
                  </a:cubicBezTo>
                  <a:cubicBezTo>
                    <a:pt x="399151" y="119062"/>
                    <a:pt x="398761" y="113714"/>
                    <a:pt x="395976" y="109537"/>
                  </a:cubicBezTo>
                  <a:cubicBezTo>
                    <a:pt x="392240" y="103933"/>
                    <a:pt x="386000" y="100424"/>
                    <a:pt x="381688" y="95250"/>
                  </a:cubicBezTo>
                  <a:cubicBezTo>
                    <a:pt x="378024" y="90853"/>
                    <a:pt x="375003" y="85932"/>
                    <a:pt x="372163" y="80962"/>
                  </a:cubicBezTo>
                  <a:cubicBezTo>
                    <a:pt x="368641" y="74798"/>
                    <a:pt x="365435" y="68438"/>
                    <a:pt x="362638" y="61912"/>
                  </a:cubicBezTo>
                  <a:cubicBezTo>
                    <a:pt x="360661" y="57298"/>
                    <a:pt x="360121" y="52115"/>
                    <a:pt x="357876" y="47625"/>
                  </a:cubicBezTo>
                  <a:cubicBezTo>
                    <a:pt x="347471" y="26813"/>
                    <a:pt x="349939" y="7938"/>
                    <a:pt x="348351" y="0"/>
                  </a:cubicBezTo>
                  <a:close/>
                </a:path>
              </a:pathLst>
            </a:cu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BC9FBD8-1644-438E-A350-FFF693BD86AA}"/>
                </a:ext>
              </a:extLst>
            </p:cNvPr>
            <p:cNvSpPr/>
            <p:nvPr/>
          </p:nvSpPr>
          <p:spPr>
            <a:xfrm>
              <a:off x="8863013" y="4476750"/>
              <a:ext cx="311429" cy="414338"/>
            </a:xfrm>
            <a:custGeom>
              <a:avLst/>
              <a:gdLst>
                <a:gd name="connsiteX0" fmla="*/ 147637 w 311429"/>
                <a:gd name="connsiteY0" fmla="*/ 0 h 414338"/>
                <a:gd name="connsiteX1" fmla="*/ 147637 w 311429"/>
                <a:gd name="connsiteY1" fmla="*/ 0 h 414338"/>
                <a:gd name="connsiteX2" fmla="*/ 104775 w 311429"/>
                <a:gd name="connsiteY2" fmla="*/ 9525 h 414338"/>
                <a:gd name="connsiteX3" fmla="*/ 90487 w 311429"/>
                <a:gd name="connsiteY3" fmla="*/ 14288 h 414338"/>
                <a:gd name="connsiteX4" fmla="*/ 80962 w 311429"/>
                <a:gd name="connsiteY4" fmla="*/ 28575 h 414338"/>
                <a:gd name="connsiteX5" fmla="*/ 52387 w 311429"/>
                <a:gd name="connsiteY5" fmla="*/ 52388 h 414338"/>
                <a:gd name="connsiteX6" fmla="*/ 38100 w 311429"/>
                <a:gd name="connsiteY6" fmla="*/ 66675 h 414338"/>
                <a:gd name="connsiteX7" fmla="*/ 19050 w 311429"/>
                <a:gd name="connsiteY7" fmla="*/ 95250 h 414338"/>
                <a:gd name="connsiteX8" fmla="*/ 33337 w 311429"/>
                <a:gd name="connsiteY8" fmla="*/ 166688 h 414338"/>
                <a:gd name="connsiteX9" fmla="*/ 38100 w 311429"/>
                <a:gd name="connsiteY9" fmla="*/ 180975 h 414338"/>
                <a:gd name="connsiteX10" fmla="*/ 42862 w 311429"/>
                <a:gd name="connsiteY10" fmla="*/ 195263 h 414338"/>
                <a:gd name="connsiteX11" fmla="*/ 23812 w 311429"/>
                <a:gd name="connsiteY11" fmla="*/ 238125 h 414338"/>
                <a:gd name="connsiteX12" fmla="*/ 9525 w 311429"/>
                <a:gd name="connsiteY12" fmla="*/ 252413 h 414338"/>
                <a:gd name="connsiteX13" fmla="*/ 0 w 311429"/>
                <a:gd name="connsiteY13" fmla="*/ 295275 h 414338"/>
                <a:gd name="connsiteX14" fmla="*/ 4762 w 311429"/>
                <a:gd name="connsiteY14" fmla="*/ 328613 h 414338"/>
                <a:gd name="connsiteX15" fmla="*/ 9525 w 311429"/>
                <a:gd name="connsiteY15" fmla="*/ 342900 h 414338"/>
                <a:gd name="connsiteX16" fmla="*/ 23812 w 311429"/>
                <a:gd name="connsiteY16" fmla="*/ 357188 h 414338"/>
                <a:gd name="connsiteX17" fmla="*/ 47625 w 311429"/>
                <a:gd name="connsiteY17" fmla="*/ 385763 h 414338"/>
                <a:gd name="connsiteX18" fmla="*/ 61912 w 311429"/>
                <a:gd name="connsiteY18" fmla="*/ 390525 h 414338"/>
                <a:gd name="connsiteX19" fmla="*/ 76200 w 311429"/>
                <a:gd name="connsiteY19" fmla="*/ 400050 h 414338"/>
                <a:gd name="connsiteX20" fmla="*/ 90487 w 311429"/>
                <a:gd name="connsiteY20" fmla="*/ 404813 h 414338"/>
                <a:gd name="connsiteX21" fmla="*/ 109537 w 311429"/>
                <a:gd name="connsiteY21" fmla="*/ 414338 h 414338"/>
                <a:gd name="connsiteX22" fmla="*/ 161925 w 311429"/>
                <a:gd name="connsiteY22" fmla="*/ 400050 h 414338"/>
                <a:gd name="connsiteX23" fmla="*/ 171450 w 311429"/>
                <a:gd name="connsiteY23" fmla="*/ 366713 h 414338"/>
                <a:gd name="connsiteX24" fmla="*/ 190500 w 311429"/>
                <a:gd name="connsiteY24" fmla="*/ 323850 h 414338"/>
                <a:gd name="connsiteX25" fmla="*/ 219075 w 311429"/>
                <a:gd name="connsiteY25" fmla="*/ 295275 h 414338"/>
                <a:gd name="connsiteX26" fmla="*/ 233362 w 311429"/>
                <a:gd name="connsiteY26" fmla="*/ 290513 h 414338"/>
                <a:gd name="connsiteX27" fmla="*/ 261937 w 311429"/>
                <a:gd name="connsiteY27" fmla="*/ 276225 h 414338"/>
                <a:gd name="connsiteX28" fmla="*/ 290512 w 311429"/>
                <a:gd name="connsiteY28" fmla="*/ 261938 h 414338"/>
                <a:gd name="connsiteX29" fmla="*/ 309562 w 311429"/>
                <a:gd name="connsiteY29" fmla="*/ 238125 h 414338"/>
                <a:gd name="connsiteX30" fmla="*/ 280987 w 311429"/>
                <a:gd name="connsiteY30" fmla="*/ 228600 h 414338"/>
                <a:gd name="connsiteX31" fmla="*/ 266700 w 311429"/>
                <a:gd name="connsiteY31" fmla="*/ 223838 h 414338"/>
                <a:gd name="connsiteX32" fmla="*/ 252412 w 311429"/>
                <a:gd name="connsiteY32" fmla="*/ 219075 h 414338"/>
                <a:gd name="connsiteX33" fmla="*/ 223837 w 311429"/>
                <a:gd name="connsiteY33" fmla="*/ 214313 h 414338"/>
                <a:gd name="connsiteX34" fmla="*/ 219075 w 311429"/>
                <a:gd name="connsiteY34" fmla="*/ 104775 h 414338"/>
                <a:gd name="connsiteX35" fmla="*/ 204787 w 311429"/>
                <a:gd name="connsiteY35" fmla="*/ 90488 h 414338"/>
                <a:gd name="connsiteX36" fmla="*/ 185737 w 311429"/>
                <a:gd name="connsiteY36" fmla="*/ 61913 h 414338"/>
                <a:gd name="connsiteX37" fmla="*/ 176212 w 311429"/>
                <a:gd name="connsiteY37" fmla="*/ 47625 h 414338"/>
                <a:gd name="connsiteX38" fmla="*/ 161925 w 311429"/>
                <a:gd name="connsiteY38" fmla="*/ 19050 h 414338"/>
                <a:gd name="connsiteX39" fmla="*/ 147637 w 311429"/>
                <a:gd name="connsiteY39" fmla="*/ 0 h 41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1429" h="414338">
                  <a:moveTo>
                    <a:pt x="147637" y="0"/>
                  </a:moveTo>
                  <a:lnTo>
                    <a:pt x="147637" y="0"/>
                  </a:lnTo>
                  <a:cubicBezTo>
                    <a:pt x="133350" y="3175"/>
                    <a:pt x="118974" y="5975"/>
                    <a:pt x="104775" y="9525"/>
                  </a:cubicBezTo>
                  <a:cubicBezTo>
                    <a:pt x="99905" y="10743"/>
                    <a:pt x="94407" y="11152"/>
                    <a:pt x="90487" y="14288"/>
                  </a:cubicBezTo>
                  <a:cubicBezTo>
                    <a:pt x="86018" y="17864"/>
                    <a:pt x="84626" y="24178"/>
                    <a:pt x="80962" y="28575"/>
                  </a:cubicBezTo>
                  <a:cubicBezTo>
                    <a:pt x="61986" y="51346"/>
                    <a:pt x="72824" y="35357"/>
                    <a:pt x="52387" y="52388"/>
                  </a:cubicBezTo>
                  <a:cubicBezTo>
                    <a:pt x="47213" y="56700"/>
                    <a:pt x="42235" y="61359"/>
                    <a:pt x="38100" y="66675"/>
                  </a:cubicBezTo>
                  <a:cubicBezTo>
                    <a:pt x="31072" y="75711"/>
                    <a:pt x="19050" y="95250"/>
                    <a:pt x="19050" y="95250"/>
                  </a:cubicBezTo>
                  <a:cubicBezTo>
                    <a:pt x="24920" y="148088"/>
                    <a:pt x="19266" y="124478"/>
                    <a:pt x="33337" y="166688"/>
                  </a:cubicBezTo>
                  <a:lnTo>
                    <a:pt x="38100" y="180975"/>
                  </a:lnTo>
                  <a:lnTo>
                    <a:pt x="42862" y="195263"/>
                  </a:lnTo>
                  <a:cubicBezTo>
                    <a:pt x="35939" y="216032"/>
                    <a:pt x="36391" y="223029"/>
                    <a:pt x="23812" y="238125"/>
                  </a:cubicBezTo>
                  <a:cubicBezTo>
                    <a:pt x="19500" y="243299"/>
                    <a:pt x="14287" y="247650"/>
                    <a:pt x="9525" y="252413"/>
                  </a:cubicBezTo>
                  <a:cubicBezTo>
                    <a:pt x="4613" y="267148"/>
                    <a:pt x="0" y="278508"/>
                    <a:pt x="0" y="295275"/>
                  </a:cubicBezTo>
                  <a:cubicBezTo>
                    <a:pt x="0" y="306500"/>
                    <a:pt x="2561" y="317606"/>
                    <a:pt x="4762" y="328613"/>
                  </a:cubicBezTo>
                  <a:cubicBezTo>
                    <a:pt x="5747" y="333536"/>
                    <a:pt x="6740" y="338723"/>
                    <a:pt x="9525" y="342900"/>
                  </a:cubicBezTo>
                  <a:cubicBezTo>
                    <a:pt x="13261" y="348504"/>
                    <a:pt x="19500" y="352014"/>
                    <a:pt x="23812" y="357188"/>
                  </a:cubicBezTo>
                  <a:cubicBezTo>
                    <a:pt x="34793" y="370365"/>
                    <a:pt x="31973" y="375329"/>
                    <a:pt x="47625" y="385763"/>
                  </a:cubicBezTo>
                  <a:cubicBezTo>
                    <a:pt x="51802" y="388548"/>
                    <a:pt x="57150" y="388938"/>
                    <a:pt x="61912" y="390525"/>
                  </a:cubicBezTo>
                  <a:cubicBezTo>
                    <a:pt x="66675" y="393700"/>
                    <a:pt x="71080" y="397490"/>
                    <a:pt x="76200" y="400050"/>
                  </a:cubicBezTo>
                  <a:cubicBezTo>
                    <a:pt x="80690" y="402295"/>
                    <a:pt x="85873" y="402835"/>
                    <a:pt x="90487" y="404813"/>
                  </a:cubicBezTo>
                  <a:cubicBezTo>
                    <a:pt x="97012" y="407610"/>
                    <a:pt x="103187" y="411163"/>
                    <a:pt x="109537" y="414338"/>
                  </a:cubicBezTo>
                  <a:cubicBezTo>
                    <a:pt x="123071" y="412404"/>
                    <a:pt x="149804" y="412171"/>
                    <a:pt x="161925" y="400050"/>
                  </a:cubicBezTo>
                  <a:cubicBezTo>
                    <a:pt x="164210" y="397765"/>
                    <a:pt x="171398" y="366887"/>
                    <a:pt x="171450" y="366713"/>
                  </a:cubicBezTo>
                  <a:cubicBezTo>
                    <a:pt x="176578" y="349621"/>
                    <a:pt x="178945" y="336850"/>
                    <a:pt x="190500" y="323850"/>
                  </a:cubicBezTo>
                  <a:cubicBezTo>
                    <a:pt x="199449" y="313782"/>
                    <a:pt x="206296" y="299534"/>
                    <a:pt x="219075" y="295275"/>
                  </a:cubicBezTo>
                  <a:lnTo>
                    <a:pt x="233362" y="290513"/>
                  </a:lnTo>
                  <a:cubicBezTo>
                    <a:pt x="274311" y="263215"/>
                    <a:pt x="222501" y="295944"/>
                    <a:pt x="261937" y="276225"/>
                  </a:cubicBezTo>
                  <a:cubicBezTo>
                    <a:pt x="298858" y="257764"/>
                    <a:pt x="254609" y="273905"/>
                    <a:pt x="290512" y="261938"/>
                  </a:cubicBezTo>
                  <a:cubicBezTo>
                    <a:pt x="290992" y="261618"/>
                    <a:pt x="318764" y="247327"/>
                    <a:pt x="309562" y="238125"/>
                  </a:cubicBezTo>
                  <a:cubicBezTo>
                    <a:pt x="302462" y="231025"/>
                    <a:pt x="290512" y="231775"/>
                    <a:pt x="280987" y="228600"/>
                  </a:cubicBezTo>
                  <a:lnTo>
                    <a:pt x="266700" y="223838"/>
                  </a:lnTo>
                  <a:cubicBezTo>
                    <a:pt x="261937" y="222250"/>
                    <a:pt x="257364" y="219900"/>
                    <a:pt x="252412" y="219075"/>
                  </a:cubicBezTo>
                  <a:lnTo>
                    <a:pt x="223837" y="214313"/>
                  </a:lnTo>
                  <a:cubicBezTo>
                    <a:pt x="222250" y="177800"/>
                    <a:pt x="224632" y="140897"/>
                    <a:pt x="219075" y="104775"/>
                  </a:cubicBezTo>
                  <a:cubicBezTo>
                    <a:pt x="218051" y="98118"/>
                    <a:pt x="208922" y="95804"/>
                    <a:pt x="204787" y="90488"/>
                  </a:cubicBezTo>
                  <a:cubicBezTo>
                    <a:pt x="197759" y="81452"/>
                    <a:pt x="192087" y="71438"/>
                    <a:pt x="185737" y="61913"/>
                  </a:cubicBezTo>
                  <a:lnTo>
                    <a:pt x="176212" y="47625"/>
                  </a:lnTo>
                  <a:cubicBezTo>
                    <a:pt x="164245" y="11722"/>
                    <a:pt x="180386" y="55971"/>
                    <a:pt x="161925" y="19050"/>
                  </a:cubicBezTo>
                  <a:cubicBezTo>
                    <a:pt x="150979" y="-2841"/>
                    <a:pt x="150018" y="3175"/>
                    <a:pt x="147637" y="0"/>
                  </a:cubicBez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392C418-D6D6-4E6B-8A64-FA4636085B05}"/>
                </a:ext>
              </a:extLst>
            </p:cNvPr>
            <p:cNvSpPr/>
            <p:nvPr/>
          </p:nvSpPr>
          <p:spPr>
            <a:xfrm>
              <a:off x="6717680" y="5605265"/>
              <a:ext cx="1235695" cy="1205110"/>
            </a:xfrm>
            <a:custGeom>
              <a:avLst/>
              <a:gdLst>
                <a:gd name="connsiteX0" fmla="*/ 1235695 w 1235695"/>
                <a:gd name="connsiteY0" fmla="*/ 1181298 h 1205110"/>
                <a:gd name="connsiteX1" fmla="*/ 1235695 w 1235695"/>
                <a:gd name="connsiteY1" fmla="*/ 1181298 h 1205110"/>
                <a:gd name="connsiteX2" fmla="*/ 1221408 w 1235695"/>
                <a:gd name="connsiteY2" fmla="*/ 1138435 h 1205110"/>
                <a:gd name="connsiteX3" fmla="*/ 1207120 w 1235695"/>
                <a:gd name="connsiteY3" fmla="*/ 1124148 h 1205110"/>
                <a:gd name="connsiteX4" fmla="*/ 1202358 w 1235695"/>
                <a:gd name="connsiteY4" fmla="*/ 1109860 h 1205110"/>
                <a:gd name="connsiteX5" fmla="*/ 1192833 w 1235695"/>
                <a:gd name="connsiteY5" fmla="*/ 1095573 h 1205110"/>
                <a:gd name="connsiteX6" fmla="*/ 1188070 w 1235695"/>
                <a:gd name="connsiteY6" fmla="*/ 1081285 h 1205110"/>
                <a:gd name="connsiteX7" fmla="*/ 1159495 w 1235695"/>
                <a:gd name="connsiteY7" fmla="*/ 1057473 h 1205110"/>
                <a:gd name="connsiteX8" fmla="*/ 1135683 w 1235695"/>
                <a:gd name="connsiteY8" fmla="*/ 1033660 h 1205110"/>
                <a:gd name="connsiteX9" fmla="*/ 1111870 w 1235695"/>
                <a:gd name="connsiteY9" fmla="*/ 1014610 h 1205110"/>
                <a:gd name="connsiteX10" fmla="*/ 1102345 w 1235695"/>
                <a:gd name="connsiteY10" fmla="*/ 1000323 h 1205110"/>
                <a:gd name="connsiteX11" fmla="*/ 1088058 w 1235695"/>
                <a:gd name="connsiteY11" fmla="*/ 990798 h 1205110"/>
                <a:gd name="connsiteX12" fmla="*/ 1083295 w 1235695"/>
                <a:gd name="connsiteY12" fmla="*/ 976510 h 1205110"/>
                <a:gd name="connsiteX13" fmla="*/ 1069008 w 1235695"/>
                <a:gd name="connsiteY13" fmla="*/ 966985 h 1205110"/>
                <a:gd name="connsiteX14" fmla="*/ 1040433 w 1235695"/>
                <a:gd name="connsiteY14" fmla="*/ 938410 h 1205110"/>
                <a:gd name="connsiteX15" fmla="*/ 1021383 w 1235695"/>
                <a:gd name="connsiteY15" fmla="*/ 909835 h 1205110"/>
                <a:gd name="connsiteX16" fmla="*/ 1016620 w 1235695"/>
                <a:gd name="connsiteY16" fmla="*/ 895548 h 1205110"/>
                <a:gd name="connsiteX17" fmla="*/ 1002333 w 1235695"/>
                <a:gd name="connsiteY17" fmla="*/ 886023 h 1205110"/>
                <a:gd name="connsiteX18" fmla="*/ 988045 w 1235695"/>
                <a:gd name="connsiteY18" fmla="*/ 857448 h 1205110"/>
                <a:gd name="connsiteX19" fmla="*/ 973758 w 1235695"/>
                <a:gd name="connsiteY19" fmla="*/ 847923 h 1205110"/>
                <a:gd name="connsiteX20" fmla="*/ 954708 w 1235695"/>
                <a:gd name="connsiteY20" fmla="*/ 819348 h 1205110"/>
                <a:gd name="connsiteX21" fmla="*/ 949945 w 1235695"/>
                <a:gd name="connsiteY21" fmla="*/ 805060 h 1205110"/>
                <a:gd name="connsiteX22" fmla="*/ 935658 w 1235695"/>
                <a:gd name="connsiteY22" fmla="*/ 795535 h 1205110"/>
                <a:gd name="connsiteX23" fmla="*/ 907083 w 1235695"/>
                <a:gd name="connsiteY23" fmla="*/ 757435 h 1205110"/>
                <a:gd name="connsiteX24" fmla="*/ 907083 w 1235695"/>
                <a:gd name="connsiteY24" fmla="*/ 757435 h 1205110"/>
                <a:gd name="connsiteX25" fmla="*/ 888033 w 1235695"/>
                <a:gd name="connsiteY25" fmla="*/ 728860 h 1205110"/>
                <a:gd name="connsiteX26" fmla="*/ 878508 w 1235695"/>
                <a:gd name="connsiteY26" fmla="*/ 714573 h 1205110"/>
                <a:gd name="connsiteX27" fmla="*/ 868983 w 1235695"/>
                <a:gd name="connsiteY27" fmla="*/ 676473 h 1205110"/>
                <a:gd name="connsiteX28" fmla="*/ 854695 w 1235695"/>
                <a:gd name="connsiteY28" fmla="*/ 662185 h 1205110"/>
                <a:gd name="connsiteX29" fmla="*/ 826120 w 1235695"/>
                <a:gd name="connsiteY29" fmla="*/ 652660 h 1205110"/>
                <a:gd name="connsiteX30" fmla="*/ 811833 w 1235695"/>
                <a:gd name="connsiteY30" fmla="*/ 624085 h 1205110"/>
                <a:gd name="connsiteX31" fmla="*/ 807070 w 1235695"/>
                <a:gd name="connsiteY31" fmla="*/ 571698 h 1205110"/>
                <a:gd name="connsiteX32" fmla="*/ 792783 w 1235695"/>
                <a:gd name="connsiteY32" fmla="*/ 562173 h 1205110"/>
                <a:gd name="connsiteX33" fmla="*/ 764208 w 1235695"/>
                <a:gd name="connsiteY33" fmla="*/ 552648 h 1205110"/>
                <a:gd name="connsiteX34" fmla="*/ 749920 w 1235695"/>
                <a:gd name="connsiteY34" fmla="*/ 547885 h 1205110"/>
                <a:gd name="connsiteX35" fmla="*/ 721345 w 1235695"/>
                <a:gd name="connsiteY35" fmla="*/ 533598 h 1205110"/>
                <a:gd name="connsiteX36" fmla="*/ 707058 w 1235695"/>
                <a:gd name="connsiteY36" fmla="*/ 524073 h 1205110"/>
                <a:gd name="connsiteX37" fmla="*/ 702295 w 1235695"/>
                <a:gd name="connsiteY37" fmla="*/ 509785 h 1205110"/>
                <a:gd name="connsiteX38" fmla="*/ 692770 w 1235695"/>
                <a:gd name="connsiteY38" fmla="*/ 457398 h 1205110"/>
                <a:gd name="connsiteX39" fmla="*/ 654670 w 1235695"/>
                <a:gd name="connsiteY39" fmla="*/ 424060 h 1205110"/>
                <a:gd name="connsiteX40" fmla="*/ 640383 w 1235695"/>
                <a:gd name="connsiteY40" fmla="*/ 419298 h 1205110"/>
                <a:gd name="connsiteX41" fmla="*/ 626095 w 1235695"/>
                <a:gd name="connsiteY41" fmla="*/ 409773 h 1205110"/>
                <a:gd name="connsiteX42" fmla="*/ 616570 w 1235695"/>
                <a:gd name="connsiteY42" fmla="*/ 395485 h 1205110"/>
                <a:gd name="connsiteX43" fmla="*/ 597520 w 1235695"/>
                <a:gd name="connsiteY43" fmla="*/ 390723 h 1205110"/>
                <a:gd name="connsiteX44" fmla="*/ 568945 w 1235695"/>
                <a:gd name="connsiteY44" fmla="*/ 366910 h 1205110"/>
                <a:gd name="connsiteX45" fmla="*/ 540370 w 1235695"/>
                <a:gd name="connsiteY45" fmla="*/ 343098 h 1205110"/>
                <a:gd name="connsiteX46" fmla="*/ 530845 w 1235695"/>
                <a:gd name="connsiteY46" fmla="*/ 328810 h 1205110"/>
                <a:gd name="connsiteX47" fmla="*/ 502270 w 1235695"/>
                <a:gd name="connsiteY47" fmla="*/ 304998 h 1205110"/>
                <a:gd name="connsiteX48" fmla="*/ 435595 w 1235695"/>
                <a:gd name="connsiteY48" fmla="*/ 266898 h 1205110"/>
                <a:gd name="connsiteX49" fmla="*/ 407020 w 1235695"/>
                <a:gd name="connsiteY49" fmla="*/ 238323 h 1205110"/>
                <a:gd name="connsiteX50" fmla="*/ 387970 w 1235695"/>
                <a:gd name="connsiteY50" fmla="*/ 209748 h 1205110"/>
                <a:gd name="connsiteX51" fmla="*/ 368920 w 1235695"/>
                <a:gd name="connsiteY51" fmla="*/ 176410 h 1205110"/>
                <a:gd name="connsiteX52" fmla="*/ 359395 w 1235695"/>
                <a:gd name="connsiteY52" fmla="*/ 147835 h 1205110"/>
                <a:gd name="connsiteX53" fmla="*/ 349870 w 1235695"/>
                <a:gd name="connsiteY53" fmla="*/ 128785 h 1205110"/>
                <a:gd name="connsiteX54" fmla="*/ 345108 w 1235695"/>
                <a:gd name="connsiteY54" fmla="*/ 114498 h 1205110"/>
                <a:gd name="connsiteX55" fmla="*/ 335583 w 1235695"/>
                <a:gd name="connsiteY55" fmla="*/ 100210 h 1205110"/>
                <a:gd name="connsiteX56" fmla="*/ 321295 w 1235695"/>
                <a:gd name="connsiteY56" fmla="*/ 71635 h 1205110"/>
                <a:gd name="connsiteX57" fmla="*/ 316533 w 1235695"/>
                <a:gd name="connsiteY57" fmla="*/ 57348 h 1205110"/>
                <a:gd name="connsiteX58" fmla="*/ 307008 w 1235695"/>
                <a:gd name="connsiteY58" fmla="*/ 24010 h 1205110"/>
                <a:gd name="connsiteX59" fmla="*/ 292720 w 1235695"/>
                <a:gd name="connsiteY59" fmla="*/ 19248 h 1205110"/>
                <a:gd name="connsiteX60" fmla="*/ 240333 w 1235695"/>
                <a:gd name="connsiteY60" fmla="*/ 9723 h 1205110"/>
                <a:gd name="connsiteX61" fmla="*/ 197470 w 1235695"/>
                <a:gd name="connsiteY61" fmla="*/ 4960 h 1205110"/>
                <a:gd name="connsiteX62" fmla="*/ 187945 w 1235695"/>
                <a:gd name="connsiteY62" fmla="*/ 24010 h 1205110"/>
                <a:gd name="connsiteX63" fmla="*/ 178420 w 1235695"/>
                <a:gd name="connsiteY63" fmla="*/ 38298 h 1205110"/>
                <a:gd name="connsiteX64" fmla="*/ 173658 w 1235695"/>
                <a:gd name="connsiteY64" fmla="*/ 52585 h 1205110"/>
                <a:gd name="connsiteX65" fmla="*/ 159370 w 1235695"/>
                <a:gd name="connsiteY65" fmla="*/ 66873 h 1205110"/>
                <a:gd name="connsiteX66" fmla="*/ 140320 w 1235695"/>
                <a:gd name="connsiteY66" fmla="*/ 85923 h 1205110"/>
                <a:gd name="connsiteX67" fmla="*/ 135558 w 1235695"/>
                <a:gd name="connsiteY67" fmla="*/ 100210 h 1205110"/>
                <a:gd name="connsiteX68" fmla="*/ 106983 w 1235695"/>
                <a:gd name="connsiteY68" fmla="*/ 119260 h 1205110"/>
                <a:gd name="connsiteX69" fmla="*/ 87933 w 1235695"/>
                <a:gd name="connsiteY69" fmla="*/ 147835 h 1205110"/>
                <a:gd name="connsiteX70" fmla="*/ 83170 w 1235695"/>
                <a:gd name="connsiteY70" fmla="*/ 162123 h 1205110"/>
                <a:gd name="connsiteX71" fmla="*/ 68883 w 1235695"/>
                <a:gd name="connsiteY71" fmla="*/ 171648 h 1205110"/>
                <a:gd name="connsiteX72" fmla="*/ 45070 w 1235695"/>
                <a:gd name="connsiteY72" fmla="*/ 200223 h 1205110"/>
                <a:gd name="connsiteX73" fmla="*/ 6970 w 1235695"/>
                <a:gd name="connsiteY73" fmla="*/ 243085 h 1205110"/>
                <a:gd name="connsiteX74" fmla="*/ 6970 w 1235695"/>
                <a:gd name="connsiteY74" fmla="*/ 290710 h 1205110"/>
                <a:gd name="connsiteX75" fmla="*/ 35545 w 1235695"/>
                <a:gd name="connsiteY75" fmla="*/ 300235 h 1205110"/>
                <a:gd name="connsiteX76" fmla="*/ 59358 w 1235695"/>
                <a:gd name="connsiteY76" fmla="*/ 309760 h 1205110"/>
                <a:gd name="connsiteX77" fmla="*/ 106983 w 1235695"/>
                <a:gd name="connsiteY77" fmla="*/ 328810 h 1205110"/>
                <a:gd name="connsiteX78" fmla="*/ 121270 w 1235695"/>
                <a:gd name="connsiteY78" fmla="*/ 333573 h 1205110"/>
                <a:gd name="connsiteX79" fmla="*/ 164133 w 1235695"/>
                <a:gd name="connsiteY79" fmla="*/ 343098 h 1205110"/>
                <a:gd name="connsiteX80" fmla="*/ 197470 w 1235695"/>
                <a:gd name="connsiteY80" fmla="*/ 385960 h 1205110"/>
                <a:gd name="connsiteX81" fmla="*/ 216520 w 1235695"/>
                <a:gd name="connsiteY81" fmla="*/ 414535 h 1205110"/>
                <a:gd name="connsiteX82" fmla="*/ 240333 w 1235695"/>
                <a:gd name="connsiteY82" fmla="*/ 457398 h 1205110"/>
                <a:gd name="connsiteX83" fmla="*/ 249858 w 1235695"/>
                <a:gd name="connsiteY83" fmla="*/ 471685 h 1205110"/>
                <a:gd name="connsiteX84" fmla="*/ 259383 w 1235695"/>
                <a:gd name="connsiteY84" fmla="*/ 505023 h 1205110"/>
                <a:gd name="connsiteX85" fmla="*/ 264145 w 1235695"/>
                <a:gd name="connsiteY85" fmla="*/ 543123 h 1205110"/>
                <a:gd name="connsiteX86" fmla="*/ 254620 w 1235695"/>
                <a:gd name="connsiteY86" fmla="*/ 633610 h 1205110"/>
                <a:gd name="connsiteX87" fmla="*/ 249858 w 1235695"/>
                <a:gd name="connsiteY87" fmla="*/ 652660 h 1205110"/>
                <a:gd name="connsiteX88" fmla="*/ 240333 w 1235695"/>
                <a:gd name="connsiteY88" fmla="*/ 681235 h 1205110"/>
                <a:gd name="connsiteX89" fmla="*/ 245095 w 1235695"/>
                <a:gd name="connsiteY89" fmla="*/ 719335 h 1205110"/>
                <a:gd name="connsiteX90" fmla="*/ 259383 w 1235695"/>
                <a:gd name="connsiteY90" fmla="*/ 724098 h 1205110"/>
                <a:gd name="connsiteX91" fmla="*/ 273670 w 1235695"/>
                <a:gd name="connsiteY91" fmla="*/ 733623 h 1205110"/>
                <a:gd name="connsiteX92" fmla="*/ 307008 w 1235695"/>
                <a:gd name="connsiteY92" fmla="*/ 743148 h 1205110"/>
                <a:gd name="connsiteX93" fmla="*/ 335583 w 1235695"/>
                <a:gd name="connsiteY93" fmla="*/ 771723 h 1205110"/>
                <a:gd name="connsiteX94" fmla="*/ 349870 w 1235695"/>
                <a:gd name="connsiteY94" fmla="*/ 786010 h 1205110"/>
                <a:gd name="connsiteX95" fmla="*/ 368920 w 1235695"/>
                <a:gd name="connsiteY95" fmla="*/ 814585 h 1205110"/>
                <a:gd name="connsiteX96" fmla="*/ 378445 w 1235695"/>
                <a:gd name="connsiteY96" fmla="*/ 828873 h 1205110"/>
                <a:gd name="connsiteX97" fmla="*/ 392733 w 1235695"/>
                <a:gd name="connsiteY97" fmla="*/ 843160 h 1205110"/>
                <a:gd name="connsiteX98" fmla="*/ 402258 w 1235695"/>
                <a:gd name="connsiteY98" fmla="*/ 857448 h 1205110"/>
                <a:gd name="connsiteX99" fmla="*/ 449883 w 1235695"/>
                <a:gd name="connsiteY99" fmla="*/ 886023 h 1205110"/>
                <a:gd name="connsiteX100" fmla="*/ 473695 w 1235695"/>
                <a:gd name="connsiteY100" fmla="*/ 928885 h 1205110"/>
                <a:gd name="connsiteX101" fmla="*/ 492745 w 1235695"/>
                <a:gd name="connsiteY101" fmla="*/ 900310 h 1205110"/>
                <a:gd name="connsiteX102" fmla="*/ 516558 w 1235695"/>
                <a:gd name="connsiteY102" fmla="*/ 943173 h 1205110"/>
                <a:gd name="connsiteX103" fmla="*/ 521320 w 1235695"/>
                <a:gd name="connsiteY103" fmla="*/ 971748 h 1205110"/>
                <a:gd name="connsiteX104" fmla="*/ 516558 w 1235695"/>
                <a:gd name="connsiteY104" fmla="*/ 952698 h 1205110"/>
                <a:gd name="connsiteX105" fmla="*/ 683245 w 1235695"/>
                <a:gd name="connsiteY105" fmla="*/ 1205110 h 1205110"/>
                <a:gd name="connsiteX106" fmla="*/ 1235695 w 1235695"/>
                <a:gd name="connsiteY106" fmla="*/ 1181298 h 120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235695" h="1205110">
                  <a:moveTo>
                    <a:pt x="1235695" y="1181298"/>
                  </a:moveTo>
                  <a:lnTo>
                    <a:pt x="1235695" y="1181298"/>
                  </a:lnTo>
                  <a:cubicBezTo>
                    <a:pt x="1230933" y="1167010"/>
                    <a:pt x="1228143" y="1151905"/>
                    <a:pt x="1221408" y="1138435"/>
                  </a:cubicBezTo>
                  <a:cubicBezTo>
                    <a:pt x="1218396" y="1132411"/>
                    <a:pt x="1210856" y="1129752"/>
                    <a:pt x="1207120" y="1124148"/>
                  </a:cubicBezTo>
                  <a:cubicBezTo>
                    <a:pt x="1204335" y="1119971"/>
                    <a:pt x="1204603" y="1114350"/>
                    <a:pt x="1202358" y="1109860"/>
                  </a:cubicBezTo>
                  <a:cubicBezTo>
                    <a:pt x="1199798" y="1104741"/>
                    <a:pt x="1195393" y="1100692"/>
                    <a:pt x="1192833" y="1095573"/>
                  </a:cubicBezTo>
                  <a:cubicBezTo>
                    <a:pt x="1190588" y="1091083"/>
                    <a:pt x="1190855" y="1085462"/>
                    <a:pt x="1188070" y="1081285"/>
                  </a:cubicBezTo>
                  <a:cubicBezTo>
                    <a:pt x="1180736" y="1070284"/>
                    <a:pt x="1170038" y="1064501"/>
                    <a:pt x="1159495" y="1057473"/>
                  </a:cubicBezTo>
                  <a:cubicBezTo>
                    <a:pt x="1134097" y="1019375"/>
                    <a:pt x="1167430" y="1065407"/>
                    <a:pt x="1135683" y="1033660"/>
                  </a:cubicBezTo>
                  <a:cubicBezTo>
                    <a:pt x="1114141" y="1012118"/>
                    <a:pt x="1139685" y="1023882"/>
                    <a:pt x="1111870" y="1014610"/>
                  </a:cubicBezTo>
                  <a:cubicBezTo>
                    <a:pt x="1108695" y="1009848"/>
                    <a:pt x="1106392" y="1004370"/>
                    <a:pt x="1102345" y="1000323"/>
                  </a:cubicBezTo>
                  <a:cubicBezTo>
                    <a:pt x="1098298" y="996276"/>
                    <a:pt x="1091634" y="995267"/>
                    <a:pt x="1088058" y="990798"/>
                  </a:cubicBezTo>
                  <a:cubicBezTo>
                    <a:pt x="1084922" y="986878"/>
                    <a:pt x="1086431" y="980430"/>
                    <a:pt x="1083295" y="976510"/>
                  </a:cubicBezTo>
                  <a:cubicBezTo>
                    <a:pt x="1079719" y="972041"/>
                    <a:pt x="1073286" y="970788"/>
                    <a:pt x="1069008" y="966985"/>
                  </a:cubicBezTo>
                  <a:cubicBezTo>
                    <a:pt x="1058940" y="958036"/>
                    <a:pt x="1047905" y="949618"/>
                    <a:pt x="1040433" y="938410"/>
                  </a:cubicBezTo>
                  <a:cubicBezTo>
                    <a:pt x="1034083" y="928885"/>
                    <a:pt x="1025004" y="920695"/>
                    <a:pt x="1021383" y="909835"/>
                  </a:cubicBezTo>
                  <a:cubicBezTo>
                    <a:pt x="1019795" y="905073"/>
                    <a:pt x="1019756" y="899468"/>
                    <a:pt x="1016620" y="895548"/>
                  </a:cubicBezTo>
                  <a:cubicBezTo>
                    <a:pt x="1013044" y="891079"/>
                    <a:pt x="1007095" y="889198"/>
                    <a:pt x="1002333" y="886023"/>
                  </a:cubicBezTo>
                  <a:cubicBezTo>
                    <a:pt x="998459" y="874402"/>
                    <a:pt x="997277" y="866680"/>
                    <a:pt x="988045" y="857448"/>
                  </a:cubicBezTo>
                  <a:cubicBezTo>
                    <a:pt x="983998" y="853401"/>
                    <a:pt x="978520" y="851098"/>
                    <a:pt x="973758" y="847923"/>
                  </a:cubicBezTo>
                  <a:cubicBezTo>
                    <a:pt x="967408" y="838398"/>
                    <a:pt x="958328" y="830208"/>
                    <a:pt x="954708" y="819348"/>
                  </a:cubicBezTo>
                  <a:cubicBezTo>
                    <a:pt x="953120" y="814585"/>
                    <a:pt x="953081" y="808980"/>
                    <a:pt x="949945" y="805060"/>
                  </a:cubicBezTo>
                  <a:cubicBezTo>
                    <a:pt x="946369" y="800591"/>
                    <a:pt x="939487" y="799789"/>
                    <a:pt x="935658" y="795535"/>
                  </a:cubicBezTo>
                  <a:cubicBezTo>
                    <a:pt x="925038" y="783735"/>
                    <a:pt x="916608" y="770135"/>
                    <a:pt x="907083" y="757435"/>
                  </a:cubicBezTo>
                  <a:lnTo>
                    <a:pt x="907083" y="757435"/>
                  </a:lnTo>
                  <a:lnTo>
                    <a:pt x="888033" y="728860"/>
                  </a:lnTo>
                  <a:lnTo>
                    <a:pt x="878508" y="714573"/>
                  </a:lnTo>
                  <a:cubicBezTo>
                    <a:pt x="877822" y="711142"/>
                    <a:pt x="873166" y="682747"/>
                    <a:pt x="868983" y="676473"/>
                  </a:cubicBezTo>
                  <a:cubicBezTo>
                    <a:pt x="865247" y="670869"/>
                    <a:pt x="860583" y="665456"/>
                    <a:pt x="854695" y="662185"/>
                  </a:cubicBezTo>
                  <a:cubicBezTo>
                    <a:pt x="845918" y="657309"/>
                    <a:pt x="826120" y="652660"/>
                    <a:pt x="826120" y="652660"/>
                  </a:cubicBezTo>
                  <a:cubicBezTo>
                    <a:pt x="819259" y="642369"/>
                    <a:pt x="813626" y="636635"/>
                    <a:pt x="811833" y="624085"/>
                  </a:cubicBezTo>
                  <a:cubicBezTo>
                    <a:pt x="809353" y="606727"/>
                    <a:pt x="812227" y="588457"/>
                    <a:pt x="807070" y="571698"/>
                  </a:cubicBezTo>
                  <a:cubicBezTo>
                    <a:pt x="805387" y="566227"/>
                    <a:pt x="798013" y="564498"/>
                    <a:pt x="792783" y="562173"/>
                  </a:cubicBezTo>
                  <a:cubicBezTo>
                    <a:pt x="783608" y="558095"/>
                    <a:pt x="773733" y="555823"/>
                    <a:pt x="764208" y="552648"/>
                  </a:cubicBezTo>
                  <a:cubicBezTo>
                    <a:pt x="759445" y="551060"/>
                    <a:pt x="754097" y="550670"/>
                    <a:pt x="749920" y="547885"/>
                  </a:cubicBezTo>
                  <a:cubicBezTo>
                    <a:pt x="731456" y="535575"/>
                    <a:pt x="741063" y="540170"/>
                    <a:pt x="721345" y="533598"/>
                  </a:cubicBezTo>
                  <a:cubicBezTo>
                    <a:pt x="716583" y="530423"/>
                    <a:pt x="710634" y="528542"/>
                    <a:pt x="707058" y="524073"/>
                  </a:cubicBezTo>
                  <a:cubicBezTo>
                    <a:pt x="703922" y="520153"/>
                    <a:pt x="703280" y="514708"/>
                    <a:pt x="702295" y="509785"/>
                  </a:cubicBezTo>
                  <a:cubicBezTo>
                    <a:pt x="700362" y="500120"/>
                    <a:pt x="698066" y="469756"/>
                    <a:pt x="692770" y="457398"/>
                  </a:cubicBezTo>
                  <a:cubicBezTo>
                    <a:pt x="686287" y="442272"/>
                    <a:pt x="669224" y="428911"/>
                    <a:pt x="654670" y="424060"/>
                  </a:cubicBezTo>
                  <a:lnTo>
                    <a:pt x="640383" y="419298"/>
                  </a:lnTo>
                  <a:cubicBezTo>
                    <a:pt x="635620" y="416123"/>
                    <a:pt x="630142" y="413820"/>
                    <a:pt x="626095" y="409773"/>
                  </a:cubicBezTo>
                  <a:cubicBezTo>
                    <a:pt x="622048" y="405726"/>
                    <a:pt x="621333" y="398660"/>
                    <a:pt x="616570" y="395485"/>
                  </a:cubicBezTo>
                  <a:cubicBezTo>
                    <a:pt x="611124" y="391854"/>
                    <a:pt x="603870" y="392310"/>
                    <a:pt x="597520" y="390723"/>
                  </a:cubicBezTo>
                  <a:cubicBezTo>
                    <a:pt x="555791" y="348991"/>
                    <a:pt x="608719" y="400055"/>
                    <a:pt x="568945" y="366910"/>
                  </a:cubicBezTo>
                  <a:cubicBezTo>
                    <a:pt x="532275" y="336352"/>
                    <a:pt x="575845" y="366747"/>
                    <a:pt x="540370" y="343098"/>
                  </a:cubicBezTo>
                  <a:cubicBezTo>
                    <a:pt x="537195" y="338335"/>
                    <a:pt x="534509" y="333207"/>
                    <a:pt x="530845" y="328810"/>
                  </a:cubicBezTo>
                  <a:cubicBezTo>
                    <a:pt x="522447" y="318732"/>
                    <a:pt x="513717" y="311242"/>
                    <a:pt x="502270" y="304998"/>
                  </a:cubicBezTo>
                  <a:cubicBezTo>
                    <a:pt x="485835" y="296033"/>
                    <a:pt x="450263" y="281566"/>
                    <a:pt x="435595" y="266898"/>
                  </a:cubicBezTo>
                  <a:cubicBezTo>
                    <a:pt x="426070" y="257373"/>
                    <a:pt x="414492" y="249531"/>
                    <a:pt x="407020" y="238323"/>
                  </a:cubicBezTo>
                  <a:lnTo>
                    <a:pt x="387970" y="209748"/>
                  </a:lnTo>
                  <a:cubicBezTo>
                    <a:pt x="374891" y="157428"/>
                    <a:pt x="394713" y="222838"/>
                    <a:pt x="368920" y="176410"/>
                  </a:cubicBezTo>
                  <a:cubicBezTo>
                    <a:pt x="364044" y="167633"/>
                    <a:pt x="363885" y="156815"/>
                    <a:pt x="359395" y="147835"/>
                  </a:cubicBezTo>
                  <a:cubicBezTo>
                    <a:pt x="356220" y="141485"/>
                    <a:pt x="352667" y="135311"/>
                    <a:pt x="349870" y="128785"/>
                  </a:cubicBezTo>
                  <a:cubicBezTo>
                    <a:pt x="347893" y="124171"/>
                    <a:pt x="347353" y="118988"/>
                    <a:pt x="345108" y="114498"/>
                  </a:cubicBezTo>
                  <a:cubicBezTo>
                    <a:pt x="342548" y="109378"/>
                    <a:pt x="338143" y="105330"/>
                    <a:pt x="335583" y="100210"/>
                  </a:cubicBezTo>
                  <a:cubicBezTo>
                    <a:pt x="315864" y="60774"/>
                    <a:pt x="348593" y="112584"/>
                    <a:pt x="321295" y="71635"/>
                  </a:cubicBezTo>
                  <a:cubicBezTo>
                    <a:pt x="319708" y="66873"/>
                    <a:pt x="317975" y="62156"/>
                    <a:pt x="316533" y="57348"/>
                  </a:cubicBezTo>
                  <a:cubicBezTo>
                    <a:pt x="313212" y="46278"/>
                    <a:pt x="313133" y="33811"/>
                    <a:pt x="307008" y="24010"/>
                  </a:cubicBezTo>
                  <a:cubicBezTo>
                    <a:pt x="304347" y="19753"/>
                    <a:pt x="297590" y="20466"/>
                    <a:pt x="292720" y="19248"/>
                  </a:cubicBezTo>
                  <a:cubicBezTo>
                    <a:pt x="279393" y="15916"/>
                    <a:pt x="253088" y="11849"/>
                    <a:pt x="240333" y="9723"/>
                  </a:cubicBezTo>
                  <a:cubicBezTo>
                    <a:pt x="206995" y="-1390"/>
                    <a:pt x="221283" y="-2977"/>
                    <a:pt x="197470" y="4960"/>
                  </a:cubicBezTo>
                  <a:cubicBezTo>
                    <a:pt x="194295" y="11310"/>
                    <a:pt x="191467" y="17846"/>
                    <a:pt x="187945" y="24010"/>
                  </a:cubicBezTo>
                  <a:cubicBezTo>
                    <a:pt x="185105" y="28980"/>
                    <a:pt x="180980" y="33178"/>
                    <a:pt x="178420" y="38298"/>
                  </a:cubicBezTo>
                  <a:cubicBezTo>
                    <a:pt x="176175" y="42788"/>
                    <a:pt x="176443" y="48408"/>
                    <a:pt x="173658" y="52585"/>
                  </a:cubicBezTo>
                  <a:cubicBezTo>
                    <a:pt x="169922" y="58189"/>
                    <a:pt x="164133" y="62110"/>
                    <a:pt x="159370" y="66873"/>
                  </a:cubicBezTo>
                  <a:cubicBezTo>
                    <a:pt x="146672" y="104970"/>
                    <a:pt x="165719" y="60524"/>
                    <a:pt x="140320" y="85923"/>
                  </a:cubicBezTo>
                  <a:cubicBezTo>
                    <a:pt x="136770" y="89473"/>
                    <a:pt x="139108" y="96660"/>
                    <a:pt x="135558" y="100210"/>
                  </a:cubicBezTo>
                  <a:cubicBezTo>
                    <a:pt x="127463" y="108305"/>
                    <a:pt x="106983" y="119260"/>
                    <a:pt x="106983" y="119260"/>
                  </a:cubicBezTo>
                  <a:cubicBezTo>
                    <a:pt x="100633" y="128785"/>
                    <a:pt x="91553" y="136975"/>
                    <a:pt x="87933" y="147835"/>
                  </a:cubicBezTo>
                  <a:cubicBezTo>
                    <a:pt x="86345" y="152598"/>
                    <a:pt x="86306" y="158203"/>
                    <a:pt x="83170" y="162123"/>
                  </a:cubicBezTo>
                  <a:cubicBezTo>
                    <a:pt x="79594" y="166592"/>
                    <a:pt x="73280" y="167984"/>
                    <a:pt x="68883" y="171648"/>
                  </a:cubicBezTo>
                  <a:cubicBezTo>
                    <a:pt x="40959" y="194918"/>
                    <a:pt x="66480" y="176136"/>
                    <a:pt x="45070" y="200223"/>
                  </a:cubicBezTo>
                  <a:cubicBezTo>
                    <a:pt x="1571" y="249160"/>
                    <a:pt x="28589" y="210658"/>
                    <a:pt x="6970" y="243085"/>
                  </a:cubicBezTo>
                  <a:cubicBezTo>
                    <a:pt x="1922" y="258232"/>
                    <a:pt x="-5798" y="274294"/>
                    <a:pt x="6970" y="290710"/>
                  </a:cubicBezTo>
                  <a:cubicBezTo>
                    <a:pt x="13134" y="298635"/>
                    <a:pt x="26223" y="296506"/>
                    <a:pt x="35545" y="300235"/>
                  </a:cubicBezTo>
                  <a:cubicBezTo>
                    <a:pt x="43483" y="303410"/>
                    <a:pt x="51546" y="306288"/>
                    <a:pt x="59358" y="309760"/>
                  </a:cubicBezTo>
                  <a:cubicBezTo>
                    <a:pt x="101411" y="328450"/>
                    <a:pt x="51842" y="310429"/>
                    <a:pt x="106983" y="328810"/>
                  </a:cubicBezTo>
                  <a:cubicBezTo>
                    <a:pt x="111745" y="330398"/>
                    <a:pt x="116347" y="332589"/>
                    <a:pt x="121270" y="333573"/>
                  </a:cubicBezTo>
                  <a:cubicBezTo>
                    <a:pt x="151501" y="339619"/>
                    <a:pt x="137230" y="336372"/>
                    <a:pt x="164133" y="343098"/>
                  </a:cubicBezTo>
                  <a:cubicBezTo>
                    <a:pt x="176461" y="355426"/>
                    <a:pt x="191773" y="368870"/>
                    <a:pt x="197470" y="385960"/>
                  </a:cubicBezTo>
                  <a:cubicBezTo>
                    <a:pt x="204363" y="406637"/>
                    <a:pt x="198683" y="396698"/>
                    <a:pt x="216520" y="414535"/>
                  </a:cubicBezTo>
                  <a:cubicBezTo>
                    <a:pt x="224903" y="439683"/>
                    <a:pt x="218498" y="424647"/>
                    <a:pt x="240333" y="457398"/>
                  </a:cubicBezTo>
                  <a:lnTo>
                    <a:pt x="249858" y="471685"/>
                  </a:lnTo>
                  <a:cubicBezTo>
                    <a:pt x="253630" y="483004"/>
                    <a:pt x="257391" y="493070"/>
                    <a:pt x="259383" y="505023"/>
                  </a:cubicBezTo>
                  <a:cubicBezTo>
                    <a:pt x="261487" y="517648"/>
                    <a:pt x="262558" y="530423"/>
                    <a:pt x="264145" y="543123"/>
                  </a:cubicBezTo>
                  <a:cubicBezTo>
                    <a:pt x="260829" y="586239"/>
                    <a:pt x="261766" y="597879"/>
                    <a:pt x="254620" y="633610"/>
                  </a:cubicBezTo>
                  <a:cubicBezTo>
                    <a:pt x="253336" y="640028"/>
                    <a:pt x="251739" y="646391"/>
                    <a:pt x="249858" y="652660"/>
                  </a:cubicBezTo>
                  <a:cubicBezTo>
                    <a:pt x="246973" y="662277"/>
                    <a:pt x="240333" y="681235"/>
                    <a:pt x="240333" y="681235"/>
                  </a:cubicBezTo>
                  <a:cubicBezTo>
                    <a:pt x="241920" y="693935"/>
                    <a:pt x="239897" y="707639"/>
                    <a:pt x="245095" y="719335"/>
                  </a:cubicBezTo>
                  <a:cubicBezTo>
                    <a:pt x="247134" y="723923"/>
                    <a:pt x="254893" y="721853"/>
                    <a:pt x="259383" y="724098"/>
                  </a:cubicBezTo>
                  <a:cubicBezTo>
                    <a:pt x="264502" y="726658"/>
                    <a:pt x="268551" y="731063"/>
                    <a:pt x="273670" y="733623"/>
                  </a:cubicBezTo>
                  <a:cubicBezTo>
                    <a:pt x="280498" y="737037"/>
                    <a:pt x="300911" y="741624"/>
                    <a:pt x="307008" y="743148"/>
                  </a:cubicBezTo>
                  <a:lnTo>
                    <a:pt x="335583" y="771723"/>
                  </a:lnTo>
                  <a:lnTo>
                    <a:pt x="349870" y="786010"/>
                  </a:lnTo>
                  <a:cubicBezTo>
                    <a:pt x="358241" y="811120"/>
                    <a:pt x="349101" y="790801"/>
                    <a:pt x="368920" y="814585"/>
                  </a:cubicBezTo>
                  <a:cubicBezTo>
                    <a:pt x="372584" y="818982"/>
                    <a:pt x="374781" y="824476"/>
                    <a:pt x="378445" y="828873"/>
                  </a:cubicBezTo>
                  <a:cubicBezTo>
                    <a:pt x="382757" y="834047"/>
                    <a:pt x="388421" y="837986"/>
                    <a:pt x="392733" y="843160"/>
                  </a:cubicBezTo>
                  <a:cubicBezTo>
                    <a:pt x="396397" y="847557"/>
                    <a:pt x="397950" y="853679"/>
                    <a:pt x="402258" y="857448"/>
                  </a:cubicBezTo>
                  <a:cubicBezTo>
                    <a:pt x="417583" y="870857"/>
                    <a:pt x="432475" y="877319"/>
                    <a:pt x="449883" y="886023"/>
                  </a:cubicBezTo>
                  <a:cubicBezTo>
                    <a:pt x="471718" y="918775"/>
                    <a:pt x="465313" y="903738"/>
                    <a:pt x="473695" y="928885"/>
                  </a:cubicBezTo>
                  <a:cubicBezTo>
                    <a:pt x="480045" y="919360"/>
                    <a:pt x="486395" y="890785"/>
                    <a:pt x="492745" y="900310"/>
                  </a:cubicBezTo>
                  <a:cubicBezTo>
                    <a:pt x="514580" y="933062"/>
                    <a:pt x="508175" y="918025"/>
                    <a:pt x="516558" y="943173"/>
                  </a:cubicBezTo>
                  <a:cubicBezTo>
                    <a:pt x="518145" y="952698"/>
                    <a:pt x="521320" y="962092"/>
                    <a:pt x="521320" y="971748"/>
                  </a:cubicBezTo>
                  <a:cubicBezTo>
                    <a:pt x="521320" y="978293"/>
                    <a:pt x="516558" y="952698"/>
                    <a:pt x="516558" y="952698"/>
                  </a:cubicBezTo>
                  <a:lnTo>
                    <a:pt x="683245" y="1205110"/>
                  </a:lnTo>
                  <a:lnTo>
                    <a:pt x="1235695" y="1181298"/>
                  </a:lnTo>
                  <a:close/>
                </a:path>
              </a:pathLst>
            </a:custGeom>
            <a:solidFill>
              <a:srgbClr val="02FD2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AFA105B-F77F-4E3B-88B6-3EBBB7DAC0CC}"/>
                </a:ext>
              </a:extLst>
            </p:cNvPr>
            <p:cNvSpPr/>
            <p:nvPr/>
          </p:nvSpPr>
          <p:spPr>
            <a:xfrm>
              <a:off x="6343650" y="4095750"/>
              <a:ext cx="733425" cy="881063"/>
            </a:xfrm>
            <a:custGeom>
              <a:avLst/>
              <a:gdLst>
                <a:gd name="connsiteX0" fmla="*/ 138113 w 733425"/>
                <a:gd name="connsiteY0" fmla="*/ 0 h 881063"/>
                <a:gd name="connsiteX1" fmla="*/ 138113 w 733425"/>
                <a:gd name="connsiteY1" fmla="*/ 0 h 881063"/>
                <a:gd name="connsiteX2" fmla="*/ 85725 w 733425"/>
                <a:gd name="connsiteY2" fmla="*/ 23813 h 881063"/>
                <a:gd name="connsiteX3" fmla="*/ 80963 w 733425"/>
                <a:gd name="connsiteY3" fmla="*/ 38100 h 881063"/>
                <a:gd name="connsiteX4" fmla="*/ 85725 w 733425"/>
                <a:gd name="connsiteY4" fmla="*/ 123825 h 881063"/>
                <a:gd name="connsiteX5" fmla="*/ 90488 w 733425"/>
                <a:gd name="connsiteY5" fmla="*/ 142875 h 881063"/>
                <a:gd name="connsiteX6" fmla="*/ 80963 w 733425"/>
                <a:gd name="connsiteY6" fmla="*/ 219075 h 881063"/>
                <a:gd name="connsiteX7" fmla="*/ 71438 w 733425"/>
                <a:gd name="connsiteY7" fmla="*/ 233363 h 881063"/>
                <a:gd name="connsiteX8" fmla="*/ 57150 w 733425"/>
                <a:gd name="connsiteY8" fmla="*/ 242888 h 881063"/>
                <a:gd name="connsiteX9" fmla="*/ 42863 w 733425"/>
                <a:gd name="connsiteY9" fmla="*/ 271463 h 881063"/>
                <a:gd name="connsiteX10" fmla="*/ 28575 w 733425"/>
                <a:gd name="connsiteY10" fmla="*/ 328613 h 881063"/>
                <a:gd name="connsiteX11" fmla="*/ 33338 w 733425"/>
                <a:gd name="connsiteY11" fmla="*/ 385763 h 881063"/>
                <a:gd name="connsiteX12" fmla="*/ 42863 w 733425"/>
                <a:gd name="connsiteY12" fmla="*/ 400050 h 881063"/>
                <a:gd name="connsiteX13" fmla="*/ 47625 w 733425"/>
                <a:gd name="connsiteY13" fmla="*/ 419100 h 881063"/>
                <a:gd name="connsiteX14" fmla="*/ 38100 w 733425"/>
                <a:gd name="connsiteY14" fmla="*/ 490538 h 881063"/>
                <a:gd name="connsiteX15" fmla="*/ 19050 w 733425"/>
                <a:gd name="connsiteY15" fmla="*/ 519113 h 881063"/>
                <a:gd name="connsiteX16" fmla="*/ 9525 w 733425"/>
                <a:gd name="connsiteY16" fmla="*/ 533400 h 881063"/>
                <a:gd name="connsiteX17" fmla="*/ 0 w 733425"/>
                <a:gd name="connsiteY17" fmla="*/ 571500 h 881063"/>
                <a:gd name="connsiteX18" fmla="*/ 19050 w 733425"/>
                <a:gd name="connsiteY18" fmla="*/ 604838 h 881063"/>
                <a:gd name="connsiteX19" fmla="*/ 28575 w 733425"/>
                <a:gd name="connsiteY19" fmla="*/ 623888 h 881063"/>
                <a:gd name="connsiteX20" fmla="*/ 38100 w 733425"/>
                <a:gd name="connsiteY20" fmla="*/ 638175 h 881063"/>
                <a:gd name="connsiteX21" fmla="*/ 52388 w 733425"/>
                <a:gd name="connsiteY21" fmla="*/ 685800 h 881063"/>
                <a:gd name="connsiteX22" fmla="*/ 61913 w 733425"/>
                <a:gd name="connsiteY22" fmla="*/ 714375 h 881063"/>
                <a:gd name="connsiteX23" fmla="*/ 71438 w 733425"/>
                <a:gd name="connsiteY23" fmla="*/ 728663 h 881063"/>
                <a:gd name="connsiteX24" fmla="*/ 76200 w 733425"/>
                <a:gd name="connsiteY24" fmla="*/ 742950 h 881063"/>
                <a:gd name="connsiteX25" fmla="*/ 80963 w 733425"/>
                <a:gd name="connsiteY25" fmla="*/ 795338 h 881063"/>
                <a:gd name="connsiteX26" fmla="*/ 109538 w 733425"/>
                <a:gd name="connsiteY26" fmla="*/ 785813 h 881063"/>
                <a:gd name="connsiteX27" fmla="*/ 152400 w 733425"/>
                <a:gd name="connsiteY27" fmla="*/ 776288 h 881063"/>
                <a:gd name="connsiteX28" fmla="*/ 190500 w 733425"/>
                <a:gd name="connsiteY28" fmla="*/ 785813 h 881063"/>
                <a:gd name="connsiteX29" fmla="*/ 204788 w 733425"/>
                <a:gd name="connsiteY29" fmla="*/ 795338 h 881063"/>
                <a:gd name="connsiteX30" fmla="*/ 223838 w 733425"/>
                <a:gd name="connsiteY30" fmla="*/ 814388 h 881063"/>
                <a:gd name="connsiteX31" fmla="*/ 238125 w 733425"/>
                <a:gd name="connsiteY31" fmla="*/ 819150 h 881063"/>
                <a:gd name="connsiteX32" fmla="*/ 252413 w 733425"/>
                <a:gd name="connsiteY32" fmla="*/ 828675 h 881063"/>
                <a:gd name="connsiteX33" fmla="*/ 266700 w 733425"/>
                <a:gd name="connsiteY33" fmla="*/ 842963 h 881063"/>
                <a:gd name="connsiteX34" fmla="*/ 285750 w 733425"/>
                <a:gd name="connsiteY34" fmla="*/ 847725 h 881063"/>
                <a:gd name="connsiteX35" fmla="*/ 300038 w 733425"/>
                <a:gd name="connsiteY35" fmla="*/ 862013 h 881063"/>
                <a:gd name="connsiteX36" fmla="*/ 319088 w 733425"/>
                <a:gd name="connsiteY36" fmla="*/ 866775 h 881063"/>
                <a:gd name="connsiteX37" fmla="*/ 347663 w 733425"/>
                <a:gd name="connsiteY37" fmla="*/ 876300 h 881063"/>
                <a:gd name="connsiteX38" fmla="*/ 361950 w 733425"/>
                <a:gd name="connsiteY38" fmla="*/ 881063 h 881063"/>
                <a:gd name="connsiteX39" fmla="*/ 385763 w 733425"/>
                <a:gd name="connsiteY39" fmla="*/ 876300 h 881063"/>
                <a:gd name="connsiteX40" fmla="*/ 414338 w 733425"/>
                <a:gd name="connsiteY40" fmla="*/ 847725 h 881063"/>
                <a:gd name="connsiteX41" fmla="*/ 419100 w 733425"/>
                <a:gd name="connsiteY41" fmla="*/ 828675 h 881063"/>
                <a:gd name="connsiteX42" fmla="*/ 447675 w 733425"/>
                <a:gd name="connsiteY42" fmla="*/ 819150 h 881063"/>
                <a:gd name="connsiteX43" fmla="*/ 461963 w 733425"/>
                <a:gd name="connsiteY43" fmla="*/ 809625 h 881063"/>
                <a:gd name="connsiteX44" fmla="*/ 495300 w 733425"/>
                <a:gd name="connsiteY44" fmla="*/ 800100 h 881063"/>
                <a:gd name="connsiteX45" fmla="*/ 523875 w 733425"/>
                <a:gd name="connsiteY45" fmla="*/ 781050 h 881063"/>
                <a:gd name="connsiteX46" fmla="*/ 538163 w 733425"/>
                <a:gd name="connsiteY46" fmla="*/ 771525 h 881063"/>
                <a:gd name="connsiteX47" fmla="*/ 566738 w 733425"/>
                <a:gd name="connsiteY47" fmla="*/ 757238 h 881063"/>
                <a:gd name="connsiteX48" fmla="*/ 666750 w 733425"/>
                <a:gd name="connsiteY48" fmla="*/ 752475 h 881063"/>
                <a:gd name="connsiteX49" fmla="*/ 681038 w 733425"/>
                <a:gd name="connsiteY49" fmla="*/ 738188 h 881063"/>
                <a:gd name="connsiteX50" fmla="*/ 695325 w 733425"/>
                <a:gd name="connsiteY50" fmla="*/ 733425 h 881063"/>
                <a:gd name="connsiteX51" fmla="*/ 714375 w 733425"/>
                <a:gd name="connsiteY51" fmla="*/ 704850 h 881063"/>
                <a:gd name="connsiteX52" fmla="*/ 723900 w 733425"/>
                <a:gd name="connsiteY52" fmla="*/ 690563 h 881063"/>
                <a:gd name="connsiteX53" fmla="*/ 733425 w 733425"/>
                <a:gd name="connsiteY53" fmla="*/ 642938 h 881063"/>
                <a:gd name="connsiteX54" fmla="*/ 728663 w 733425"/>
                <a:gd name="connsiteY54" fmla="*/ 623888 h 881063"/>
                <a:gd name="connsiteX55" fmla="*/ 709613 w 733425"/>
                <a:gd name="connsiteY55" fmla="*/ 609600 h 881063"/>
                <a:gd name="connsiteX56" fmla="*/ 695325 w 733425"/>
                <a:gd name="connsiteY56" fmla="*/ 595313 h 881063"/>
                <a:gd name="connsiteX57" fmla="*/ 676275 w 733425"/>
                <a:gd name="connsiteY57" fmla="*/ 566738 h 881063"/>
                <a:gd name="connsiteX58" fmla="*/ 661988 w 733425"/>
                <a:gd name="connsiteY58" fmla="*/ 538163 h 881063"/>
                <a:gd name="connsiteX59" fmla="*/ 633413 w 733425"/>
                <a:gd name="connsiteY59" fmla="*/ 514350 h 881063"/>
                <a:gd name="connsiteX60" fmla="*/ 614363 w 733425"/>
                <a:gd name="connsiteY60" fmla="*/ 485775 h 881063"/>
                <a:gd name="connsiteX61" fmla="*/ 604838 w 733425"/>
                <a:gd name="connsiteY61" fmla="*/ 471488 h 881063"/>
                <a:gd name="connsiteX62" fmla="*/ 595313 w 733425"/>
                <a:gd name="connsiteY62" fmla="*/ 457200 h 881063"/>
                <a:gd name="connsiteX63" fmla="*/ 561975 w 733425"/>
                <a:gd name="connsiteY63" fmla="*/ 428625 h 881063"/>
                <a:gd name="connsiteX64" fmla="*/ 547688 w 733425"/>
                <a:gd name="connsiteY64" fmla="*/ 414338 h 881063"/>
                <a:gd name="connsiteX65" fmla="*/ 528638 w 733425"/>
                <a:gd name="connsiteY65" fmla="*/ 409575 h 881063"/>
                <a:gd name="connsiteX66" fmla="*/ 500063 w 733425"/>
                <a:gd name="connsiteY66" fmla="*/ 400050 h 881063"/>
                <a:gd name="connsiteX67" fmla="*/ 395288 w 733425"/>
                <a:gd name="connsiteY67" fmla="*/ 395288 h 881063"/>
                <a:gd name="connsiteX68" fmla="*/ 347663 w 733425"/>
                <a:gd name="connsiteY68" fmla="*/ 381000 h 881063"/>
                <a:gd name="connsiteX69" fmla="*/ 328613 w 733425"/>
                <a:gd name="connsiteY69" fmla="*/ 357188 h 881063"/>
                <a:gd name="connsiteX70" fmla="*/ 342900 w 733425"/>
                <a:gd name="connsiteY70" fmla="*/ 347663 h 881063"/>
                <a:gd name="connsiteX71" fmla="*/ 352425 w 733425"/>
                <a:gd name="connsiteY71" fmla="*/ 333375 h 881063"/>
                <a:gd name="connsiteX72" fmla="*/ 347663 w 733425"/>
                <a:gd name="connsiteY72" fmla="*/ 319088 h 881063"/>
                <a:gd name="connsiteX73" fmla="*/ 328613 w 733425"/>
                <a:gd name="connsiteY73" fmla="*/ 285750 h 881063"/>
                <a:gd name="connsiteX74" fmla="*/ 323850 w 733425"/>
                <a:gd name="connsiteY74" fmla="*/ 271463 h 881063"/>
                <a:gd name="connsiteX75" fmla="*/ 323850 w 733425"/>
                <a:gd name="connsiteY75" fmla="*/ 161925 h 881063"/>
                <a:gd name="connsiteX76" fmla="*/ 333375 w 733425"/>
                <a:gd name="connsiteY76" fmla="*/ 95250 h 881063"/>
                <a:gd name="connsiteX77" fmla="*/ 328613 w 733425"/>
                <a:gd name="connsiteY77" fmla="*/ 47625 h 881063"/>
                <a:gd name="connsiteX78" fmla="*/ 314325 w 733425"/>
                <a:gd name="connsiteY78" fmla="*/ 42863 h 881063"/>
                <a:gd name="connsiteX79" fmla="*/ 290513 w 733425"/>
                <a:gd name="connsiteY79" fmla="*/ 38100 h 881063"/>
                <a:gd name="connsiteX80" fmla="*/ 252413 w 733425"/>
                <a:gd name="connsiteY80" fmla="*/ 28575 h 881063"/>
                <a:gd name="connsiteX81" fmla="*/ 238125 w 733425"/>
                <a:gd name="connsiteY81" fmla="*/ 23813 h 881063"/>
                <a:gd name="connsiteX82" fmla="*/ 214313 w 733425"/>
                <a:gd name="connsiteY82" fmla="*/ 19050 h 881063"/>
                <a:gd name="connsiteX83" fmla="*/ 138113 w 733425"/>
                <a:gd name="connsiteY83" fmla="*/ 0 h 88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733425" h="881063">
                  <a:moveTo>
                    <a:pt x="138113" y="0"/>
                  </a:moveTo>
                  <a:lnTo>
                    <a:pt x="138113" y="0"/>
                  </a:lnTo>
                  <a:cubicBezTo>
                    <a:pt x="135055" y="1147"/>
                    <a:pt x="94249" y="13158"/>
                    <a:pt x="85725" y="23813"/>
                  </a:cubicBezTo>
                  <a:cubicBezTo>
                    <a:pt x="82589" y="27733"/>
                    <a:pt x="82550" y="33338"/>
                    <a:pt x="80963" y="38100"/>
                  </a:cubicBezTo>
                  <a:cubicBezTo>
                    <a:pt x="82550" y="66675"/>
                    <a:pt x="83134" y="95323"/>
                    <a:pt x="85725" y="123825"/>
                  </a:cubicBezTo>
                  <a:cubicBezTo>
                    <a:pt x="86318" y="130344"/>
                    <a:pt x="90488" y="136330"/>
                    <a:pt x="90488" y="142875"/>
                  </a:cubicBezTo>
                  <a:cubicBezTo>
                    <a:pt x="90488" y="152868"/>
                    <a:pt x="91022" y="198957"/>
                    <a:pt x="80963" y="219075"/>
                  </a:cubicBezTo>
                  <a:cubicBezTo>
                    <a:pt x="78403" y="224195"/>
                    <a:pt x="75485" y="229316"/>
                    <a:pt x="71438" y="233363"/>
                  </a:cubicBezTo>
                  <a:cubicBezTo>
                    <a:pt x="67391" y="237410"/>
                    <a:pt x="61913" y="239713"/>
                    <a:pt x="57150" y="242888"/>
                  </a:cubicBezTo>
                  <a:cubicBezTo>
                    <a:pt x="39786" y="294985"/>
                    <a:pt x="67479" y="216077"/>
                    <a:pt x="42863" y="271463"/>
                  </a:cubicBezTo>
                  <a:cubicBezTo>
                    <a:pt x="32800" y="294104"/>
                    <a:pt x="32569" y="304652"/>
                    <a:pt x="28575" y="328613"/>
                  </a:cubicBezTo>
                  <a:cubicBezTo>
                    <a:pt x="30163" y="347663"/>
                    <a:pt x="29589" y="367018"/>
                    <a:pt x="33338" y="385763"/>
                  </a:cubicBezTo>
                  <a:cubicBezTo>
                    <a:pt x="34461" y="391376"/>
                    <a:pt x="40608" y="394789"/>
                    <a:pt x="42863" y="400050"/>
                  </a:cubicBezTo>
                  <a:cubicBezTo>
                    <a:pt x="45441" y="406066"/>
                    <a:pt x="46038" y="412750"/>
                    <a:pt x="47625" y="419100"/>
                  </a:cubicBezTo>
                  <a:cubicBezTo>
                    <a:pt x="47287" y="423162"/>
                    <a:pt x="47637" y="473371"/>
                    <a:pt x="38100" y="490538"/>
                  </a:cubicBezTo>
                  <a:cubicBezTo>
                    <a:pt x="32541" y="500545"/>
                    <a:pt x="25400" y="509588"/>
                    <a:pt x="19050" y="519113"/>
                  </a:cubicBezTo>
                  <a:lnTo>
                    <a:pt x="9525" y="533400"/>
                  </a:lnTo>
                  <a:cubicBezTo>
                    <a:pt x="5768" y="544672"/>
                    <a:pt x="0" y="560011"/>
                    <a:pt x="0" y="571500"/>
                  </a:cubicBezTo>
                  <a:cubicBezTo>
                    <a:pt x="0" y="595481"/>
                    <a:pt x="6717" y="587571"/>
                    <a:pt x="19050" y="604838"/>
                  </a:cubicBezTo>
                  <a:cubicBezTo>
                    <a:pt x="23176" y="610615"/>
                    <a:pt x="25053" y="617724"/>
                    <a:pt x="28575" y="623888"/>
                  </a:cubicBezTo>
                  <a:cubicBezTo>
                    <a:pt x="31415" y="628858"/>
                    <a:pt x="35775" y="632945"/>
                    <a:pt x="38100" y="638175"/>
                  </a:cubicBezTo>
                  <a:cubicBezTo>
                    <a:pt x="48459" y="661483"/>
                    <a:pt x="45995" y="664492"/>
                    <a:pt x="52388" y="685800"/>
                  </a:cubicBezTo>
                  <a:cubicBezTo>
                    <a:pt x="55273" y="695417"/>
                    <a:pt x="56344" y="706021"/>
                    <a:pt x="61913" y="714375"/>
                  </a:cubicBezTo>
                  <a:lnTo>
                    <a:pt x="71438" y="728663"/>
                  </a:lnTo>
                  <a:cubicBezTo>
                    <a:pt x="73025" y="733425"/>
                    <a:pt x="75490" y="737981"/>
                    <a:pt x="76200" y="742950"/>
                  </a:cubicBezTo>
                  <a:cubicBezTo>
                    <a:pt x="78680" y="760308"/>
                    <a:pt x="70198" y="781497"/>
                    <a:pt x="80963" y="795338"/>
                  </a:cubicBezTo>
                  <a:cubicBezTo>
                    <a:pt x="87127" y="803263"/>
                    <a:pt x="100013" y="788988"/>
                    <a:pt x="109538" y="785813"/>
                  </a:cubicBezTo>
                  <a:cubicBezTo>
                    <a:pt x="129690" y="765660"/>
                    <a:pt x="118562" y="769037"/>
                    <a:pt x="152400" y="776288"/>
                  </a:cubicBezTo>
                  <a:cubicBezTo>
                    <a:pt x="165200" y="779031"/>
                    <a:pt x="190500" y="785813"/>
                    <a:pt x="190500" y="785813"/>
                  </a:cubicBezTo>
                  <a:cubicBezTo>
                    <a:pt x="195263" y="788988"/>
                    <a:pt x="200442" y="791613"/>
                    <a:pt x="204788" y="795338"/>
                  </a:cubicBezTo>
                  <a:cubicBezTo>
                    <a:pt x="211606" y="801182"/>
                    <a:pt x="216530" y="809168"/>
                    <a:pt x="223838" y="814388"/>
                  </a:cubicBezTo>
                  <a:cubicBezTo>
                    <a:pt x="227923" y="817306"/>
                    <a:pt x="233363" y="817563"/>
                    <a:pt x="238125" y="819150"/>
                  </a:cubicBezTo>
                  <a:cubicBezTo>
                    <a:pt x="242888" y="822325"/>
                    <a:pt x="248016" y="825011"/>
                    <a:pt x="252413" y="828675"/>
                  </a:cubicBezTo>
                  <a:cubicBezTo>
                    <a:pt x="257587" y="832987"/>
                    <a:pt x="260852" y="839621"/>
                    <a:pt x="266700" y="842963"/>
                  </a:cubicBezTo>
                  <a:cubicBezTo>
                    <a:pt x="272383" y="846210"/>
                    <a:pt x="279400" y="846138"/>
                    <a:pt x="285750" y="847725"/>
                  </a:cubicBezTo>
                  <a:cubicBezTo>
                    <a:pt x="290513" y="852488"/>
                    <a:pt x="294190" y="858671"/>
                    <a:pt x="300038" y="862013"/>
                  </a:cubicBezTo>
                  <a:cubicBezTo>
                    <a:pt x="305721" y="865260"/>
                    <a:pt x="312819" y="864894"/>
                    <a:pt x="319088" y="866775"/>
                  </a:cubicBezTo>
                  <a:cubicBezTo>
                    <a:pt x="328705" y="869660"/>
                    <a:pt x="338138" y="873125"/>
                    <a:pt x="347663" y="876300"/>
                  </a:cubicBezTo>
                  <a:lnTo>
                    <a:pt x="361950" y="881063"/>
                  </a:lnTo>
                  <a:cubicBezTo>
                    <a:pt x="369888" y="879475"/>
                    <a:pt x="378366" y="879588"/>
                    <a:pt x="385763" y="876300"/>
                  </a:cubicBezTo>
                  <a:cubicBezTo>
                    <a:pt x="402553" y="868838"/>
                    <a:pt x="405342" y="861219"/>
                    <a:pt x="414338" y="847725"/>
                  </a:cubicBezTo>
                  <a:cubicBezTo>
                    <a:pt x="415925" y="841375"/>
                    <a:pt x="414130" y="832935"/>
                    <a:pt x="419100" y="828675"/>
                  </a:cubicBezTo>
                  <a:cubicBezTo>
                    <a:pt x="426723" y="822141"/>
                    <a:pt x="439321" y="824719"/>
                    <a:pt x="447675" y="819150"/>
                  </a:cubicBezTo>
                  <a:cubicBezTo>
                    <a:pt x="452438" y="815975"/>
                    <a:pt x="456702" y="811880"/>
                    <a:pt x="461963" y="809625"/>
                  </a:cubicBezTo>
                  <a:cubicBezTo>
                    <a:pt x="472764" y="804996"/>
                    <a:pt x="484865" y="805897"/>
                    <a:pt x="495300" y="800100"/>
                  </a:cubicBezTo>
                  <a:cubicBezTo>
                    <a:pt x="505307" y="794540"/>
                    <a:pt x="514350" y="787400"/>
                    <a:pt x="523875" y="781050"/>
                  </a:cubicBezTo>
                  <a:lnTo>
                    <a:pt x="538163" y="771525"/>
                  </a:lnTo>
                  <a:cubicBezTo>
                    <a:pt x="546995" y="765637"/>
                    <a:pt x="555468" y="758177"/>
                    <a:pt x="566738" y="757238"/>
                  </a:cubicBezTo>
                  <a:cubicBezTo>
                    <a:pt x="599998" y="754466"/>
                    <a:pt x="633413" y="754063"/>
                    <a:pt x="666750" y="752475"/>
                  </a:cubicBezTo>
                  <a:cubicBezTo>
                    <a:pt x="671513" y="747713"/>
                    <a:pt x="675434" y="741924"/>
                    <a:pt x="681038" y="738188"/>
                  </a:cubicBezTo>
                  <a:cubicBezTo>
                    <a:pt x="685215" y="735403"/>
                    <a:pt x="691775" y="736975"/>
                    <a:pt x="695325" y="733425"/>
                  </a:cubicBezTo>
                  <a:cubicBezTo>
                    <a:pt x="703420" y="725330"/>
                    <a:pt x="708025" y="714375"/>
                    <a:pt x="714375" y="704850"/>
                  </a:cubicBezTo>
                  <a:lnTo>
                    <a:pt x="723900" y="690563"/>
                  </a:lnTo>
                  <a:cubicBezTo>
                    <a:pt x="727048" y="677972"/>
                    <a:pt x="733425" y="654620"/>
                    <a:pt x="733425" y="642938"/>
                  </a:cubicBezTo>
                  <a:cubicBezTo>
                    <a:pt x="733425" y="636393"/>
                    <a:pt x="732467" y="629214"/>
                    <a:pt x="728663" y="623888"/>
                  </a:cubicBezTo>
                  <a:cubicBezTo>
                    <a:pt x="724049" y="617429"/>
                    <a:pt x="715640" y="614766"/>
                    <a:pt x="709613" y="609600"/>
                  </a:cubicBezTo>
                  <a:cubicBezTo>
                    <a:pt x="704499" y="605217"/>
                    <a:pt x="700088" y="600075"/>
                    <a:pt x="695325" y="595313"/>
                  </a:cubicBezTo>
                  <a:cubicBezTo>
                    <a:pt x="684002" y="561339"/>
                    <a:pt x="700058" y="602413"/>
                    <a:pt x="676275" y="566738"/>
                  </a:cubicBezTo>
                  <a:cubicBezTo>
                    <a:pt x="660780" y="543495"/>
                    <a:pt x="684472" y="560646"/>
                    <a:pt x="661988" y="538163"/>
                  </a:cubicBezTo>
                  <a:cubicBezTo>
                    <a:pt x="634471" y="510648"/>
                    <a:pt x="660719" y="549458"/>
                    <a:pt x="633413" y="514350"/>
                  </a:cubicBezTo>
                  <a:cubicBezTo>
                    <a:pt x="626385" y="505314"/>
                    <a:pt x="620713" y="495300"/>
                    <a:pt x="614363" y="485775"/>
                  </a:cubicBezTo>
                  <a:lnTo>
                    <a:pt x="604838" y="471488"/>
                  </a:lnTo>
                  <a:cubicBezTo>
                    <a:pt x="601663" y="466725"/>
                    <a:pt x="599360" y="461247"/>
                    <a:pt x="595313" y="457200"/>
                  </a:cubicBezTo>
                  <a:cubicBezTo>
                    <a:pt x="538079" y="399966"/>
                    <a:pt x="605494" y="464890"/>
                    <a:pt x="561975" y="428625"/>
                  </a:cubicBezTo>
                  <a:cubicBezTo>
                    <a:pt x="556801" y="424313"/>
                    <a:pt x="553536" y="417680"/>
                    <a:pt x="547688" y="414338"/>
                  </a:cubicBezTo>
                  <a:cubicBezTo>
                    <a:pt x="542005" y="411091"/>
                    <a:pt x="534907" y="411456"/>
                    <a:pt x="528638" y="409575"/>
                  </a:cubicBezTo>
                  <a:cubicBezTo>
                    <a:pt x="519021" y="406690"/>
                    <a:pt x="510093" y="400506"/>
                    <a:pt x="500063" y="400050"/>
                  </a:cubicBezTo>
                  <a:lnTo>
                    <a:pt x="395288" y="395288"/>
                  </a:lnTo>
                  <a:cubicBezTo>
                    <a:pt x="360503" y="383693"/>
                    <a:pt x="376453" y="388198"/>
                    <a:pt x="347663" y="381000"/>
                  </a:cubicBezTo>
                  <a:cubicBezTo>
                    <a:pt x="342214" y="377368"/>
                    <a:pt x="323770" y="369295"/>
                    <a:pt x="328613" y="357188"/>
                  </a:cubicBezTo>
                  <a:cubicBezTo>
                    <a:pt x="330739" y="351874"/>
                    <a:pt x="338138" y="350838"/>
                    <a:pt x="342900" y="347663"/>
                  </a:cubicBezTo>
                  <a:cubicBezTo>
                    <a:pt x="346075" y="342900"/>
                    <a:pt x="351484" y="339021"/>
                    <a:pt x="352425" y="333375"/>
                  </a:cubicBezTo>
                  <a:cubicBezTo>
                    <a:pt x="353250" y="328423"/>
                    <a:pt x="349042" y="323915"/>
                    <a:pt x="347663" y="319088"/>
                  </a:cubicBezTo>
                  <a:cubicBezTo>
                    <a:pt x="339988" y="292225"/>
                    <a:pt x="348844" y="305982"/>
                    <a:pt x="328613" y="285750"/>
                  </a:cubicBezTo>
                  <a:cubicBezTo>
                    <a:pt x="327025" y="280988"/>
                    <a:pt x="325068" y="276333"/>
                    <a:pt x="323850" y="271463"/>
                  </a:cubicBezTo>
                  <a:cubicBezTo>
                    <a:pt x="313194" y="228839"/>
                    <a:pt x="319636" y="223022"/>
                    <a:pt x="323850" y="161925"/>
                  </a:cubicBezTo>
                  <a:cubicBezTo>
                    <a:pt x="327479" y="109305"/>
                    <a:pt x="323524" y="124808"/>
                    <a:pt x="333375" y="95250"/>
                  </a:cubicBezTo>
                  <a:cubicBezTo>
                    <a:pt x="331788" y="79375"/>
                    <a:pt x="334065" y="62619"/>
                    <a:pt x="328613" y="47625"/>
                  </a:cubicBezTo>
                  <a:cubicBezTo>
                    <a:pt x="326897" y="42907"/>
                    <a:pt x="319195" y="44081"/>
                    <a:pt x="314325" y="42863"/>
                  </a:cubicBezTo>
                  <a:cubicBezTo>
                    <a:pt x="306472" y="40900"/>
                    <a:pt x="298400" y="39920"/>
                    <a:pt x="290513" y="38100"/>
                  </a:cubicBezTo>
                  <a:cubicBezTo>
                    <a:pt x="277757" y="35156"/>
                    <a:pt x="264832" y="32714"/>
                    <a:pt x="252413" y="28575"/>
                  </a:cubicBezTo>
                  <a:cubicBezTo>
                    <a:pt x="247650" y="26988"/>
                    <a:pt x="242995" y="25031"/>
                    <a:pt x="238125" y="23813"/>
                  </a:cubicBezTo>
                  <a:cubicBezTo>
                    <a:pt x="230272" y="21850"/>
                    <a:pt x="222122" y="21180"/>
                    <a:pt x="214313" y="19050"/>
                  </a:cubicBezTo>
                  <a:cubicBezTo>
                    <a:pt x="173867" y="8019"/>
                    <a:pt x="150813" y="3175"/>
                    <a:pt x="138113" y="0"/>
                  </a:cubicBezTo>
                  <a:close/>
                </a:path>
              </a:pathLst>
            </a:custGeom>
            <a:solidFill>
              <a:srgbClr val="02FD2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3D7BF29-C6C3-4405-B3FA-888C68CE1B8A}"/>
                </a:ext>
              </a:extLst>
            </p:cNvPr>
            <p:cNvSpPr/>
            <p:nvPr/>
          </p:nvSpPr>
          <p:spPr>
            <a:xfrm>
              <a:off x="6353176" y="2419350"/>
              <a:ext cx="730592" cy="519306"/>
            </a:xfrm>
            <a:custGeom>
              <a:avLst/>
              <a:gdLst>
                <a:gd name="connsiteX0" fmla="*/ 38100 w 730592"/>
                <a:gd name="connsiteY0" fmla="*/ 0 h 519306"/>
                <a:gd name="connsiteX1" fmla="*/ 38100 w 730592"/>
                <a:gd name="connsiteY1" fmla="*/ 0 h 519306"/>
                <a:gd name="connsiteX2" fmla="*/ 185738 w 730592"/>
                <a:gd name="connsiteY2" fmla="*/ 42863 h 519306"/>
                <a:gd name="connsiteX3" fmla="*/ 204788 w 730592"/>
                <a:gd name="connsiteY3" fmla="*/ 52388 h 519306"/>
                <a:gd name="connsiteX4" fmla="*/ 261938 w 730592"/>
                <a:gd name="connsiteY4" fmla="*/ 47625 h 519306"/>
                <a:gd name="connsiteX5" fmla="*/ 276225 w 730592"/>
                <a:gd name="connsiteY5" fmla="*/ 42863 h 519306"/>
                <a:gd name="connsiteX6" fmla="*/ 309563 w 730592"/>
                <a:gd name="connsiteY6" fmla="*/ 23813 h 519306"/>
                <a:gd name="connsiteX7" fmla="*/ 466725 w 730592"/>
                <a:gd name="connsiteY7" fmla="*/ 28575 h 519306"/>
                <a:gd name="connsiteX8" fmla="*/ 481013 w 730592"/>
                <a:gd name="connsiteY8" fmla="*/ 33338 h 519306"/>
                <a:gd name="connsiteX9" fmla="*/ 514350 w 730592"/>
                <a:gd name="connsiteY9" fmla="*/ 38100 h 519306"/>
                <a:gd name="connsiteX10" fmla="*/ 561975 w 730592"/>
                <a:gd name="connsiteY10" fmla="*/ 52388 h 519306"/>
                <a:gd name="connsiteX11" fmla="*/ 604838 w 730592"/>
                <a:gd name="connsiteY11" fmla="*/ 57150 h 519306"/>
                <a:gd name="connsiteX12" fmla="*/ 652463 w 730592"/>
                <a:gd name="connsiteY12" fmla="*/ 71438 h 519306"/>
                <a:gd name="connsiteX13" fmla="*/ 681038 w 730592"/>
                <a:gd name="connsiteY13" fmla="*/ 90488 h 519306"/>
                <a:gd name="connsiteX14" fmla="*/ 695325 w 730592"/>
                <a:gd name="connsiteY14" fmla="*/ 104775 h 519306"/>
                <a:gd name="connsiteX15" fmla="*/ 704850 w 730592"/>
                <a:gd name="connsiteY15" fmla="*/ 119063 h 519306"/>
                <a:gd name="connsiteX16" fmla="*/ 719138 w 730592"/>
                <a:gd name="connsiteY16" fmla="*/ 128588 h 519306"/>
                <a:gd name="connsiteX17" fmla="*/ 723900 w 730592"/>
                <a:gd name="connsiteY17" fmla="*/ 185738 h 519306"/>
                <a:gd name="connsiteX18" fmla="*/ 719138 w 730592"/>
                <a:gd name="connsiteY18" fmla="*/ 200025 h 519306"/>
                <a:gd name="connsiteX19" fmla="*/ 704850 w 730592"/>
                <a:gd name="connsiteY19" fmla="*/ 209550 h 519306"/>
                <a:gd name="connsiteX20" fmla="*/ 700088 w 730592"/>
                <a:gd name="connsiteY20" fmla="*/ 223838 h 519306"/>
                <a:gd name="connsiteX21" fmla="*/ 685800 w 730592"/>
                <a:gd name="connsiteY21" fmla="*/ 228600 h 519306"/>
                <a:gd name="connsiteX22" fmla="*/ 604838 w 730592"/>
                <a:gd name="connsiteY22" fmla="*/ 209550 h 519306"/>
                <a:gd name="connsiteX23" fmla="*/ 590550 w 730592"/>
                <a:gd name="connsiteY23" fmla="*/ 200025 h 519306"/>
                <a:gd name="connsiteX24" fmla="*/ 485775 w 730592"/>
                <a:gd name="connsiteY24" fmla="*/ 204788 h 519306"/>
                <a:gd name="connsiteX25" fmla="*/ 452438 w 730592"/>
                <a:gd name="connsiteY25" fmla="*/ 209550 h 519306"/>
                <a:gd name="connsiteX26" fmla="*/ 414338 w 730592"/>
                <a:gd name="connsiteY26" fmla="*/ 214313 h 519306"/>
                <a:gd name="connsiteX27" fmla="*/ 352425 w 730592"/>
                <a:gd name="connsiteY27" fmla="*/ 219075 h 519306"/>
                <a:gd name="connsiteX28" fmla="*/ 323850 w 730592"/>
                <a:gd name="connsiteY28" fmla="*/ 228600 h 519306"/>
                <a:gd name="connsiteX29" fmla="*/ 309563 w 730592"/>
                <a:gd name="connsiteY29" fmla="*/ 233363 h 519306"/>
                <a:gd name="connsiteX30" fmla="*/ 233363 w 730592"/>
                <a:gd name="connsiteY30" fmla="*/ 257175 h 519306"/>
                <a:gd name="connsiteX31" fmla="*/ 219075 w 730592"/>
                <a:gd name="connsiteY31" fmla="*/ 252413 h 519306"/>
                <a:gd name="connsiteX32" fmla="*/ 195263 w 730592"/>
                <a:gd name="connsiteY32" fmla="*/ 257175 h 519306"/>
                <a:gd name="connsiteX33" fmla="*/ 171450 w 730592"/>
                <a:gd name="connsiteY33" fmla="*/ 300038 h 519306"/>
                <a:gd name="connsiteX34" fmla="*/ 157163 w 730592"/>
                <a:gd name="connsiteY34" fmla="*/ 357188 h 519306"/>
                <a:gd name="connsiteX35" fmla="*/ 152400 w 730592"/>
                <a:gd name="connsiteY35" fmla="*/ 371475 h 519306"/>
                <a:gd name="connsiteX36" fmla="*/ 142875 w 730592"/>
                <a:gd name="connsiteY36" fmla="*/ 385763 h 519306"/>
                <a:gd name="connsiteX37" fmla="*/ 133350 w 730592"/>
                <a:gd name="connsiteY37" fmla="*/ 414338 h 519306"/>
                <a:gd name="connsiteX38" fmla="*/ 128588 w 730592"/>
                <a:gd name="connsiteY38" fmla="*/ 428625 h 519306"/>
                <a:gd name="connsiteX39" fmla="*/ 114300 w 730592"/>
                <a:gd name="connsiteY39" fmla="*/ 442913 h 519306"/>
                <a:gd name="connsiteX40" fmla="*/ 100013 w 730592"/>
                <a:gd name="connsiteY40" fmla="*/ 452438 h 519306"/>
                <a:gd name="connsiteX41" fmla="*/ 95250 w 730592"/>
                <a:gd name="connsiteY41" fmla="*/ 466725 h 519306"/>
                <a:gd name="connsiteX42" fmla="*/ 61913 w 730592"/>
                <a:gd name="connsiteY42" fmla="*/ 490538 h 519306"/>
                <a:gd name="connsiteX43" fmla="*/ 33338 w 730592"/>
                <a:gd name="connsiteY43" fmla="*/ 504825 h 519306"/>
                <a:gd name="connsiteX44" fmla="*/ 23813 w 730592"/>
                <a:gd name="connsiteY44" fmla="*/ 519113 h 519306"/>
                <a:gd name="connsiteX45" fmla="*/ 19050 w 730592"/>
                <a:gd name="connsiteY45" fmla="*/ 500063 h 519306"/>
                <a:gd name="connsiteX46" fmla="*/ 14288 w 730592"/>
                <a:gd name="connsiteY46" fmla="*/ 485775 h 519306"/>
                <a:gd name="connsiteX47" fmla="*/ 9525 w 730592"/>
                <a:gd name="connsiteY47" fmla="*/ 447675 h 519306"/>
                <a:gd name="connsiteX48" fmla="*/ 4763 w 730592"/>
                <a:gd name="connsiteY48" fmla="*/ 414338 h 519306"/>
                <a:gd name="connsiteX49" fmla="*/ 0 w 730592"/>
                <a:gd name="connsiteY49" fmla="*/ 342900 h 519306"/>
                <a:gd name="connsiteX50" fmla="*/ 4763 w 730592"/>
                <a:gd name="connsiteY50" fmla="*/ 185738 h 519306"/>
                <a:gd name="connsiteX51" fmla="*/ 9525 w 730592"/>
                <a:gd name="connsiteY51" fmla="*/ 152400 h 519306"/>
                <a:gd name="connsiteX52" fmla="*/ 14288 w 730592"/>
                <a:gd name="connsiteY52" fmla="*/ 123825 h 519306"/>
                <a:gd name="connsiteX53" fmla="*/ 38100 w 730592"/>
                <a:gd name="connsiteY53" fmla="*/ 0 h 51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30592" h="519306">
                  <a:moveTo>
                    <a:pt x="38100" y="0"/>
                  </a:moveTo>
                  <a:lnTo>
                    <a:pt x="38100" y="0"/>
                  </a:lnTo>
                  <a:cubicBezTo>
                    <a:pt x="87313" y="14288"/>
                    <a:pt x="136851" y="27498"/>
                    <a:pt x="185738" y="42863"/>
                  </a:cubicBezTo>
                  <a:cubicBezTo>
                    <a:pt x="192511" y="44992"/>
                    <a:pt x="197702" y="51945"/>
                    <a:pt x="204788" y="52388"/>
                  </a:cubicBezTo>
                  <a:cubicBezTo>
                    <a:pt x="223867" y="53580"/>
                    <a:pt x="242888" y="49213"/>
                    <a:pt x="261938" y="47625"/>
                  </a:cubicBezTo>
                  <a:cubicBezTo>
                    <a:pt x="266700" y="46038"/>
                    <a:pt x="271611" y="44840"/>
                    <a:pt x="276225" y="42863"/>
                  </a:cubicBezTo>
                  <a:cubicBezTo>
                    <a:pt x="293142" y="35613"/>
                    <a:pt x="295215" y="33378"/>
                    <a:pt x="309563" y="23813"/>
                  </a:cubicBezTo>
                  <a:cubicBezTo>
                    <a:pt x="361950" y="25400"/>
                    <a:pt x="414394" y="25668"/>
                    <a:pt x="466725" y="28575"/>
                  </a:cubicBezTo>
                  <a:cubicBezTo>
                    <a:pt x="471738" y="28853"/>
                    <a:pt x="476090" y="32353"/>
                    <a:pt x="481013" y="33338"/>
                  </a:cubicBezTo>
                  <a:cubicBezTo>
                    <a:pt x="492020" y="35539"/>
                    <a:pt x="503238" y="36513"/>
                    <a:pt x="514350" y="38100"/>
                  </a:cubicBezTo>
                  <a:cubicBezTo>
                    <a:pt x="525470" y="41807"/>
                    <a:pt x="548612" y="50332"/>
                    <a:pt x="561975" y="52388"/>
                  </a:cubicBezTo>
                  <a:cubicBezTo>
                    <a:pt x="576183" y="54574"/>
                    <a:pt x="590550" y="55563"/>
                    <a:pt x="604838" y="57150"/>
                  </a:cubicBezTo>
                  <a:cubicBezTo>
                    <a:pt x="639623" y="68745"/>
                    <a:pt x="623673" y="64240"/>
                    <a:pt x="652463" y="71438"/>
                  </a:cubicBezTo>
                  <a:cubicBezTo>
                    <a:pt x="661988" y="77788"/>
                    <a:pt x="672943" y="82393"/>
                    <a:pt x="681038" y="90488"/>
                  </a:cubicBezTo>
                  <a:cubicBezTo>
                    <a:pt x="685800" y="95250"/>
                    <a:pt x="691013" y="99601"/>
                    <a:pt x="695325" y="104775"/>
                  </a:cubicBezTo>
                  <a:cubicBezTo>
                    <a:pt x="698989" y="109172"/>
                    <a:pt x="700803" y="115016"/>
                    <a:pt x="704850" y="119063"/>
                  </a:cubicBezTo>
                  <a:cubicBezTo>
                    <a:pt x="708897" y="123110"/>
                    <a:pt x="714375" y="125413"/>
                    <a:pt x="719138" y="128588"/>
                  </a:cubicBezTo>
                  <a:cubicBezTo>
                    <a:pt x="735778" y="153548"/>
                    <a:pt x="731453" y="140422"/>
                    <a:pt x="723900" y="185738"/>
                  </a:cubicBezTo>
                  <a:cubicBezTo>
                    <a:pt x="723075" y="190690"/>
                    <a:pt x="722274" y="196105"/>
                    <a:pt x="719138" y="200025"/>
                  </a:cubicBezTo>
                  <a:cubicBezTo>
                    <a:pt x="715562" y="204495"/>
                    <a:pt x="709613" y="206375"/>
                    <a:pt x="704850" y="209550"/>
                  </a:cubicBezTo>
                  <a:cubicBezTo>
                    <a:pt x="703263" y="214313"/>
                    <a:pt x="703638" y="220288"/>
                    <a:pt x="700088" y="223838"/>
                  </a:cubicBezTo>
                  <a:cubicBezTo>
                    <a:pt x="696538" y="227388"/>
                    <a:pt x="690807" y="228958"/>
                    <a:pt x="685800" y="228600"/>
                  </a:cubicBezTo>
                  <a:cubicBezTo>
                    <a:pt x="680037" y="228188"/>
                    <a:pt x="618288" y="218516"/>
                    <a:pt x="604838" y="209550"/>
                  </a:cubicBezTo>
                  <a:lnTo>
                    <a:pt x="590550" y="200025"/>
                  </a:lnTo>
                  <a:cubicBezTo>
                    <a:pt x="555625" y="201613"/>
                    <a:pt x="520653" y="202383"/>
                    <a:pt x="485775" y="204788"/>
                  </a:cubicBezTo>
                  <a:cubicBezTo>
                    <a:pt x="474576" y="205560"/>
                    <a:pt x="463565" y="208066"/>
                    <a:pt x="452438" y="209550"/>
                  </a:cubicBezTo>
                  <a:cubicBezTo>
                    <a:pt x="439751" y="211242"/>
                    <a:pt x="427079" y="213100"/>
                    <a:pt x="414338" y="214313"/>
                  </a:cubicBezTo>
                  <a:cubicBezTo>
                    <a:pt x="393733" y="216275"/>
                    <a:pt x="373063" y="217488"/>
                    <a:pt x="352425" y="219075"/>
                  </a:cubicBezTo>
                  <a:lnTo>
                    <a:pt x="323850" y="228600"/>
                  </a:lnTo>
                  <a:lnTo>
                    <a:pt x="309563" y="233363"/>
                  </a:lnTo>
                  <a:cubicBezTo>
                    <a:pt x="269707" y="273219"/>
                    <a:pt x="294392" y="263278"/>
                    <a:pt x="233363" y="257175"/>
                  </a:cubicBezTo>
                  <a:cubicBezTo>
                    <a:pt x="228600" y="255588"/>
                    <a:pt x="224095" y="252413"/>
                    <a:pt x="219075" y="252413"/>
                  </a:cubicBezTo>
                  <a:cubicBezTo>
                    <a:pt x="210981" y="252413"/>
                    <a:pt x="201652" y="252205"/>
                    <a:pt x="195263" y="257175"/>
                  </a:cubicBezTo>
                  <a:cubicBezTo>
                    <a:pt x="180525" y="268638"/>
                    <a:pt x="176721" y="284226"/>
                    <a:pt x="171450" y="300038"/>
                  </a:cubicBezTo>
                  <a:cubicBezTo>
                    <a:pt x="165038" y="338513"/>
                    <a:pt x="169741" y="319456"/>
                    <a:pt x="157163" y="357188"/>
                  </a:cubicBezTo>
                  <a:cubicBezTo>
                    <a:pt x="155575" y="361950"/>
                    <a:pt x="155185" y="367298"/>
                    <a:pt x="152400" y="371475"/>
                  </a:cubicBezTo>
                  <a:lnTo>
                    <a:pt x="142875" y="385763"/>
                  </a:lnTo>
                  <a:lnTo>
                    <a:pt x="133350" y="414338"/>
                  </a:lnTo>
                  <a:cubicBezTo>
                    <a:pt x="131763" y="419100"/>
                    <a:pt x="132138" y="425075"/>
                    <a:pt x="128588" y="428625"/>
                  </a:cubicBezTo>
                  <a:cubicBezTo>
                    <a:pt x="123825" y="433388"/>
                    <a:pt x="119474" y="438601"/>
                    <a:pt x="114300" y="442913"/>
                  </a:cubicBezTo>
                  <a:cubicBezTo>
                    <a:pt x="109903" y="446577"/>
                    <a:pt x="104775" y="449263"/>
                    <a:pt x="100013" y="452438"/>
                  </a:cubicBezTo>
                  <a:cubicBezTo>
                    <a:pt x="98425" y="457200"/>
                    <a:pt x="98035" y="462548"/>
                    <a:pt x="95250" y="466725"/>
                  </a:cubicBezTo>
                  <a:cubicBezTo>
                    <a:pt x="84508" y="482838"/>
                    <a:pt x="77959" y="481369"/>
                    <a:pt x="61913" y="490538"/>
                  </a:cubicBezTo>
                  <a:cubicBezTo>
                    <a:pt x="36064" y="505309"/>
                    <a:pt x="59531" y="496095"/>
                    <a:pt x="33338" y="504825"/>
                  </a:cubicBezTo>
                  <a:cubicBezTo>
                    <a:pt x="30163" y="509588"/>
                    <a:pt x="29243" y="520923"/>
                    <a:pt x="23813" y="519113"/>
                  </a:cubicBezTo>
                  <a:cubicBezTo>
                    <a:pt x="17603" y="517043"/>
                    <a:pt x="20848" y="506357"/>
                    <a:pt x="19050" y="500063"/>
                  </a:cubicBezTo>
                  <a:cubicBezTo>
                    <a:pt x="17671" y="495236"/>
                    <a:pt x="15875" y="490538"/>
                    <a:pt x="14288" y="485775"/>
                  </a:cubicBezTo>
                  <a:cubicBezTo>
                    <a:pt x="12700" y="473075"/>
                    <a:pt x="11217" y="460362"/>
                    <a:pt x="9525" y="447675"/>
                  </a:cubicBezTo>
                  <a:cubicBezTo>
                    <a:pt x="8041" y="436548"/>
                    <a:pt x="5779" y="425517"/>
                    <a:pt x="4763" y="414338"/>
                  </a:cubicBezTo>
                  <a:cubicBezTo>
                    <a:pt x="2602" y="390570"/>
                    <a:pt x="1588" y="366713"/>
                    <a:pt x="0" y="342900"/>
                  </a:cubicBezTo>
                  <a:cubicBezTo>
                    <a:pt x="1588" y="290513"/>
                    <a:pt x="2146" y="238084"/>
                    <a:pt x="4763" y="185738"/>
                  </a:cubicBezTo>
                  <a:cubicBezTo>
                    <a:pt x="5324" y="174527"/>
                    <a:pt x="7818" y="163495"/>
                    <a:pt x="9525" y="152400"/>
                  </a:cubicBezTo>
                  <a:cubicBezTo>
                    <a:pt x="10993" y="142856"/>
                    <a:pt x="13943" y="133475"/>
                    <a:pt x="14288" y="123825"/>
                  </a:cubicBezTo>
                  <a:cubicBezTo>
                    <a:pt x="15535" y="88922"/>
                    <a:pt x="34131" y="20637"/>
                    <a:pt x="38100" y="0"/>
                  </a:cubicBezTo>
                  <a:close/>
                </a:path>
              </a:pathLst>
            </a:cu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0E457C6-8728-4F34-B837-FD2EEB8E1550}"/>
                </a:ext>
              </a:extLst>
            </p:cNvPr>
            <p:cNvSpPr/>
            <p:nvPr/>
          </p:nvSpPr>
          <p:spPr>
            <a:xfrm>
              <a:off x="7037741" y="76200"/>
              <a:ext cx="1922289" cy="785813"/>
            </a:xfrm>
            <a:custGeom>
              <a:avLst/>
              <a:gdLst>
                <a:gd name="connsiteX0" fmla="*/ 1496659 w 1922289"/>
                <a:gd name="connsiteY0" fmla="*/ 23813 h 785813"/>
                <a:gd name="connsiteX1" fmla="*/ 1496659 w 1922289"/>
                <a:gd name="connsiteY1" fmla="*/ 23813 h 785813"/>
                <a:gd name="connsiteX2" fmla="*/ 1282347 w 1922289"/>
                <a:gd name="connsiteY2" fmla="*/ 152400 h 785813"/>
                <a:gd name="connsiteX3" fmla="*/ 1268059 w 1922289"/>
                <a:gd name="connsiteY3" fmla="*/ 161925 h 785813"/>
                <a:gd name="connsiteX4" fmla="*/ 1239484 w 1922289"/>
                <a:gd name="connsiteY4" fmla="*/ 171450 h 785813"/>
                <a:gd name="connsiteX5" fmla="*/ 1210909 w 1922289"/>
                <a:gd name="connsiteY5" fmla="*/ 166688 h 785813"/>
                <a:gd name="connsiteX6" fmla="*/ 1172809 w 1922289"/>
                <a:gd name="connsiteY6" fmla="*/ 171450 h 785813"/>
                <a:gd name="connsiteX7" fmla="*/ 1168047 w 1922289"/>
                <a:gd name="connsiteY7" fmla="*/ 185738 h 785813"/>
                <a:gd name="connsiteX8" fmla="*/ 1158522 w 1922289"/>
                <a:gd name="connsiteY8" fmla="*/ 200025 h 785813"/>
                <a:gd name="connsiteX9" fmla="*/ 1148997 w 1922289"/>
                <a:gd name="connsiteY9" fmla="*/ 233363 h 785813"/>
                <a:gd name="connsiteX10" fmla="*/ 1139472 w 1922289"/>
                <a:gd name="connsiteY10" fmla="*/ 247650 h 785813"/>
                <a:gd name="connsiteX11" fmla="*/ 1134709 w 1922289"/>
                <a:gd name="connsiteY11" fmla="*/ 271463 h 785813"/>
                <a:gd name="connsiteX12" fmla="*/ 1129947 w 1922289"/>
                <a:gd name="connsiteY12" fmla="*/ 285750 h 785813"/>
                <a:gd name="connsiteX13" fmla="*/ 1125184 w 1922289"/>
                <a:gd name="connsiteY13" fmla="*/ 323850 h 785813"/>
                <a:gd name="connsiteX14" fmla="*/ 1120422 w 1922289"/>
                <a:gd name="connsiteY14" fmla="*/ 338138 h 785813"/>
                <a:gd name="connsiteX15" fmla="*/ 1101372 w 1922289"/>
                <a:gd name="connsiteY15" fmla="*/ 342900 h 785813"/>
                <a:gd name="connsiteX16" fmla="*/ 963259 w 1922289"/>
                <a:gd name="connsiteY16" fmla="*/ 347663 h 785813"/>
                <a:gd name="connsiteX17" fmla="*/ 906109 w 1922289"/>
                <a:gd name="connsiteY17" fmla="*/ 338138 h 785813"/>
                <a:gd name="connsiteX18" fmla="*/ 877534 w 1922289"/>
                <a:gd name="connsiteY18" fmla="*/ 333375 h 785813"/>
                <a:gd name="connsiteX19" fmla="*/ 801334 w 1922289"/>
                <a:gd name="connsiteY19" fmla="*/ 338138 h 785813"/>
                <a:gd name="connsiteX20" fmla="*/ 767997 w 1922289"/>
                <a:gd name="connsiteY20" fmla="*/ 342900 h 785813"/>
                <a:gd name="connsiteX21" fmla="*/ 739422 w 1922289"/>
                <a:gd name="connsiteY21" fmla="*/ 366713 h 785813"/>
                <a:gd name="connsiteX22" fmla="*/ 691797 w 1922289"/>
                <a:gd name="connsiteY22" fmla="*/ 390525 h 785813"/>
                <a:gd name="connsiteX23" fmla="*/ 658459 w 1922289"/>
                <a:gd name="connsiteY23" fmla="*/ 404813 h 785813"/>
                <a:gd name="connsiteX24" fmla="*/ 582259 w 1922289"/>
                <a:gd name="connsiteY24" fmla="*/ 414338 h 785813"/>
                <a:gd name="connsiteX25" fmla="*/ 548922 w 1922289"/>
                <a:gd name="connsiteY25" fmla="*/ 419100 h 785813"/>
                <a:gd name="connsiteX26" fmla="*/ 529872 w 1922289"/>
                <a:gd name="connsiteY26" fmla="*/ 423863 h 785813"/>
                <a:gd name="connsiteX27" fmla="*/ 487009 w 1922289"/>
                <a:gd name="connsiteY27" fmla="*/ 428625 h 785813"/>
                <a:gd name="connsiteX28" fmla="*/ 439384 w 1922289"/>
                <a:gd name="connsiteY28" fmla="*/ 438150 h 785813"/>
                <a:gd name="connsiteX29" fmla="*/ 386997 w 1922289"/>
                <a:gd name="connsiteY29" fmla="*/ 447675 h 785813"/>
                <a:gd name="connsiteX30" fmla="*/ 329847 w 1922289"/>
                <a:gd name="connsiteY30" fmla="*/ 457200 h 785813"/>
                <a:gd name="connsiteX31" fmla="*/ 301272 w 1922289"/>
                <a:gd name="connsiteY31" fmla="*/ 466725 h 785813"/>
                <a:gd name="connsiteX32" fmla="*/ 286984 w 1922289"/>
                <a:gd name="connsiteY32" fmla="*/ 471488 h 785813"/>
                <a:gd name="connsiteX33" fmla="*/ 258409 w 1922289"/>
                <a:gd name="connsiteY33" fmla="*/ 490538 h 785813"/>
                <a:gd name="connsiteX34" fmla="*/ 244122 w 1922289"/>
                <a:gd name="connsiteY34" fmla="*/ 500063 h 785813"/>
                <a:gd name="connsiteX35" fmla="*/ 58384 w 1922289"/>
                <a:gd name="connsiteY35" fmla="*/ 509588 h 785813"/>
                <a:gd name="connsiteX36" fmla="*/ 34572 w 1922289"/>
                <a:gd name="connsiteY36" fmla="*/ 514350 h 785813"/>
                <a:gd name="connsiteX37" fmla="*/ 1234 w 1922289"/>
                <a:gd name="connsiteY37" fmla="*/ 519113 h 785813"/>
                <a:gd name="connsiteX38" fmla="*/ 15522 w 1922289"/>
                <a:gd name="connsiteY38" fmla="*/ 557213 h 785813"/>
                <a:gd name="connsiteX39" fmla="*/ 34572 w 1922289"/>
                <a:gd name="connsiteY39" fmla="*/ 561975 h 785813"/>
                <a:gd name="connsiteX40" fmla="*/ 77434 w 1922289"/>
                <a:gd name="connsiteY40" fmla="*/ 571500 h 785813"/>
                <a:gd name="connsiteX41" fmla="*/ 91722 w 1922289"/>
                <a:gd name="connsiteY41" fmla="*/ 585788 h 785813"/>
                <a:gd name="connsiteX42" fmla="*/ 101247 w 1922289"/>
                <a:gd name="connsiteY42" fmla="*/ 600075 h 785813"/>
                <a:gd name="connsiteX43" fmla="*/ 115534 w 1922289"/>
                <a:gd name="connsiteY43" fmla="*/ 609600 h 785813"/>
                <a:gd name="connsiteX44" fmla="*/ 134584 w 1922289"/>
                <a:gd name="connsiteY44" fmla="*/ 652463 h 785813"/>
                <a:gd name="connsiteX45" fmla="*/ 148872 w 1922289"/>
                <a:gd name="connsiteY45" fmla="*/ 661988 h 785813"/>
                <a:gd name="connsiteX46" fmla="*/ 182209 w 1922289"/>
                <a:gd name="connsiteY46" fmla="*/ 676275 h 785813"/>
                <a:gd name="connsiteX47" fmla="*/ 234597 w 1922289"/>
                <a:gd name="connsiteY47" fmla="*/ 685800 h 785813"/>
                <a:gd name="connsiteX48" fmla="*/ 320322 w 1922289"/>
                <a:gd name="connsiteY48" fmla="*/ 681038 h 785813"/>
                <a:gd name="connsiteX49" fmla="*/ 348897 w 1922289"/>
                <a:gd name="connsiteY49" fmla="*/ 661988 h 785813"/>
                <a:gd name="connsiteX50" fmla="*/ 382234 w 1922289"/>
                <a:gd name="connsiteY50" fmla="*/ 652463 h 785813"/>
                <a:gd name="connsiteX51" fmla="*/ 420334 w 1922289"/>
                <a:gd name="connsiteY51" fmla="*/ 647700 h 785813"/>
                <a:gd name="connsiteX52" fmla="*/ 448909 w 1922289"/>
                <a:gd name="connsiteY52" fmla="*/ 638175 h 785813"/>
                <a:gd name="connsiteX53" fmla="*/ 463197 w 1922289"/>
                <a:gd name="connsiteY53" fmla="*/ 628650 h 785813"/>
                <a:gd name="connsiteX54" fmla="*/ 496534 w 1922289"/>
                <a:gd name="connsiteY54" fmla="*/ 619125 h 785813"/>
                <a:gd name="connsiteX55" fmla="*/ 529872 w 1922289"/>
                <a:gd name="connsiteY55" fmla="*/ 600075 h 785813"/>
                <a:gd name="connsiteX56" fmla="*/ 544159 w 1922289"/>
                <a:gd name="connsiteY56" fmla="*/ 595313 h 785813"/>
                <a:gd name="connsiteX57" fmla="*/ 687034 w 1922289"/>
                <a:gd name="connsiteY57" fmla="*/ 600075 h 785813"/>
                <a:gd name="connsiteX58" fmla="*/ 715609 w 1922289"/>
                <a:gd name="connsiteY58" fmla="*/ 619125 h 785813"/>
                <a:gd name="connsiteX59" fmla="*/ 753709 w 1922289"/>
                <a:gd name="connsiteY59" fmla="*/ 633413 h 785813"/>
                <a:gd name="connsiteX60" fmla="*/ 763234 w 1922289"/>
                <a:gd name="connsiteY60" fmla="*/ 661988 h 785813"/>
                <a:gd name="connsiteX61" fmla="*/ 872772 w 1922289"/>
                <a:gd name="connsiteY61" fmla="*/ 676275 h 785813"/>
                <a:gd name="connsiteX62" fmla="*/ 901347 w 1922289"/>
                <a:gd name="connsiteY62" fmla="*/ 681038 h 785813"/>
                <a:gd name="connsiteX63" fmla="*/ 915634 w 1922289"/>
                <a:gd name="connsiteY63" fmla="*/ 685800 h 785813"/>
                <a:gd name="connsiteX64" fmla="*/ 934684 w 1922289"/>
                <a:gd name="connsiteY64" fmla="*/ 690563 h 785813"/>
                <a:gd name="connsiteX65" fmla="*/ 958497 w 1922289"/>
                <a:gd name="connsiteY65" fmla="*/ 719138 h 785813"/>
                <a:gd name="connsiteX66" fmla="*/ 1001359 w 1922289"/>
                <a:gd name="connsiteY66" fmla="*/ 752475 h 785813"/>
                <a:gd name="connsiteX67" fmla="*/ 1006122 w 1922289"/>
                <a:gd name="connsiteY67" fmla="*/ 766763 h 785813"/>
                <a:gd name="connsiteX68" fmla="*/ 1034697 w 1922289"/>
                <a:gd name="connsiteY68" fmla="*/ 785813 h 785813"/>
                <a:gd name="connsiteX69" fmla="*/ 1087084 w 1922289"/>
                <a:gd name="connsiteY69" fmla="*/ 781050 h 785813"/>
                <a:gd name="connsiteX70" fmla="*/ 1101372 w 1922289"/>
                <a:gd name="connsiteY70" fmla="*/ 776288 h 785813"/>
                <a:gd name="connsiteX71" fmla="*/ 1258534 w 1922289"/>
                <a:gd name="connsiteY71" fmla="*/ 771525 h 785813"/>
                <a:gd name="connsiteX72" fmla="*/ 1272822 w 1922289"/>
                <a:gd name="connsiteY72" fmla="*/ 766763 h 785813"/>
                <a:gd name="connsiteX73" fmla="*/ 1315684 w 1922289"/>
                <a:gd name="connsiteY73" fmla="*/ 757238 h 785813"/>
                <a:gd name="connsiteX74" fmla="*/ 1344259 w 1922289"/>
                <a:gd name="connsiteY74" fmla="*/ 747713 h 785813"/>
                <a:gd name="connsiteX75" fmla="*/ 1401409 w 1922289"/>
                <a:gd name="connsiteY75" fmla="*/ 738188 h 785813"/>
                <a:gd name="connsiteX76" fmla="*/ 1420459 w 1922289"/>
                <a:gd name="connsiteY76" fmla="*/ 728663 h 785813"/>
                <a:gd name="connsiteX77" fmla="*/ 1534759 w 1922289"/>
                <a:gd name="connsiteY77" fmla="*/ 719138 h 785813"/>
                <a:gd name="connsiteX78" fmla="*/ 1568097 w 1922289"/>
                <a:gd name="connsiteY78" fmla="*/ 685800 h 785813"/>
                <a:gd name="connsiteX79" fmla="*/ 1577622 w 1922289"/>
                <a:gd name="connsiteY79" fmla="*/ 671513 h 785813"/>
                <a:gd name="connsiteX80" fmla="*/ 1596672 w 1922289"/>
                <a:gd name="connsiteY80" fmla="*/ 661988 h 785813"/>
                <a:gd name="connsiteX81" fmla="*/ 1601434 w 1922289"/>
                <a:gd name="connsiteY81" fmla="*/ 642938 h 785813"/>
                <a:gd name="connsiteX82" fmla="*/ 1615722 w 1922289"/>
                <a:gd name="connsiteY82" fmla="*/ 633413 h 785813"/>
                <a:gd name="connsiteX83" fmla="*/ 1644297 w 1922289"/>
                <a:gd name="connsiteY83" fmla="*/ 609600 h 785813"/>
                <a:gd name="connsiteX84" fmla="*/ 1649059 w 1922289"/>
                <a:gd name="connsiteY84" fmla="*/ 595313 h 785813"/>
                <a:gd name="connsiteX85" fmla="*/ 1663347 w 1922289"/>
                <a:gd name="connsiteY85" fmla="*/ 585788 h 785813"/>
                <a:gd name="connsiteX86" fmla="*/ 1691922 w 1922289"/>
                <a:gd name="connsiteY86" fmla="*/ 566738 h 785813"/>
                <a:gd name="connsiteX87" fmla="*/ 1725259 w 1922289"/>
                <a:gd name="connsiteY87" fmla="*/ 547688 h 785813"/>
                <a:gd name="connsiteX88" fmla="*/ 1739547 w 1922289"/>
                <a:gd name="connsiteY88" fmla="*/ 542925 h 785813"/>
                <a:gd name="connsiteX89" fmla="*/ 1768122 w 1922289"/>
                <a:gd name="connsiteY89" fmla="*/ 519113 h 785813"/>
                <a:gd name="connsiteX90" fmla="*/ 1777647 w 1922289"/>
                <a:gd name="connsiteY90" fmla="*/ 490538 h 785813"/>
                <a:gd name="connsiteX91" fmla="*/ 1772884 w 1922289"/>
                <a:gd name="connsiteY91" fmla="*/ 442913 h 785813"/>
                <a:gd name="connsiteX92" fmla="*/ 1763359 w 1922289"/>
                <a:gd name="connsiteY92" fmla="*/ 414338 h 785813"/>
                <a:gd name="connsiteX93" fmla="*/ 1753834 w 1922289"/>
                <a:gd name="connsiteY93" fmla="*/ 385763 h 785813"/>
                <a:gd name="connsiteX94" fmla="*/ 1749072 w 1922289"/>
                <a:gd name="connsiteY94" fmla="*/ 371475 h 785813"/>
                <a:gd name="connsiteX95" fmla="*/ 1739547 w 1922289"/>
                <a:gd name="connsiteY95" fmla="*/ 357188 h 785813"/>
                <a:gd name="connsiteX96" fmla="*/ 1734784 w 1922289"/>
                <a:gd name="connsiteY96" fmla="*/ 338138 h 785813"/>
                <a:gd name="connsiteX97" fmla="*/ 1744309 w 1922289"/>
                <a:gd name="connsiteY97" fmla="*/ 290513 h 785813"/>
                <a:gd name="connsiteX98" fmla="*/ 1753834 w 1922289"/>
                <a:gd name="connsiteY98" fmla="*/ 276225 h 785813"/>
                <a:gd name="connsiteX99" fmla="*/ 1763359 w 1922289"/>
                <a:gd name="connsiteY99" fmla="*/ 247650 h 785813"/>
                <a:gd name="connsiteX100" fmla="*/ 1772884 w 1922289"/>
                <a:gd name="connsiteY100" fmla="*/ 233363 h 785813"/>
                <a:gd name="connsiteX101" fmla="*/ 1782409 w 1922289"/>
                <a:gd name="connsiteY101" fmla="*/ 204788 h 785813"/>
                <a:gd name="connsiteX102" fmla="*/ 1791934 w 1922289"/>
                <a:gd name="connsiteY102" fmla="*/ 176213 h 785813"/>
                <a:gd name="connsiteX103" fmla="*/ 1796697 w 1922289"/>
                <a:gd name="connsiteY103" fmla="*/ 161925 h 785813"/>
                <a:gd name="connsiteX104" fmla="*/ 1830034 w 1922289"/>
                <a:gd name="connsiteY104" fmla="*/ 123825 h 785813"/>
                <a:gd name="connsiteX105" fmla="*/ 1858609 w 1922289"/>
                <a:gd name="connsiteY105" fmla="*/ 114300 h 785813"/>
                <a:gd name="connsiteX106" fmla="*/ 1906234 w 1922289"/>
                <a:gd name="connsiteY106" fmla="*/ 119063 h 785813"/>
                <a:gd name="connsiteX107" fmla="*/ 1920522 w 1922289"/>
                <a:gd name="connsiteY107" fmla="*/ 114300 h 785813"/>
                <a:gd name="connsiteX108" fmla="*/ 1915759 w 1922289"/>
                <a:gd name="connsiteY108" fmla="*/ 71438 h 785813"/>
                <a:gd name="connsiteX109" fmla="*/ 1887184 w 1922289"/>
                <a:gd name="connsiteY109" fmla="*/ 61913 h 785813"/>
                <a:gd name="connsiteX110" fmla="*/ 1858609 w 1922289"/>
                <a:gd name="connsiteY110" fmla="*/ 42863 h 785813"/>
                <a:gd name="connsiteX111" fmla="*/ 1815747 w 1922289"/>
                <a:gd name="connsiteY111" fmla="*/ 4763 h 785813"/>
                <a:gd name="connsiteX112" fmla="*/ 1782409 w 1922289"/>
                <a:gd name="connsiteY112" fmla="*/ 0 h 785813"/>
                <a:gd name="connsiteX113" fmla="*/ 1649059 w 1922289"/>
                <a:gd name="connsiteY113" fmla="*/ 4763 h 785813"/>
                <a:gd name="connsiteX114" fmla="*/ 1596672 w 1922289"/>
                <a:gd name="connsiteY114" fmla="*/ 9525 h 785813"/>
                <a:gd name="connsiteX115" fmla="*/ 1496659 w 1922289"/>
                <a:gd name="connsiteY115" fmla="*/ 23813 h 78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22289" h="785813">
                  <a:moveTo>
                    <a:pt x="1496659" y="23813"/>
                  </a:moveTo>
                  <a:lnTo>
                    <a:pt x="1496659" y="23813"/>
                  </a:lnTo>
                  <a:lnTo>
                    <a:pt x="1282347" y="152400"/>
                  </a:lnTo>
                  <a:cubicBezTo>
                    <a:pt x="1277448" y="155360"/>
                    <a:pt x="1273290" y="159600"/>
                    <a:pt x="1268059" y="161925"/>
                  </a:cubicBezTo>
                  <a:cubicBezTo>
                    <a:pt x="1258884" y="166003"/>
                    <a:pt x="1239484" y="171450"/>
                    <a:pt x="1239484" y="171450"/>
                  </a:cubicBezTo>
                  <a:cubicBezTo>
                    <a:pt x="1229959" y="169863"/>
                    <a:pt x="1220565" y="166688"/>
                    <a:pt x="1210909" y="166688"/>
                  </a:cubicBezTo>
                  <a:cubicBezTo>
                    <a:pt x="1198110" y="166688"/>
                    <a:pt x="1184505" y="166252"/>
                    <a:pt x="1172809" y="171450"/>
                  </a:cubicBezTo>
                  <a:cubicBezTo>
                    <a:pt x="1168221" y="173489"/>
                    <a:pt x="1170292" y="181248"/>
                    <a:pt x="1168047" y="185738"/>
                  </a:cubicBezTo>
                  <a:cubicBezTo>
                    <a:pt x="1165487" y="190857"/>
                    <a:pt x="1161082" y="194906"/>
                    <a:pt x="1158522" y="200025"/>
                  </a:cubicBezTo>
                  <a:cubicBezTo>
                    <a:pt x="1149249" y="218570"/>
                    <a:pt x="1158157" y="211989"/>
                    <a:pt x="1148997" y="233363"/>
                  </a:cubicBezTo>
                  <a:cubicBezTo>
                    <a:pt x="1146742" y="238624"/>
                    <a:pt x="1142647" y="242888"/>
                    <a:pt x="1139472" y="247650"/>
                  </a:cubicBezTo>
                  <a:cubicBezTo>
                    <a:pt x="1137884" y="255588"/>
                    <a:pt x="1136672" y="263610"/>
                    <a:pt x="1134709" y="271463"/>
                  </a:cubicBezTo>
                  <a:cubicBezTo>
                    <a:pt x="1133491" y="276333"/>
                    <a:pt x="1130845" y="280811"/>
                    <a:pt x="1129947" y="285750"/>
                  </a:cubicBezTo>
                  <a:cubicBezTo>
                    <a:pt x="1127657" y="298342"/>
                    <a:pt x="1127474" y="311258"/>
                    <a:pt x="1125184" y="323850"/>
                  </a:cubicBezTo>
                  <a:cubicBezTo>
                    <a:pt x="1124286" y="328789"/>
                    <a:pt x="1124342" y="335002"/>
                    <a:pt x="1120422" y="338138"/>
                  </a:cubicBezTo>
                  <a:cubicBezTo>
                    <a:pt x="1115311" y="342227"/>
                    <a:pt x="1107722" y="341313"/>
                    <a:pt x="1101372" y="342900"/>
                  </a:cubicBezTo>
                  <a:cubicBezTo>
                    <a:pt x="1053690" y="374687"/>
                    <a:pt x="1085769" y="357335"/>
                    <a:pt x="963259" y="347663"/>
                  </a:cubicBezTo>
                  <a:cubicBezTo>
                    <a:pt x="944006" y="346143"/>
                    <a:pt x="925159" y="341313"/>
                    <a:pt x="906109" y="338138"/>
                  </a:cubicBezTo>
                  <a:lnTo>
                    <a:pt x="877534" y="333375"/>
                  </a:lnTo>
                  <a:cubicBezTo>
                    <a:pt x="852134" y="334963"/>
                    <a:pt x="826688" y="335933"/>
                    <a:pt x="801334" y="338138"/>
                  </a:cubicBezTo>
                  <a:cubicBezTo>
                    <a:pt x="790151" y="339110"/>
                    <a:pt x="778749" y="339675"/>
                    <a:pt x="767997" y="342900"/>
                  </a:cubicBezTo>
                  <a:cubicBezTo>
                    <a:pt x="756121" y="346463"/>
                    <a:pt x="748324" y="359789"/>
                    <a:pt x="739422" y="366713"/>
                  </a:cubicBezTo>
                  <a:cubicBezTo>
                    <a:pt x="712564" y="387603"/>
                    <a:pt x="717857" y="384011"/>
                    <a:pt x="691797" y="390525"/>
                  </a:cubicBezTo>
                  <a:cubicBezTo>
                    <a:pt x="678169" y="397339"/>
                    <a:pt x="672472" y="401310"/>
                    <a:pt x="658459" y="404813"/>
                  </a:cubicBezTo>
                  <a:cubicBezTo>
                    <a:pt x="628163" y="412387"/>
                    <a:pt x="619508" y="410199"/>
                    <a:pt x="582259" y="414338"/>
                  </a:cubicBezTo>
                  <a:cubicBezTo>
                    <a:pt x="571103" y="415578"/>
                    <a:pt x="559966" y="417092"/>
                    <a:pt x="548922" y="419100"/>
                  </a:cubicBezTo>
                  <a:cubicBezTo>
                    <a:pt x="542482" y="420271"/>
                    <a:pt x="536341" y="422868"/>
                    <a:pt x="529872" y="423863"/>
                  </a:cubicBezTo>
                  <a:cubicBezTo>
                    <a:pt x="515664" y="426049"/>
                    <a:pt x="501297" y="427038"/>
                    <a:pt x="487009" y="428625"/>
                  </a:cubicBezTo>
                  <a:cubicBezTo>
                    <a:pt x="453309" y="437051"/>
                    <a:pt x="482207" y="430364"/>
                    <a:pt x="439384" y="438150"/>
                  </a:cubicBezTo>
                  <a:cubicBezTo>
                    <a:pt x="409267" y="443626"/>
                    <a:pt x="419783" y="442991"/>
                    <a:pt x="386997" y="447675"/>
                  </a:cubicBezTo>
                  <a:cubicBezTo>
                    <a:pt x="356923" y="451971"/>
                    <a:pt x="353888" y="449988"/>
                    <a:pt x="329847" y="457200"/>
                  </a:cubicBezTo>
                  <a:cubicBezTo>
                    <a:pt x="320230" y="460085"/>
                    <a:pt x="310797" y="463550"/>
                    <a:pt x="301272" y="466725"/>
                  </a:cubicBezTo>
                  <a:cubicBezTo>
                    <a:pt x="296509" y="468313"/>
                    <a:pt x="291161" y="468703"/>
                    <a:pt x="286984" y="471488"/>
                  </a:cubicBezTo>
                  <a:lnTo>
                    <a:pt x="258409" y="490538"/>
                  </a:lnTo>
                  <a:cubicBezTo>
                    <a:pt x="253647" y="493713"/>
                    <a:pt x="249811" y="499431"/>
                    <a:pt x="244122" y="500063"/>
                  </a:cubicBezTo>
                  <a:cubicBezTo>
                    <a:pt x="153899" y="510087"/>
                    <a:pt x="215627" y="504346"/>
                    <a:pt x="58384" y="509588"/>
                  </a:cubicBezTo>
                  <a:cubicBezTo>
                    <a:pt x="50447" y="511175"/>
                    <a:pt x="42556" y="513019"/>
                    <a:pt x="34572" y="514350"/>
                  </a:cubicBezTo>
                  <a:cubicBezTo>
                    <a:pt x="23499" y="516195"/>
                    <a:pt x="9172" y="511175"/>
                    <a:pt x="1234" y="519113"/>
                  </a:cubicBezTo>
                  <a:cubicBezTo>
                    <a:pt x="-4156" y="524503"/>
                    <a:pt x="9481" y="553185"/>
                    <a:pt x="15522" y="557213"/>
                  </a:cubicBezTo>
                  <a:cubicBezTo>
                    <a:pt x="20968" y="560844"/>
                    <a:pt x="28194" y="560503"/>
                    <a:pt x="34572" y="561975"/>
                  </a:cubicBezTo>
                  <a:lnTo>
                    <a:pt x="77434" y="571500"/>
                  </a:lnTo>
                  <a:cubicBezTo>
                    <a:pt x="82197" y="576263"/>
                    <a:pt x="87410" y="580614"/>
                    <a:pt x="91722" y="585788"/>
                  </a:cubicBezTo>
                  <a:cubicBezTo>
                    <a:pt x="95386" y="590185"/>
                    <a:pt x="97200" y="596028"/>
                    <a:pt x="101247" y="600075"/>
                  </a:cubicBezTo>
                  <a:cubicBezTo>
                    <a:pt x="105294" y="604122"/>
                    <a:pt x="110772" y="606425"/>
                    <a:pt x="115534" y="609600"/>
                  </a:cubicBezTo>
                  <a:cubicBezTo>
                    <a:pt x="120249" y="623746"/>
                    <a:pt x="123264" y="641143"/>
                    <a:pt x="134584" y="652463"/>
                  </a:cubicBezTo>
                  <a:cubicBezTo>
                    <a:pt x="138631" y="656510"/>
                    <a:pt x="143902" y="659148"/>
                    <a:pt x="148872" y="661988"/>
                  </a:cubicBezTo>
                  <a:cubicBezTo>
                    <a:pt x="157214" y="666755"/>
                    <a:pt x="171933" y="674220"/>
                    <a:pt x="182209" y="676275"/>
                  </a:cubicBezTo>
                  <a:cubicBezTo>
                    <a:pt x="267546" y="693342"/>
                    <a:pt x="178115" y="671681"/>
                    <a:pt x="234597" y="685800"/>
                  </a:cubicBezTo>
                  <a:cubicBezTo>
                    <a:pt x="263172" y="684213"/>
                    <a:pt x="292304" y="686875"/>
                    <a:pt x="320322" y="681038"/>
                  </a:cubicBezTo>
                  <a:cubicBezTo>
                    <a:pt x="331529" y="678703"/>
                    <a:pt x="338037" y="665609"/>
                    <a:pt x="348897" y="661988"/>
                  </a:cubicBezTo>
                  <a:cubicBezTo>
                    <a:pt x="360226" y="658211"/>
                    <a:pt x="370267" y="654458"/>
                    <a:pt x="382234" y="652463"/>
                  </a:cubicBezTo>
                  <a:cubicBezTo>
                    <a:pt x="394859" y="650359"/>
                    <a:pt x="407634" y="649288"/>
                    <a:pt x="420334" y="647700"/>
                  </a:cubicBezTo>
                  <a:cubicBezTo>
                    <a:pt x="429859" y="644525"/>
                    <a:pt x="440555" y="643744"/>
                    <a:pt x="448909" y="638175"/>
                  </a:cubicBezTo>
                  <a:cubicBezTo>
                    <a:pt x="453672" y="635000"/>
                    <a:pt x="458077" y="631210"/>
                    <a:pt x="463197" y="628650"/>
                  </a:cubicBezTo>
                  <a:cubicBezTo>
                    <a:pt x="470026" y="625235"/>
                    <a:pt x="490435" y="620650"/>
                    <a:pt x="496534" y="619125"/>
                  </a:cubicBezTo>
                  <a:cubicBezTo>
                    <a:pt x="510882" y="609560"/>
                    <a:pt x="512955" y="607325"/>
                    <a:pt x="529872" y="600075"/>
                  </a:cubicBezTo>
                  <a:cubicBezTo>
                    <a:pt x="534486" y="598098"/>
                    <a:pt x="539397" y="596900"/>
                    <a:pt x="544159" y="595313"/>
                  </a:cubicBezTo>
                  <a:cubicBezTo>
                    <a:pt x="591784" y="596900"/>
                    <a:pt x="639465" y="597277"/>
                    <a:pt x="687034" y="600075"/>
                  </a:cubicBezTo>
                  <a:cubicBezTo>
                    <a:pt x="722494" y="602161"/>
                    <a:pt x="692959" y="602947"/>
                    <a:pt x="715609" y="619125"/>
                  </a:cubicBezTo>
                  <a:cubicBezTo>
                    <a:pt x="720589" y="622682"/>
                    <a:pt x="745107" y="630545"/>
                    <a:pt x="753709" y="633413"/>
                  </a:cubicBezTo>
                  <a:cubicBezTo>
                    <a:pt x="756884" y="642938"/>
                    <a:pt x="754254" y="657498"/>
                    <a:pt x="763234" y="661988"/>
                  </a:cubicBezTo>
                  <a:cubicBezTo>
                    <a:pt x="809300" y="685021"/>
                    <a:pt x="775194" y="671140"/>
                    <a:pt x="872772" y="676275"/>
                  </a:cubicBezTo>
                  <a:cubicBezTo>
                    <a:pt x="882297" y="677863"/>
                    <a:pt x="891921" y="678943"/>
                    <a:pt x="901347" y="681038"/>
                  </a:cubicBezTo>
                  <a:cubicBezTo>
                    <a:pt x="906247" y="682127"/>
                    <a:pt x="910807" y="684421"/>
                    <a:pt x="915634" y="685800"/>
                  </a:cubicBezTo>
                  <a:cubicBezTo>
                    <a:pt x="921928" y="687598"/>
                    <a:pt x="928334" y="688975"/>
                    <a:pt x="934684" y="690563"/>
                  </a:cubicBezTo>
                  <a:cubicBezTo>
                    <a:pt x="943151" y="703263"/>
                    <a:pt x="945804" y="709265"/>
                    <a:pt x="958497" y="719138"/>
                  </a:cubicBezTo>
                  <a:cubicBezTo>
                    <a:pt x="1009766" y="759014"/>
                    <a:pt x="968923" y="720039"/>
                    <a:pt x="1001359" y="752475"/>
                  </a:cubicBezTo>
                  <a:cubicBezTo>
                    <a:pt x="1002947" y="757238"/>
                    <a:pt x="1002572" y="763213"/>
                    <a:pt x="1006122" y="766763"/>
                  </a:cubicBezTo>
                  <a:cubicBezTo>
                    <a:pt x="1014217" y="774858"/>
                    <a:pt x="1034697" y="785813"/>
                    <a:pt x="1034697" y="785813"/>
                  </a:cubicBezTo>
                  <a:cubicBezTo>
                    <a:pt x="1052159" y="784225"/>
                    <a:pt x="1069726" y="783530"/>
                    <a:pt x="1087084" y="781050"/>
                  </a:cubicBezTo>
                  <a:cubicBezTo>
                    <a:pt x="1092054" y="780340"/>
                    <a:pt x="1096360" y="776566"/>
                    <a:pt x="1101372" y="776288"/>
                  </a:cubicBezTo>
                  <a:cubicBezTo>
                    <a:pt x="1153703" y="773381"/>
                    <a:pt x="1206147" y="773113"/>
                    <a:pt x="1258534" y="771525"/>
                  </a:cubicBezTo>
                  <a:cubicBezTo>
                    <a:pt x="1263297" y="769938"/>
                    <a:pt x="1267952" y="767981"/>
                    <a:pt x="1272822" y="766763"/>
                  </a:cubicBezTo>
                  <a:cubicBezTo>
                    <a:pt x="1299986" y="759972"/>
                    <a:pt x="1291261" y="764565"/>
                    <a:pt x="1315684" y="757238"/>
                  </a:cubicBezTo>
                  <a:cubicBezTo>
                    <a:pt x="1325301" y="754353"/>
                    <a:pt x="1334414" y="749682"/>
                    <a:pt x="1344259" y="747713"/>
                  </a:cubicBezTo>
                  <a:cubicBezTo>
                    <a:pt x="1379079" y="740748"/>
                    <a:pt x="1360058" y="744095"/>
                    <a:pt x="1401409" y="738188"/>
                  </a:cubicBezTo>
                  <a:cubicBezTo>
                    <a:pt x="1407759" y="735013"/>
                    <a:pt x="1413934" y="731460"/>
                    <a:pt x="1420459" y="728663"/>
                  </a:cubicBezTo>
                  <a:cubicBezTo>
                    <a:pt x="1454924" y="713892"/>
                    <a:pt x="1506087" y="720503"/>
                    <a:pt x="1534759" y="719138"/>
                  </a:cubicBezTo>
                  <a:cubicBezTo>
                    <a:pt x="1559907" y="710755"/>
                    <a:pt x="1546262" y="718552"/>
                    <a:pt x="1568097" y="685800"/>
                  </a:cubicBezTo>
                  <a:cubicBezTo>
                    <a:pt x="1571272" y="681038"/>
                    <a:pt x="1572503" y="674073"/>
                    <a:pt x="1577622" y="671513"/>
                  </a:cubicBezTo>
                  <a:lnTo>
                    <a:pt x="1596672" y="661988"/>
                  </a:lnTo>
                  <a:cubicBezTo>
                    <a:pt x="1598259" y="655638"/>
                    <a:pt x="1597803" y="648384"/>
                    <a:pt x="1601434" y="642938"/>
                  </a:cubicBezTo>
                  <a:cubicBezTo>
                    <a:pt x="1604609" y="638175"/>
                    <a:pt x="1611675" y="637460"/>
                    <a:pt x="1615722" y="633413"/>
                  </a:cubicBezTo>
                  <a:cubicBezTo>
                    <a:pt x="1642649" y="606486"/>
                    <a:pt x="1603427" y="630035"/>
                    <a:pt x="1644297" y="609600"/>
                  </a:cubicBezTo>
                  <a:cubicBezTo>
                    <a:pt x="1645884" y="604838"/>
                    <a:pt x="1645923" y="599233"/>
                    <a:pt x="1649059" y="595313"/>
                  </a:cubicBezTo>
                  <a:cubicBezTo>
                    <a:pt x="1652635" y="590843"/>
                    <a:pt x="1658950" y="589452"/>
                    <a:pt x="1663347" y="585788"/>
                  </a:cubicBezTo>
                  <a:cubicBezTo>
                    <a:pt x="1695058" y="559361"/>
                    <a:pt x="1660903" y="580031"/>
                    <a:pt x="1691922" y="566738"/>
                  </a:cubicBezTo>
                  <a:cubicBezTo>
                    <a:pt x="1750344" y="541701"/>
                    <a:pt x="1677450" y="571593"/>
                    <a:pt x="1725259" y="547688"/>
                  </a:cubicBezTo>
                  <a:cubicBezTo>
                    <a:pt x="1729749" y="545443"/>
                    <a:pt x="1735057" y="545170"/>
                    <a:pt x="1739547" y="542925"/>
                  </a:cubicBezTo>
                  <a:cubicBezTo>
                    <a:pt x="1752806" y="536295"/>
                    <a:pt x="1757590" y="529644"/>
                    <a:pt x="1768122" y="519113"/>
                  </a:cubicBezTo>
                  <a:cubicBezTo>
                    <a:pt x="1771297" y="509588"/>
                    <a:pt x="1778646" y="500528"/>
                    <a:pt x="1777647" y="490538"/>
                  </a:cubicBezTo>
                  <a:cubicBezTo>
                    <a:pt x="1776059" y="474663"/>
                    <a:pt x="1775824" y="458594"/>
                    <a:pt x="1772884" y="442913"/>
                  </a:cubicBezTo>
                  <a:cubicBezTo>
                    <a:pt x="1771034" y="433045"/>
                    <a:pt x="1766534" y="423863"/>
                    <a:pt x="1763359" y="414338"/>
                  </a:cubicBezTo>
                  <a:lnTo>
                    <a:pt x="1753834" y="385763"/>
                  </a:lnTo>
                  <a:cubicBezTo>
                    <a:pt x="1752246" y="381000"/>
                    <a:pt x="1751857" y="375652"/>
                    <a:pt x="1749072" y="371475"/>
                  </a:cubicBezTo>
                  <a:lnTo>
                    <a:pt x="1739547" y="357188"/>
                  </a:lnTo>
                  <a:cubicBezTo>
                    <a:pt x="1737959" y="350838"/>
                    <a:pt x="1734784" y="344683"/>
                    <a:pt x="1734784" y="338138"/>
                  </a:cubicBezTo>
                  <a:cubicBezTo>
                    <a:pt x="1734784" y="329366"/>
                    <a:pt x="1738445" y="302242"/>
                    <a:pt x="1744309" y="290513"/>
                  </a:cubicBezTo>
                  <a:cubicBezTo>
                    <a:pt x="1746869" y="285393"/>
                    <a:pt x="1751509" y="281456"/>
                    <a:pt x="1753834" y="276225"/>
                  </a:cubicBezTo>
                  <a:cubicBezTo>
                    <a:pt x="1757912" y="267050"/>
                    <a:pt x="1757790" y="256004"/>
                    <a:pt x="1763359" y="247650"/>
                  </a:cubicBezTo>
                  <a:cubicBezTo>
                    <a:pt x="1766534" y="242888"/>
                    <a:pt x="1770559" y="238593"/>
                    <a:pt x="1772884" y="233363"/>
                  </a:cubicBezTo>
                  <a:cubicBezTo>
                    <a:pt x="1776962" y="224188"/>
                    <a:pt x="1779234" y="214313"/>
                    <a:pt x="1782409" y="204788"/>
                  </a:cubicBezTo>
                  <a:lnTo>
                    <a:pt x="1791934" y="176213"/>
                  </a:lnTo>
                  <a:cubicBezTo>
                    <a:pt x="1793522" y="171450"/>
                    <a:pt x="1793912" y="166102"/>
                    <a:pt x="1796697" y="161925"/>
                  </a:cubicBezTo>
                  <a:cubicBezTo>
                    <a:pt x="1808895" y="143628"/>
                    <a:pt x="1811236" y="132180"/>
                    <a:pt x="1830034" y="123825"/>
                  </a:cubicBezTo>
                  <a:cubicBezTo>
                    <a:pt x="1839209" y="119747"/>
                    <a:pt x="1858609" y="114300"/>
                    <a:pt x="1858609" y="114300"/>
                  </a:cubicBezTo>
                  <a:cubicBezTo>
                    <a:pt x="1874484" y="115888"/>
                    <a:pt x="1890280" y="119063"/>
                    <a:pt x="1906234" y="119063"/>
                  </a:cubicBezTo>
                  <a:cubicBezTo>
                    <a:pt x="1911254" y="119063"/>
                    <a:pt x="1919537" y="119223"/>
                    <a:pt x="1920522" y="114300"/>
                  </a:cubicBezTo>
                  <a:cubicBezTo>
                    <a:pt x="1923341" y="100204"/>
                    <a:pt x="1923477" y="83566"/>
                    <a:pt x="1915759" y="71438"/>
                  </a:cubicBezTo>
                  <a:cubicBezTo>
                    <a:pt x="1910369" y="62968"/>
                    <a:pt x="1887184" y="61913"/>
                    <a:pt x="1887184" y="61913"/>
                  </a:cubicBezTo>
                  <a:cubicBezTo>
                    <a:pt x="1877659" y="55563"/>
                    <a:pt x="1866704" y="50958"/>
                    <a:pt x="1858609" y="42863"/>
                  </a:cubicBezTo>
                  <a:cubicBezTo>
                    <a:pt x="1857417" y="41671"/>
                    <a:pt x="1827887" y="8405"/>
                    <a:pt x="1815747" y="4763"/>
                  </a:cubicBezTo>
                  <a:cubicBezTo>
                    <a:pt x="1804995" y="1537"/>
                    <a:pt x="1793522" y="1588"/>
                    <a:pt x="1782409" y="0"/>
                  </a:cubicBezTo>
                  <a:lnTo>
                    <a:pt x="1649059" y="4763"/>
                  </a:lnTo>
                  <a:cubicBezTo>
                    <a:pt x="1631548" y="5661"/>
                    <a:pt x="1614167" y="8359"/>
                    <a:pt x="1596672" y="9525"/>
                  </a:cubicBezTo>
                  <a:cubicBezTo>
                    <a:pt x="1523975" y="14371"/>
                    <a:pt x="1535370" y="14288"/>
                    <a:pt x="1496659" y="23813"/>
                  </a:cubicBezTo>
                  <a:close/>
                </a:path>
              </a:pathLst>
            </a:cu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4C5E1AD-2B93-4DE2-BF64-DF16BD310AD2}"/>
                </a:ext>
              </a:extLst>
            </p:cNvPr>
            <p:cNvSpPr/>
            <p:nvPr/>
          </p:nvSpPr>
          <p:spPr>
            <a:xfrm>
              <a:off x="10510767" y="2105025"/>
              <a:ext cx="985906" cy="436976"/>
            </a:xfrm>
            <a:custGeom>
              <a:avLst/>
              <a:gdLst>
                <a:gd name="connsiteX0" fmla="*/ 957331 w 985906"/>
                <a:gd name="connsiteY0" fmla="*/ 47625 h 436976"/>
                <a:gd name="connsiteX1" fmla="*/ 957331 w 985906"/>
                <a:gd name="connsiteY1" fmla="*/ 47625 h 436976"/>
                <a:gd name="connsiteX2" fmla="*/ 800168 w 985906"/>
                <a:gd name="connsiteY2" fmla="*/ 61913 h 436976"/>
                <a:gd name="connsiteX3" fmla="*/ 771593 w 985906"/>
                <a:gd name="connsiteY3" fmla="*/ 38100 h 436976"/>
                <a:gd name="connsiteX4" fmla="*/ 752543 w 985906"/>
                <a:gd name="connsiteY4" fmla="*/ 33338 h 436976"/>
                <a:gd name="connsiteX5" fmla="*/ 714443 w 985906"/>
                <a:gd name="connsiteY5" fmla="*/ 9525 h 436976"/>
                <a:gd name="connsiteX6" fmla="*/ 700156 w 985906"/>
                <a:gd name="connsiteY6" fmla="*/ 4763 h 436976"/>
                <a:gd name="connsiteX7" fmla="*/ 685868 w 985906"/>
                <a:gd name="connsiteY7" fmla="*/ 0 h 436976"/>
                <a:gd name="connsiteX8" fmla="*/ 623956 w 985906"/>
                <a:gd name="connsiteY8" fmla="*/ 14288 h 436976"/>
                <a:gd name="connsiteX9" fmla="*/ 609668 w 985906"/>
                <a:gd name="connsiteY9" fmla="*/ 19050 h 436976"/>
                <a:gd name="connsiteX10" fmla="*/ 595381 w 985906"/>
                <a:gd name="connsiteY10" fmla="*/ 28575 h 436976"/>
                <a:gd name="connsiteX11" fmla="*/ 476318 w 985906"/>
                <a:gd name="connsiteY11" fmla="*/ 28575 h 436976"/>
                <a:gd name="connsiteX12" fmla="*/ 366781 w 985906"/>
                <a:gd name="connsiteY12" fmla="*/ 19050 h 436976"/>
                <a:gd name="connsiteX13" fmla="*/ 300106 w 985906"/>
                <a:gd name="connsiteY13" fmla="*/ 23813 h 436976"/>
                <a:gd name="connsiteX14" fmla="*/ 281056 w 985906"/>
                <a:gd name="connsiteY14" fmla="*/ 33338 h 436976"/>
                <a:gd name="connsiteX15" fmla="*/ 262006 w 985906"/>
                <a:gd name="connsiteY15" fmla="*/ 52388 h 436976"/>
                <a:gd name="connsiteX16" fmla="*/ 252481 w 985906"/>
                <a:gd name="connsiteY16" fmla="*/ 66675 h 436976"/>
                <a:gd name="connsiteX17" fmla="*/ 238193 w 985906"/>
                <a:gd name="connsiteY17" fmla="*/ 71438 h 436976"/>
                <a:gd name="connsiteX18" fmla="*/ 223906 w 985906"/>
                <a:gd name="connsiteY18" fmla="*/ 80963 h 436976"/>
                <a:gd name="connsiteX19" fmla="*/ 209618 w 985906"/>
                <a:gd name="connsiteY19" fmla="*/ 85725 h 436976"/>
                <a:gd name="connsiteX20" fmla="*/ 190568 w 985906"/>
                <a:gd name="connsiteY20" fmla="*/ 95250 h 436976"/>
                <a:gd name="connsiteX21" fmla="*/ 161993 w 985906"/>
                <a:gd name="connsiteY21" fmla="*/ 104775 h 436976"/>
                <a:gd name="connsiteX22" fmla="*/ 147706 w 985906"/>
                <a:gd name="connsiteY22" fmla="*/ 109538 h 436976"/>
                <a:gd name="connsiteX23" fmla="*/ 133418 w 985906"/>
                <a:gd name="connsiteY23" fmla="*/ 114300 h 436976"/>
                <a:gd name="connsiteX24" fmla="*/ 104843 w 985906"/>
                <a:gd name="connsiteY24" fmla="*/ 138113 h 436976"/>
                <a:gd name="connsiteX25" fmla="*/ 90556 w 985906"/>
                <a:gd name="connsiteY25" fmla="*/ 147638 h 436976"/>
                <a:gd name="connsiteX26" fmla="*/ 76268 w 985906"/>
                <a:gd name="connsiteY26" fmla="*/ 161925 h 436976"/>
                <a:gd name="connsiteX27" fmla="*/ 61981 w 985906"/>
                <a:gd name="connsiteY27" fmla="*/ 171450 h 436976"/>
                <a:gd name="connsiteX28" fmla="*/ 47693 w 985906"/>
                <a:gd name="connsiteY28" fmla="*/ 185738 h 436976"/>
                <a:gd name="connsiteX29" fmla="*/ 19118 w 985906"/>
                <a:gd name="connsiteY29" fmla="*/ 204788 h 436976"/>
                <a:gd name="connsiteX30" fmla="*/ 4831 w 985906"/>
                <a:gd name="connsiteY30" fmla="*/ 214313 h 436976"/>
                <a:gd name="connsiteX31" fmla="*/ 68 w 985906"/>
                <a:gd name="connsiteY31" fmla="*/ 228600 h 436976"/>
                <a:gd name="connsiteX32" fmla="*/ 23881 w 985906"/>
                <a:gd name="connsiteY32" fmla="*/ 261938 h 436976"/>
                <a:gd name="connsiteX33" fmla="*/ 42931 w 985906"/>
                <a:gd name="connsiteY33" fmla="*/ 290513 h 436976"/>
                <a:gd name="connsiteX34" fmla="*/ 52456 w 985906"/>
                <a:gd name="connsiteY34" fmla="*/ 304800 h 436976"/>
                <a:gd name="connsiteX35" fmla="*/ 81031 w 985906"/>
                <a:gd name="connsiteY35" fmla="*/ 328613 h 436976"/>
                <a:gd name="connsiteX36" fmla="*/ 214381 w 985906"/>
                <a:gd name="connsiteY36" fmla="*/ 333375 h 436976"/>
                <a:gd name="connsiteX37" fmla="*/ 238193 w 985906"/>
                <a:gd name="connsiteY37" fmla="*/ 338138 h 436976"/>
                <a:gd name="connsiteX38" fmla="*/ 252481 w 985906"/>
                <a:gd name="connsiteY38" fmla="*/ 342900 h 436976"/>
                <a:gd name="connsiteX39" fmla="*/ 285818 w 985906"/>
                <a:gd name="connsiteY39" fmla="*/ 347663 h 436976"/>
                <a:gd name="connsiteX40" fmla="*/ 300106 w 985906"/>
                <a:gd name="connsiteY40" fmla="*/ 357188 h 436976"/>
                <a:gd name="connsiteX41" fmla="*/ 319156 w 985906"/>
                <a:gd name="connsiteY41" fmla="*/ 361950 h 436976"/>
                <a:gd name="connsiteX42" fmla="*/ 347731 w 985906"/>
                <a:gd name="connsiteY42" fmla="*/ 371475 h 436976"/>
                <a:gd name="connsiteX43" fmla="*/ 366781 w 985906"/>
                <a:gd name="connsiteY43" fmla="*/ 376238 h 436976"/>
                <a:gd name="connsiteX44" fmla="*/ 395356 w 985906"/>
                <a:gd name="connsiteY44" fmla="*/ 385763 h 436976"/>
                <a:gd name="connsiteX45" fmla="*/ 409643 w 985906"/>
                <a:gd name="connsiteY45" fmla="*/ 390525 h 436976"/>
                <a:gd name="connsiteX46" fmla="*/ 428693 w 985906"/>
                <a:gd name="connsiteY46" fmla="*/ 395288 h 436976"/>
                <a:gd name="connsiteX47" fmla="*/ 619193 w 985906"/>
                <a:gd name="connsiteY47" fmla="*/ 400050 h 436976"/>
                <a:gd name="connsiteX48" fmla="*/ 638243 w 985906"/>
                <a:gd name="connsiteY48" fmla="*/ 409575 h 436976"/>
                <a:gd name="connsiteX49" fmla="*/ 652531 w 985906"/>
                <a:gd name="connsiteY49" fmla="*/ 414338 h 436976"/>
                <a:gd name="connsiteX50" fmla="*/ 666818 w 985906"/>
                <a:gd name="connsiteY50" fmla="*/ 423863 h 436976"/>
                <a:gd name="connsiteX51" fmla="*/ 700156 w 985906"/>
                <a:gd name="connsiteY51" fmla="*/ 428625 h 436976"/>
                <a:gd name="connsiteX52" fmla="*/ 776356 w 985906"/>
                <a:gd name="connsiteY52" fmla="*/ 428625 h 436976"/>
                <a:gd name="connsiteX53" fmla="*/ 781118 w 985906"/>
                <a:gd name="connsiteY53" fmla="*/ 414338 h 436976"/>
                <a:gd name="connsiteX54" fmla="*/ 809693 w 985906"/>
                <a:gd name="connsiteY54" fmla="*/ 390525 h 436976"/>
                <a:gd name="connsiteX55" fmla="*/ 823981 w 985906"/>
                <a:gd name="connsiteY55" fmla="*/ 376238 h 436976"/>
                <a:gd name="connsiteX56" fmla="*/ 852556 w 985906"/>
                <a:gd name="connsiteY56" fmla="*/ 357188 h 436976"/>
                <a:gd name="connsiteX57" fmla="*/ 914468 w 985906"/>
                <a:gd name="connsiteY57" fmla="*/ 342900 h 436976"/>
                <a:gd name="connsiteX58" fmla="*/ 943043 w 985906"/>
                <a:gd name="connsiteY58" fmla="*/ 328613 h 436976"/>
                <a:gd name="connsiteX59" fmla="*/ 966856 w 985906"/>
                <a:gd name="connsiteY59" fmla="*/ 304800 h 436976"/>
                <a:gd name="connsiteX60" fmla="*/ 976381 w 985906"/>
                <a:gd name="connsiteY60" fmla="*/ 185738 h 436976"/>
                <a:gd name="connsiteX61" fmla="*/ 985906 w 985906"/>
                <a:gd name="connsiteY61" fmla="*/ 133350 h 436976"/>
                <a:gd name="connsiteX62" fmla="*/ 976381 w 985906"/>
                <a:gd name="connsiteY62" fmla="*/ 61913 h 436976"/>
                <a:gd name="connsiteX63" fmla="*/ 957331 w 985906"/>
                <a:gd name="connsiteY63" fmla="*/ 47625 h 43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985906" h="436976">
                  <a:moveTo>
                    <a:pt x="957331" y="47625"/>
                  </a:moveTo>
                  <a:lnTo>
                    <a:pt x="957331" y="47625"/>
                  </a:lnTo>
                  <a:cubicBezTo>
                    <a:pt x="904943" y="52388"/>
                    <a:pt x="852751" y="60452"/>
                    <a:pt x="800168" y="61913"/>
                  </a:cubicBezTo>
                  <a:cubicBezTo>
                    <a:pt x="792186" y="62135"/>
                    <a:pt x="775914" y="40569"/>
                    <a:pt x="771593" y="38100"/>
                  </a:cubicBezTo>
                  <a:cubicBezTo>
                    <a:pt x="765910" y="34853"/>
                    <a:pt x="758893" y="34925"/>
                    <a:pt x="752543" y="33338"/>
                  </a:cubicBezTo>
                  <a:cubicBezTo>
                    <a:pt x="737449" y="10696"/>
                    <a:pt x="748448" y="20860"/>
                    <a:pt x="714443" y="9525"/>
                  </a:cubicBezTo>
                  <a:lnTo>
                    <a:pt x="700156" y="4763"/>
                  </a:lnTo>
                  <a:lnTo>
                    <a:pt x="685868" y="0"/>
                  </a:lnTo>
                  <a:cubicBezTo>
                    <a:pt x="642588" y="6184"/>
                    <a:pt x="663183" y="1213"/>
                    <a:pt x="623956" y="14288"/>
                  </a:cubicBezTo>
                  <a:lnTo>
                    <a:pt x="609668" y="19050"/>
                  </a:lnTo>
                  <a:cubicBezTo>
                    <a:pt x="604906" y="22225"/>
                    <a:pt x="600500" y="26015"/>
                    <a:pt x="595381" y="28575"/>
                  </a:cubicBezTo>
                  <a:cubicBezTo>
                    <a:pt x="562425" y="45053"/>
                    <a:pt x="485139" y="28976"/>
                    <a:pt x="476318" y="28575"/>
                  </a:cubicBezTo>
                  <a:cubicBezTo>
                    <a:pt x="432501" y="21273"/>
                    <a:pt x="425399" y="19050"/>
                    <a:pt x="366781" y="19050"/>
                  </a:cubicBezTo>
                  <a:cubicBezTo>
                    <a:pt x="344499" y="19050"/>
                    <a:pt x="322331" y="22225"/>
                    <a:pt x="300106" y="23813"/>
                  </a:cubicBezTo>
                  <a:cubicBezTo>
                    <a:pt x="293756" y="26988"/>
                    <a:pt x="286076" y="28318"/>
                    <a:pt x="281056" y="33338"/>
                  </a:cubicBezTo>
                  <a:cubicBezTo>
                    <a:pt x="255654" y="58739"/>
                    <a:pt x="300106" y="39686"/>
                    <a:pt x="262006" y="52388"/>
                  </a:cubicBezTo>
                  <a:cubicBezTo>
                    <a:pt x="258831" y="57150"/>
                    <a:pt x="256950" y="63099"/>
                    <a:pt x="252481" y="66675"/>
                  </a:cubicBezTo>
                  <a:cubicBezTo>
                    <a:pt x="248561" y="69811"/>
                    <a:pt x="242683" y="69193"/>
                    <a:pt x="238193" y="71438"/>
                  </a:cubicBezTo>
                  <a:cubicBezTo>
                    <a:pt x="233074" y="73998"/>
                    <a:pt x="229025" y="78403"/>
                    <a:pt x="223906" y="80963"/>
                  </a:cubicBezTo>
                  <a:cubicBezTo>
                    <a:pt x="219416" y="83208"/>
                    <a:pt x="214232" y="83748"/>
                    <a:pt x="209618" y="85725"/>
                  </a:cubicBezTo>
                  <a:cubicBezTo>
                    <a:pt x="203092" y="88522"/>
                    <a:pt x="197160" y="92613"/>
                    <a:pt x="190568" y="95250"/>
                  </a:cubicBezTo>
                  <a:cubicBezTo>
                    <a:pt x="181246" y="98979"/>
                    <a:pt x="171518" y="101600"/>
                    <a:pt x="161993" y="104775"/>
                  </a:cubicBezTo>
                  <a:lnTo>
                    <a:pt x="147706" y="109538"/>
                  </a:lnTo>
                  <a:lnTo>
                    <a:pt x="133418" y="114300"/>
                  </a:lnTo>
                  <a:cubicBezTo>
                    <a:pt x="97947" y="137948"/>
                    <a:pt x="141512" y="107555"/>
                    <a:pt x="104843" y="138113"/>
                  </a:cubicBezTo>
                  <a:cubicBezTo>
                    <a:pt x="100446" y="141777"/>
                    <a:pt x="94953" y="143974"/>
                    <a:pt x="90556" y="147638"/>
                  </a:cubicBezTo>
                  <a:cubicBezTo>
                    <a:pt x="85382" y="151950"/>
                    <a:pt x="81442" y="157613"/>
                    <a:pt x="76268" y="161925"/>
                  </a:cubicBezTo>
                  <a:cubicBezTo>
                    <a:pt x="71871" y="165589"/>
                    <a:pt x="66378" y="167786"/>
                    <a:pt x="61981" y="171450"/>
                  </a:cubicBezTo>
                  <a:cubicBezTo>
                    <a:pt x="56807" y="175762"/>
                    <a:pt x="53010" y="181603"/>
                    <a:pt x="47693" y="185738"/>
                  </a:cubicBezTo>
                  <a:cubicBezTo>
                    <a:pt x="38657" y="192766"/>
                    <a:pt x="28643" y="198438"/>
                    <a:pt x="19118" y="204788"/>
                  </a:cubicBezTo>
                  <a:lnTo>
                    <a:pt x="4831" y="214313"/>
                  </a:lnTo>
                  <a:cubicBezTo>
                    <a:pt x="3243" y="219075"/>
                    <a:pt x="-555" y="223619"/>
                    <a:pt x="68" y="228600"/>
                  </a:cubicBezTo>
                  <a:cubicBezTo>
                    <a:pt x="2980" y="251902"/>
                    <a:pt x="8330" y="251571"/>
                    <a:pt x="23881" y="261938"/>
                  </a:cubicBezTo>
                  <a:lnTo>
                    <a:pt x="42931" y="290513"/>
                  </a:lnTo>
                  <a:lnTo>
                    <a:pt x="52456" y="304800"/>
                  </a:lnTo>
                  <a:cubicBezTo>
                    <a:pt x="60290" y="316551"/>
                    <a:pt x="63843" y="327002"/>
                    <a:pt x="81031" y="328613"/>
                  </a:cubicBezTo>
                  <a:cubicBezTo>
                    <a:pt x="125315" y="332764"/>
                    <a:pt x="169931" y="331788"/>
                    <a:pt x="214381" y="333375"/>
                  </a:cubicBezTo>
                  <a:cubicBezTo>
                    <a:pt x="222318" y="334963"/>
                    <a:pt x="230340" y="336175"/>
                    <a:pt x="238193" y="338138"/>
                  </a:cubicBezTo>
                  <a:cubicBezTo>
                    <a:pt x="243063" y="339356"/>
                    <a:pt x="247558" y="341915"/>
                    <a:pt x="252481" y="342900"/>
                  </a:cubicBezTo>
                  <a:cubicBezTo>
                    <a:pt x="263488" y="345101"/>
                    <a:pt x="274706" y="346075"/>
                    <a:pt x="285818" y="347663"/>
                  </a:cubicBezTo>
                  <a:cubicBezTo>
                    <a:pt x="290581" y="350838"/>
                    <a:pt x="294845" y="354933"/>
                    <a:pt x="300106" y="357188"/>
                  </a:cubicBezTo>
                  <a:cubicBezTo>
                    <a:pt x="306122" y="359766"/>
                    <a:pt x="312887" y="360069"/>
                    <a:pt x="319156" y="361950"/>
                  </a:cubicBezTo>
                  <a:cubicBezTo>
                    <a:pt x="328773" y="364835"/>
                    <a:pt x="337991" y="369040"/>
                    <a:pt x="347731" y="371475"/>
                  </a:cubicBezTo>
                  <a:cubicBezTo>
                    <a:pt x="354081" y="373063"/>
                    <a:pt x="360512" y="374357"/>
                    <a:pt x="366781" y="376238"/>
                  </a:cubicBezTo>
                  <a:cubicBezTo>
                    <a:pt x="376398" y="379123"/>
                    <a:pt x="385831" y="382588"/>
                    <a:pt x="395356" y="385763"/>
                  </a:cubicBezTo>
                  <a:cubicBezTo>
                    <a:pt x="400118" y="387350"/>
                    <a:pt x="404773" y="389307"/>
                    <a:pt x="409643" y="390525"/>
                  </a:cubicBezTo>
                  <a:cubicBezTo>
                    <a:pt x="415993" y="392113"/>
                    <a:pt x="422154" y="394991"/>
                    <a:pt x="428693" y="395288"/>
                  </a:cubicBezTo>
                  <a:cubicBezTo>
                    <a:pt x="492147" y="398172"/>
                    <a:pt x="555693" y="398463"/>
                    <a:pt x="619193" y="400050"/>
                  </a:cubicBezTo>
                  <a:cubicBezTo>
                    <a:pt x="625543" y="403225"/>
                    <a:pt x="631718" y="406778"/>
                    <a:pt x="638243" y="409575"/>
                  </a:cubicBezTo>
                  <a:cubicBezTo>
                    <a:pt x="642857" y="411553"/>
                    <a:pt x="648041" y="412093"/>
                    <a:pt x="652531" y="414338"/>
                  </a:cubicBezTo>
                  <a:cubicBezTo>
                    <a:pt x="657650" y="416898"/>
                    <a:pt x="661336" y="422218"/>
                    <a:pt x="666818" y="423863"/>
                  </a:cubicBezTo>
                  <a:cubicBezTo>
                    <a:pt x="677570" y="427089"/>
                    <a:pt x="689043" y="427038"/>
                    <a:pt x="700156" y="428625"/>
                  </a:cubicBezTo>
                  <a:cubicBezTo>
                    <a:pt x="728606" y="438110"/>
                    <a:pt x="732005" y="441297"/>
                    <a:pt x="776356" y="428625"/>
                  </a:cubicBezTo>
                  <a:cubicBezTo>
                    <a:pt x="781183" y="427246"/>
                    <a:pt x="778333" y="418515"/>
                    <a:pt x="781118" y="414338"/>
                  </a:cubicBezTo>
                  <a:cubicBezTo>
                    <a:pt x="791552" y="398686"/>
                    <a:pt x="796516" y="401506"/>
                    <a:pt x="809693" y="390525"/>
                  </a:cubicBezTo>
                  <a:cubicBezTo>
                    <a:pt x="814867" y="386213"/>
                    <a:pt x="818665" y="380373"/>
                    <a:pt x="823981" y="376238"/>
                  </a:cubicBezTo>
                  <a:cubicBezTo>
                    <a:pt x="833017" y="369210"/>
                    <a:pt x="841696" y="360808"/>
                    <a:pt x="852556" y="357188"/>
                  </a:cubicBezTo>
                  <a:cubicBezTo>
                    <a:pt x="891780" y="344113"/>
                    <a:pt x="871192" y="349083"/>
                    <a:pt x="914468" y="342900"/>
                  </a:cubicBezTo>
                  <a:cubicBezTo>
                    <a:pt x="926089" y="339027"/>
                    <a:pt x="933810" y="337846"/>
                    <a:pt x="943043" y="328613"/>
                  </a:cubicBezTo>
                  <a:cubicBezTo>
                    <a:pt x="974790" y="296865"/>
                    <a:pt x="928759" y="330197"/>
                    <a:pt x="966856" y="304800"/>
                  </a:cubicBezTo>
                  <a:cubicBezTo>
                    <a:pt x="983194" y="255783"/>
                    <a:pt x="967761" y="306415"/>
                    <a:pt x="976381" y="185738"/>
                  </a:cubicBezTo>
                  <a:cubicBezTo>
                    <a:pt x="977059" y="176251"/>
                    <a:pt x="983788" y="143937"/>
                    <a:pt x="985906" y="133350"/>
                  </a:cubicBezTo>
                  <a:cubicBezTo>
                    <a:pt x="984843" y="120592"/>
                    <a:pt x="986107" y="81364"/>
                    <a:pt x="976381" y="61913"/>
                  </a:cubicBezTo>
                  <a:cubicBezTo>
                    <a:pt x="975377" y="59905"/>
                    <a:pt x="960506" y="50006"/>
                    <a:pt x="957331" y="47625"/>
                  </a:cubicBezTo>
                  <a:close/>
                </a:path>
              </a:pathLst>
            </a:custGeom>
            <a:solidFill>
              <a:srgbClr val="02FD2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381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FAC63C-728D-43C4-8242-A41D3C516E11}"/>
              </a:ext>
            </a:extLst>
          </p:cNvPr>
          <p:cNvSpPr txBox="1"/>
          <p:nvPr/>
        </p:nvSpPr>
        <p:spPr>
          <a:xfrm>
            <a:off x="369825" y="803877"/>
            <a:ext cx="5047622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dirty="0">
                <a:solidFill>
                  <a:schemeClr val="accent1"/>
                </a:solidFill>
              </a:rPr>
              <a:t>Option 1: Use Area-Based Method for Basin Estimates</a:t>
            </a:r>
            <a:endParaRPr lang="en-US" sz="2400" dirty="0"/>
          </a:p>
          <a:p>
            <a:pPr algn="ctr">
              <a:spcAft>
                <a:spcPts val="1200"/>
              </a:spcAft>
            </a:pPr>
            <a:r>
              <a:rPr lang="en-US" sz="2400" dirty="0"/>
              <a:t>Areas of catchments &amp; HUC12’s will remain relatively consistent over time</a:t>
            </a:r>
          </a:p>
          <a:p>
            <a:pPr algn="ctr">
              <a:spcAft>
                <a:spcPts val="1200"/>
              </a:spcAft>
            </a:pPr>
            <a:r>
              <a:rPr lang="en-US" sz="2400" dirty="0"/>
              <a:t>Baseline will not change much, if at all</a:t>
            </a:r>
          </a:p>
          <a:p>
            <a:pPr algn="ctr"/>
            <a:r>
              <a:rPr lang="en-US" sz="2400" dirty="0"/>
              <a:t>Most useful when reporting % improvement basin-wide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A80625-3FDC-4F81-9439-86F33142529D}"/>
              </a:ext>
            </a:extLst>
          </p:cNvPr>
          <p:cNvSpPr txBox="1"/>
          <p:nvPr/>
        </p:nvSpPr>
        <p:spPr>
          <a:xfrm>
            <a:off x="6347034" y="803877"/>
            <a:ext cx="5166528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dirty="0">
                <a:solidFill>
                  <a:schemeClr val="accent1"/>
                </a:solidFill>
              </a:rPr>
              <a:t>Option 2: Use Mile-Based Method for Basin Estimates</a:t>
            </a:r>
            <a:endParaRPr lang="en-US" sz="2400" dirty="0"/>
          </a:p>
          <a:p>
            <a:pPr algn="ctr">
              <a:spcAft>
                <a:spcPts val="1200"/>
              </a:spcAft>
            </a:pPr>
            <a:r>
              <a:rPr lang="en-US" sz="2400" dirty="0"/>
              <a:t>Total miles per hydrologic unit will change as GIS layer resolution improves</a:t>
            </a:r>
          </a:p>
          <a:p>
            <a:pPr algn="ctr">
              <a:spcAft>
                <a:spcPts val="1200"/>
              </a:spcAft>
            </a:pPr>
            <a:r>
              <a:rPr lang="en-US" sz="2400" dirty="0"/>
              <a:t>Baseline will need to be recalculated for each resolution</a:t>
            </a:r>
          </a:p>
          <a:p>
            <a:pPr algn="ctr">
              <a:spcAft>
                <a:spcPts val="1200"/>
              </a:spcAft>
            </a:pPr>
            <a:r>
              <a:rPr lang="en-US" sz="2400" dirty="0"/>
              <a:t>Most useful in local restoration projects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DC28C-DFD2-4689-A35D-0AF1965FAE95}"/>
              </a:ext>
            </a:extLst>
          </p:cNvPr>
          <p:cNvSpPr txBox="1"/>
          <p:nvPr/>
        </p:nvSpPr>
        <p:spPr>
          <a:xfrm>
            <a:off x="3612325" y="5213489"/>
            <a:ext cx="4254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Option 3: Calculate Both</a:t>
            </a:r>
          </a:p>
        </p:txBody>
      </p:sp>
    </p:spTree>
    <p:extLst>
      <p:ext uri="{BB962C8B-B14F-4D97-AF65-F5344CB8AC3E}">
        <p14:creationId xmlns:p14="http://schemas.microsoft.com/office/powerpoint/2010/main" val="408097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F0F5ABE-1284-4113-A0E3-3EA015E6A88E}"/>
              </a:ext>
            </a:extLst>
          </p:cNvPr>
          <p:cNvGrpSpPr/>
          <p:nvPr/>
        </p:nvGrpSpPr>
        <p:grpSpPr>
          <a:xfrm>
            <a:off x="4824326" y="904342"/>
            <a:ext cx="6254738" cy="4215598"/>
            <a:chOff x="5708662" y="2025992"/>
            <a:chExt cx="6254738" cy="42155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029843-90A7-4B5C-B73B-469247240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9039" y="2025992"/>
              <a:ext cx="5191623" cy="421559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3970D9-E28A-41A4-BFC6-1A824CEB2325}"/>
                </a:ext>
              </a:extLst>
            </p:cNvPr>
            <p:cNvSpPr txBox="1"/>
            <p:nvPr/>
          </p:nvSpPr>
          <p:spPr>
            <a:xfrm>
              <a:off x="10182225" y="2505075"/>
              <a:ext cx="17811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/>
                <a:t>43% Excellent or Good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43DB4A-2393-43EF-9E8F-290AB1861423}"/>
                </a:ext>
              </a:extLst>
            </p:cNvPr>
            <p:cNvSpPr txBox="1"/>
            <p:nvPr/>
          </p:nvSpPr>
          <p:spPr>
            <a:xfrm>
              <a:off x="8225085" y="5717917"/>
              <a:ext cx="10690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17% Fair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26BF9B-71B3-4DDD-9FD5-3CB271157238}"/>
                </a:ext>
              </a:extLst>
            </p:cNvPr>
            <p:cNvSpPr txBox="1"/>
            <p:nvPr/>
          </p:nvSpPr>
          <p:spPr>
            <a:xfrm>
              <a:off x="5708662" y="2505075"/>
              <a:ext cx="15116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40% Poor or </a:t>
              </a:r>
            </a:p>
            <a:p>
              <a:r>
                <a:rPr lang="en-US" sz="2000" dirty="0"/>
                <a:t>Very Poor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3CC3955-8613-427F-9045-DC6DD3E38A07}"/>
              </a:ext>
            </a:extLst>
          </p:cNvPr>
          <p:cNvSpPr txBox="1"/>
          <p:nvPr/>
        </p:nvSpPr>
        <p:spPr>
          <a:xfrm>
            <a:off x="4719331" y="5168828"/>
            <a:ext cx="7380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Technically, this should be read “60% of the Chesapeake Bay watershed supports streams that are in Excellent, Good or Fair condition according to the Chessie BIBI Stream Health Indicator.”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3792B1-F7B9-47B1-9120-9C64773FCCDA}"/>
              </a:ext>
            </a:extLst>
          </p:cNvPr>
          <p:cNvSpPr txBox="1"/>
          <p:nvPr/>
        </p:nvSpPr>
        <p:spPr>
          <a:xfrm>
            <a:off x="5279704" y="312886"/>
            <a:ext cx="5601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“2008 Baseline” for Stream Health Indicator Calculated with Option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E7DAAC-029E-49E8-834B-17514B783EE7}"/>
              </a:ext>
            </a:extLst>
          </p:cNvPr>
          <p:cNvSpPr txBox="1"/>
          <p:nvPr/>
        </p:nvSpPr>
        <p:spPr>
          <a:xfrm>
            <a:off x="567698" y="1699560"/>
            <a:ext cx="3133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…But There is Also a Semantics Issue</a:t>
            </a:r>
          </a:p>
        </p:txBody>
      </p:sp>
    </p:spTree>
    <p:extLst>
      <p:ext uri="{BB962C8B-B14F-4D97-AF65-F5344CB8AC3E}">
        <p14:creationId xmlns:p14="http://schemas.microsoft.com/office/powerpoint/2010/main" val="361830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CA65FA-20F9-4C5D-A443-ECCBF78EC6DB}"/>
              </a:ext>
            </a:extLst>
          </p:cNvPr>
          <p:cNvSpPr txBox="1"/>
          <p:nvPr/>
        </p:nvSpPr>
        <p:spPr>
          <a:xfrm>
            <a:off x="609600" y="3654612"/>
            <a:ext cx="109728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dirty="0">
                <a:solidFill>
                  <a:schemeClr val="accent1"/>
                </a:solidFill>
              </a:rPr>
              <a:t>Outcome Revised?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Continually improve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stream health and function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throughout the watershed. Improve health and function of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ten percent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4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above the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2008 baseline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for the Chesapeake Bay watershed.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6AC11D-BF56-45C1-A51B-43F5EFE6E562}"/>
              </a:ext>
            </a:extLst>
          </p:cNvPr>
          <p:cNvSpPr txBox="1"/>
          <p:nvPr/>
        </p:nvSpPr>
        <p:spPr>
          <a:xfrm>
            <a:off x="609600" y="955349"/>
            <a:ext cx="109728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dirty="0">
                <a:solidFill>
                  <a:schemeClr val="accent1"/>
                </a:solidFill>
              </a:rPr>
              <a:t>Outcome Unchanged?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Continually improve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stream health and function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throughout the watershed. Improve health and function of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ten percent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4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 miles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above the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2008 baseline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for the Chesapeake Bay watershed.</a:t>
            </a:r>
          </a:p>
        </p:txBody>
      </p:sp>
    </p:spTree>
    <p:extLst>
      <p:ext uri="{BB962C8B-B14F-4D97-AF65-F5344CB8AC3E}">
        <p14:creationId xmlns:p14="http://schemas.microsoft.com/office/powerpoint/2010/main" val="4158082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D4DAAB-238F-4189-9BC1-198FB9C68B7F}"/>
              </a:ext>
            </a:extLst>
          </p:cNvPr>
          <p:cNvSpPr txBox="1"/>
          <p:nvPr/>
        </p:nvSpPr>
        <p:spPr>
          <a:xfrm>
            <a:off x="5029200" y="314325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8DFF2D-AA23-4E9E-9763-09CE84F7C199}"/>
              </a:ext>
            </a:extLst>
          </p:cNvPr>
          <p:cNvSpPr txBox="1"/>
          <p:nvPr/>
        </p:nvSpPr>
        <p:spPr>
          <a:xfrm>
            <a:off x="676275" y="911364"/>
            <a:ext cx="106965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</a:t>
            </a:r>
          </a:p>
          <a:p>
            <a:endParaRPr lang="en-US" dirty="0"/>
          </a:p>
          <a:p>
            <a:pPr indent="-457200"/>
            <a:r>
              <a:rPr lang="en-US" dirty="0"/>
              <a:t>Chesapeake Bay Program (CBP). 2015. Stream Health Outcome Management Strategy. CBP Stream Health Workgroup. </a:t>
            </a:r>
          </a:p>
          <a:p>
            <a:pPr indent="-457200"/>
            <a:endParaRPr lang="en-US" dirty="0"/>
          </a:p>
          <a:p>
            <a:pPr indent="-457200"/>
            <a:r>
              <a:rPr lang="en-US" dirty="0"/>
              <a:t>Smith, Z. M., C. Buchanan, and A. Nagel. 2017. Refinement of the Basin-Wide Benthic Index of Biotic Integrity for Non-Tidal Streams and Wadeable Rivers in the Chesapeake Bay Watershed. ICPRB Report 17-2, Interstate Commission on the Potomac River Basin, Rockville, MD. </a:t>
            </a:r>
          </a:p>
          <a:p>
            <a:pPr indent="-457200"/>
            <a:endParaRPr lang="en-US" dirty="0"/>
          </a:p>
          <a:p>
            <a:pPr indent="-457200"/>
            <a:r>
              <a:rPr lang="en-US" dirty="0"/>
              <a:t>Chesapeake Bay Program (CBP). 2018. Workshop to develop a 2008 baseline for the CBP stream health outcome indicator, Cacapon Resort State Park, WV, 5th – 6th April 2018. Workshop report prepared by Interstate Commission on the Potomac River Basin. </a:t>
            </a:r>
          </a:p>
          <a:p>
            <a:pPr indent="-457200"/>
            <a:endParaRPr lang="en-US" dirty="0"/>
          </a:p>
          <a:p>
            <a:pPr indent="-457200"/>
            <a:r>
              <a:rPr lang="en-US" dirty="0"/>
              <a:t>Maloney, K., Z. M. Smith, C. Buchanan, A. Nagel, and J. A. Young. 2018. Predicting Stream Biological Conditions for Small Headwater Streams in the Chesapeake Bay Watershed. Freshwater Science 37(4):795-809. DOI: 10.1086/700701. </a:t>
            </a:r>
          </a:p>
          <a:p>
            <a:pPr indent="-457200"/>
            <a:endParaRPr lang="en-US" dirty="0"/>
          </a:p>
          <a:p>
            <a:pPr indent="-457200"/>
            <a:r>
              <a:rPr lang="en-US" dirty="0"/>
              <a:t>Buchanan, C., K. Maloney, Z. Smith, A. Nagel, and J. Young. 2018. Creating a stream health baseline for the Chesapeake basin from monitoring and model data. Report to Stream Health Workgroup prepared by Interstate Commission on the Potomac River Basin.</a:t>
            </a:r>
          </a:p>
        </p:txBody>
      </p:sp>
    </p:spTree>
    <p:extLst>
      <p:ext uri="{BB962C8B-B14F-4D97-AF65-F5344CB8AC3E}">
        <p14:creationId xmlns:p14="http://schemas.microsoft.com/office/powerpoint/2010/main" val="181967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3B8726-5609-4B60-BAAB-3548B9915D15}"/>
              </a:ext>
            </a:extLst>
          </p:cNvPr>
          <p:cNvSpPr txBox="1"/>
          <p:nvPr/>
        </p:nvSpPr>
        <p:spPr>
          <a:xfrm>
            <a:off x="762779" y="1842439"/>
            <a:ext cx="10960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“Continually improve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 health and 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throughout the watershed. Improve health and function of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 percent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 miles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above the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 baseline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Chesapeake Bay watershed.”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05BA5-7C3C-48D2-8587-8F42886AB7C1}"/>
              </a:ext>
            </a:extLst>
          </p:cNvPr>
          <p:cNvSpPr txBox="1"/>
          <p:nvPr/>
        </p:nvSpPr>
        <p:spPr>
          <a:xfrm>
            <a:off x="1883854" y="3559644"/>
            <a:ext cx="90717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What is the indicator of “stream health and function?”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What is the “2008 Baseline?”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What qualifies as “10%” improvement?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What is the total number of “stream miles” in the watershed?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044FE5-1C92-4269-BA55-6AC92B2B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Stream Health Outcome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2014 Chesapeake Bay Watershed Agreement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9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710DB2-60BA-46ED-80EB-C7FE718D2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33" y="921502"/>
            <a:ext cx="4504707" cy="582962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25BF611-A6AE-49DB-BF85-090A6900ED02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</a:rPr>
              <a:t>Indicator of “Stream Health &amp; Function?”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8682C-5D3F-4DFE-A9DB-A58D74248C86}"/>
              </a:ext>
            </a:extLst>
          </p:cNvPr>
          <p:cNvSpPr txBox="1"/>
          <p:nvPr/>
        </p:nvSpPr>
        <p:spPr>
          <a:xfrm>
            <a:off x="280060" y="1513091"/>
            <a:ext cx="716624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/>
              <a:t>Chessie BIBI </a:t>
            </a:r>
            <a:r>
              <a:rPr lang="en-US" sz="2000" dirty="0"/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2015 Management Strategy decision</a:t>
            </a:r>
            <a:r>
              <a:rPr lang="en-US" sz="2000" dirty="0"/>
              <a:t>)</a:t>
            </a:r>
            <a:r>
              <a:rPr lang="en-US" sz="2800" dirty="0"/>
              <a:t> 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Multi-metric index of stream macroinvertebrates 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– 4</a:t>
            </a:r>
            <a:r>
              <a:rPr lang="en-US" sz="2000" baseline="30000" dirty="0"/>
              <a:t>th</a:t>
            </a:r>
            <a:r>
              <a:rPr lang="en-US" sz="2000" dirty="0"/>
              <a:t> order streams in Chesapeake basin (@ 1:100,000)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Reference-based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2017 index refinement (25,067 samples)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Twelve “bioregion” sub-indices 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2017 Workshop decision</a:t>
            </a:r>
            <a:r>
              <a:rPr lang="en-US" sz="2000" dirty="0"/>
              <a:t>)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Five narrative ratings (Excellent, Good, Fair, Poor, Very Poor)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Sensitive to multiple different stressors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C4717-E648-46D1-B380-4AB92F70AB39}"/>
              </a:ext>
            </a:extLst>
          </p:cNvPr>
          <p:cNvSpPr txBox="1"/>
          <p:nvPr/>
        </p:nvSpPr>
        <p:spPr>
          <a:xfrm>
            <a:off x="6266444" y="5920125"/>
            <a:ext cx="866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more</a:t>
            </a:r>
          </a:p>
          <a:p>
            <a:pPr algn="ctr"/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˅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6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C269F37-4EE4-4289-BE44-4ED6A274FB95}"/>
              </a:ext>
            </a:extLst>
          </p:cNvPr>
          <p:cNvGrpSpPr>
            <a:grpSpLocks noChangeAspect="1"/>
          </p:cNvGrpSpPr>
          <p:nvPr/>
        </p:nvGrpSpPr>
        <p:grpSpPr>
          <a:xfrm>
            <a:off x="1241923" y="2609342"/>
            <a:ext cx="9708154" cy="4098146"/>
            <a:chOff x="509738" y="1070846"/>
            <a:chExt cx="11172523" cy="471630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D8C7A9-B11C-4E89-9A56-15718E2D8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738" y="1070846"/>
              <a:ext cx="3649268" cy="471630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F77801-5714-44FC-BB78-73BC37AF0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9494" y="1070846"/>
              <a:ext cx="3649268" cy="471630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82BECD-6EF7-46AA-8D32-8C7DADA86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9250" y="1070846"/>
              <a:ext cx="3653011" cy="471630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2656CB2-FD89-4A46-A7DA-A36A8D255324}"/>
              </a:ext>
            </a:extLst>
          </p:cNvPr>
          <p:cNvSpPr txBox="1"/>
          <p:nvPr/>
        </p:nvSpPr>
        <p:spPr>
          <a:xfrm>
            <a:off x="838200" y="1154113"/>
            <a:ext cx="109605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>
                <a:solidFill>
                  <a:schemeClr val="accent1"/>
                </a:solidFill>
              </a:rPr>
              <a:t>Issue</a:t>
            </a:r>
            <a:r>
              <a:rPr lang="en-US" sz="2800" dirty="0"/>
              <a:t>: there are gaps in spatial coverage of monitoring data</a:t>
            </a:r>
          </a:p>
          <a:p>
            <a:r>
              <a:rPr lang="en-US" sz="2800" u="sng" dirty="0">
                <a:solidFill>
                  <a:schemeClr val="accent1"/>
                </a:solidFill>
              </a:rPr>
              <a:t>Solution</a:t>
            </a:r>
            <a:r>
              <a:rPr lang="en-US" sz="2800" dirty="0"/>
              <a:t>: use Random Forest Model to fill in gaps </a:t>
            </a:r>
            <a:r>
              <a:rPr lang="en-US" sz="2000" dirty="0"/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2018 Workshop decision</a:t>
            </a:r>
            <a:r>
              <a:rPr lang="en-US" sz="2000" dirty="0"/>
              <a:t>)</a:t>
            </a:r>
            <a:endParaRPr lang="en-US" sz="2400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77949A1-A16F-4F1E-BA7A-C6B92E4C6463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</a:rPr>
              <a:t>Indicator of “Stream Health &amp; Function?”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128224-3BDF-43DD-AC4A-B3415096DB28}"/>
              </a:ext>
            </a:extLst>
          </p:cNvPr>
          <p:cNvSpPr txBox="1"/>
          <p:nvPr/>
        </p:nvSpPr>
        <p:spPr>
          <a:xfrm>
            <a:off x="2231923" y="2203805"/>
            <a:ext cx="870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Maloney et al. (2018) and subsequent model runs are refining the Random Forest approach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227BE93-5BF8-43C1-92DE-5816CBB9FDF2}"/>
              </a:ext>
            </a:extLst>
          </p:cNvPr>
          <p:cNvSpPr/>
          <p:nvPr/>
        </p:nvSpPr>
        <p:spPr>
          <a:xfrm>
            <a:off x="10241756" y="3609975"/>
            <a:ext cx="602457" cy="280988"/>
          </a:xfrm>
          <a:custGeom>
            <a:avLst/>
            <a:gdLst>
              <a:gd name="connsiteX0" fmla="*/ 0 w 602457"/>
              <a:gd name="connsiteY0" fmla="*/ 238125 h 280988"/>
              <a:gd name="connsiteX1" fmla="*/ 0 w 602457"/>
              <a:gd name="connsiteY1" fmla="*/ 238125 h 280988"/>
              <a:gd name="connsiteX2" fmla="*/ 26194 w 602457"/>
              <a:gd name="connsiteY2" fmla="*/ 197644 h 280988"/>
              <a:gd name="connsiteX3" fmla="*/ 40482 w 602457"/>
              <a:gd name="connsiteY3" fmla="*/ 188119 h 280988"/>
              <a:gd name="connsiteX4" fmla="*/ 42863 w 602457"/>
              <a:gd name="connsiteY4" fmla="*/ 185738 h 280988"/>
              <a:gd name="connsiteX5" fmla="*/ 92869 w 602457"/>
              <a:gd name="connsiteY5" fmla="*/ 178594 h 280988"/>
              <a:gd name="connsiteX6" fmla="*/ 147638 w 602457"/>
              <a:gd name="connsiteY6" fmla="*/ 128588 h 280988"/>
              <a:gd name="connsiteX7" fmla="*/ 533400 w 602457"/>
              <a:gd name="connsiteY7" fmla="*/ 50006 h 280988"/>
              <a:gd name="connsiteX8" fmla="*/ 597694 w 602457"/>
              <a:gd name="connsiteY8" fmla="*/ 0 h 280988"/>
              <a:gd name="connsiteX9" fmla="*/ 602457 w 602457"/>
              <a:gd name="connsiteY9" fmla="*/ 269081 h 280988"/>
              <a:gd name="connsiteX10" fmla="*/ 516732 w 602457"/>
              <a:gd name="connsiteY10" fmla="*/ 280988 h 280988"/>
              <a:gd name="connsiteX11" fmla="*/ 445294 w 602457"/>
              <a:gd name="connsiteY11" fmla="*/ 250031 h 280988"/>
              <a:gd name="connsiteX12" fmla="*/ 0 w 602457"/>
              <a:gd name="connsiteY12" fmla="*/ 238125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457" h="280988">
                <a:moveTo>
                  <a:pt x="0" y="238125"/>
                </a:moveTo>
                <a:lnTo>
                  <a:pt x="0" y="238125"/>
                </a:lnTo>
                <a:cubicBezTo>
                  <a:pt x="8731" y="224631"/>
                  <a:pt x="16081" y="210136"/>
                  <a:pt x="26194" y="197644"/>
                </a:cubicBezTo>
                <a:cubicBezTo>
                  <a:pt x="29796" y="193195"/>
                  <a:pt x="36435" y="192166"/>
                  <a:pt x="40482" y="188119"/>
                </a:cubicBezTo>
                <a:lnTo>
                  <a:pt x="42863" y="185738"/>
                </a:lnTo>
                <a:lnTo>
                  <a:pt x="92869" y="178594"/>
                </a:lnTo>
                <a:lnTo>
                  <a:pt x="147638" y="128588"/>
                </a:lnTo>
                <a:lnTo>
                  <a:pt x="533400" y="50006"/>
                </a:lnTo>
                <a:lnTo>
                  <a:pt x="597694" y="0"/>
                </a:lnTo>
                <a:cubicBezTo>
                  <a:pt x="599282" y="89694"/>
                  <a:pt x="600869" y="179387"/>
                  <a:pt x="602457" y="269081"/>
                </a:cubicBezTo>
                <a:lnTo>
                  <a:pt x="516732" y="280988"/>
                </a:lnTo>
                <a:lnTo>
                  <a:pt x="445294" y="250031"/>
                </a:lnTo>
                <a:lnTo>
                  <a:pt x="0" y="238125"/>
                </a:lnTo>
                <a:close/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DD0F26-2CB8-4084-B359-7881AF0FB782}"/>
              </a:ext>
            </a:extLst>
          </p:cNvPr>
          <p:cNvGrpSpPr/>
          <p:nvPr/>
        </p:nvGrpSpPr>
        <p:grpSpPr>
          <a:xfrm>
            <a:off x="9120188" y="3829050"/>
            <a:ext cx="1724025" cy="1657350"/>
            <a:chOff x="9120188" y="3829050"/>
            <a:chExt cx="1724025" cy="165735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4EB6C45-0D5E-4DCF-865D-A2450FD43C66}"/>
                </a:ext>
              </a:extLst>
            </p:cNvPr>
            <p:cNvSpPr/>
            <p:nvPr/>
          </p:nvSpPr>
          <p:spPr>
            <a:xfrm>
              <a:off x="9322594" y="5238750"/>
              <a:ext cx="173831" cy="247650"/>
            </a:xfrm>
            <a:custGeom>
              <a:avLst/>
              <a:gdLst>
                <a:gd name="connsiteX0" fmla="*/ 71437 w 173831"/>
                <a:gd name="connsiteY0" fmla="*/ 0 h 247650"/>
                <a:gd name="connsiteX1" fmla="*/ 16669 w 173831"/>
                <a:gd name="connsiteY1" fmla="*/ 33338 h 247650"/>
                <a:gd name="connsiteX2" fmla="*/ 4762 w 173831"/>
                <a:gd name="connsiteY2" fmla="*/ 64294 h 247650"/>
                <a:gd name="connsiteX3" fmla="*/ 2381 w 173831"/>
                <a:gd name="connsiteY3" fmla="*/ 88106 h 247650"/>
                <a:gd name="connsiteX4" fmla="*/ 7144 w 173831"/>
                <a:gd name="connsiteY4" fmla="*/ 150019 h 247650"/>
                <a:gd name="connsiteX5" fmla="*/ 0 w 173831"/>
                <a:gd name="connsiteY5" fmla="*/ 200025 h 247650"/>
                <a:gd name="connsiteX6" fmla="*/ 42862 w 173831"/>
                <a:gd name="connsiteY6" fmla="*/ 240506 h 247650"/>
                <a:gd name="connsiteX7" fmla="*/ 57150 w 173831"/>
                <a:gd name="connsiteY7" fmla="*/ 247650 h 247650"/>
                <a:gd name="connsiteX8" fmla="*/ 73819 w 173831"/>
                <a:gd name="connsiteY8" fmla="*/ 233363 h 247650"/>
                <a:gd name="connsiteX9" fmla="*/ 76200 w 173831"/>
                <a:gd name="connsiteY9" fmla="*/ 221456 h 247650"/>
                <a:gd name="connsiteX10" fmla="*/ 95250 w 173831"/>
                <a:gd name="connsiteY10" fmla="*/ 204788 h 247650"/>
                <a:gd name="connsiteX11" fmla="*/ 109537 w 173831"/>
                <a:gd name="connsiteY11" fmla="*/ 176213 h 247650"/>
                <a:gd name="connsiteX12" fmla="*/ 173831 w 173831"/>
                <a:gd name="connsiteY12" fmla="*/ 142875 h 247650"/>
                <a:gd name="connsiteX13" fmla="*/ 102394 w 173831"/>
                <a:gd name="connsiteY13" fmla="*/ 126206 h 247650"/>
                <a:gd name="connsiteX14" fmla="*/ 121444 w 173831"/>
                <a:gd name="connsiteY14" fmla="*/ 90488 h 247650"/>
                <a:gd name="connsiteX15" fmla="*/ 71437 w 173831"/>
                <a:gd name="connsiteY15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3831" h="247650">
                  <a:moveTo>
                    <a:pt x="71437" y="0"/>
                  </a:moveTo>
                  <a:lnTo>
                    <a:pt x="16669" y="33338"/>
                  </a:lnTo>
                  <a:lnTo>
                    <a:pt x="4762" y="64294"/>
                  </a:lnTo>
                  <a:lnTo>
                    <a:pt x="2381" y="88106"/>
                  </a:lnTo>
                  <a:lnTo>
                    <a:pt x="7144" y="150019"/>
                  </a:lnTo>
                  <a:lnTo>
                    <a:pt x="0" y="200025"/>
                  </a:lnTo>
                  <a:lnTo>
                    <a:pt x="42862" y="240506"/>
                  </a:lnTo>
                  <a:lnTo>
                    <a:pt x="57150" y="247650"/>
                  </a:lnTo>
                  <a:lnTo>
                    <a:pt x="73819" y="233363"/>
                  </a:lnTo>
                  <a:lnTo>
                    <a:pt x="76200" y="221456"/>
                  </a:lnTo>
                  <a:lnTo>
                    <a:pt x="95250" y="204788"/>
                  </a:lnTo>
                  <a:lnTo>
                    <a:pt x="109537" y="176213"/>
                  </a:lnTo>
                  <a:lnTo>
                    <a:pt x="173831" y="142875"/>
                  </a:lnTo>
                  <a:lnTo>
                    <a:pt x="102394" y="126206"/>
                  </a:lnTo>
                  <a:lnTo>
                    <a:pt x="121444" y="90488"/>
                  </a:lnTo>
                  <a:lnTo>
                    <a:pt x="71437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D10A00F-BF97-4431-A1BE-E02F4F4961B5}"/>
                </a:ext>
              </a:extLst>
            </p:cNvPr>
            <p:cNvSpPr/>
            <p:nvPr/>
          </p:nvSpPr>
          <p:spPr>
            <a:xfrm>
              <a:off x="9120188" y="3848100"/>
              <a:ext cx="1724025" cy="1619250"/>
            </a:xfrm>
            <a:custGeom>
              <a:avLst/>
              <a:gdLst>
                <a:gd name="connsiteX0" fmla="*/ 428625 w 1724025"/>
                <a:gd name="connsiteY0" fmla="*/ 21431 h 1619250"/>
                <a:gd name="connsiteX1" fmla="*/ 414337 w 1724025"/>
                <a:gd name="connsiteY1" fmla="*/ 97631 h 1619250"/>
                <a:gd name="connsiteX2" fmla="*/ 347662 w 1724025"/>
                <a:gd name="connsiteY2" fmla="*/ 154781 h 1619250"/>
                <a:gd name="connsiteX3" fmla="*/ 266700 w 1724025"/>
                <a:gd name="connsiteY3" fmla="*/ 202406 h 1619250"/>
                <a:gd name="connsiteX4" fmla="*/ 264318 w 1724025"/>
                <a:gd name="connsiteY4" fmla="*/ 245269 h 1619250"/>
                <a:gd name="connsiteX5" fmla="*/ 316706 w 1724025"/>
                <a:gd name="connsiteY5" fmla="*/ 295275 h 1619250"/>
                <a:gd name="connsiteX6" fmla="*/ 326231 w 1724025"/>
                <a:gd name="connsiteY6" fmla="*/ 326231 h 1619250"/>
                <a:gd name="connsiteX7" fmla="*/ 316706 w 1724025"/>
                <a:gd name="connsiteY7" fmla="*/ 376238 h 1619250"/>
                <a:gd name="connsiteX8" fmla="*/ 283368 w 1724025"/>
                <a:gd name="connsiteY8" fmla="*/ 402431 h 1619250"/>
                <a:gd name="connsiteX9" fmla="*/ 292893 w 1724025"/>
                <a:gd name="connsiteY9" fmla="*/ 440531 h 1619250"/>
                <a:gd name="connsiteX10" fmla="*/ 307181 w 1724025"/>
                <a:gd name="connsiteY10" fmla="*/ 521494 h 1619250"/>
                <a:gd name="connsiteX11" fmla="*/ 223837 w 1724025"/>
                <a:gd name="connsiteY11" fmla="*/ 559594 h 1619250"/>
                <a:gd name="connsiteX12" fmla="*/ 190500 w 1724025"/>
                <a:gd name="connsiteY12" fmla="*/ 657225 h 1619250"/>
                <a:gd name="connsiteX13" fmla="*/ 202406 w 1724025"/>
                <a:gd name="connsiteY13" fmla="*/ 673894 h 1619250"/>
                <a:gd name="connsiteX14" fmla="*/ 200025 w 1724025"/>
                <a:gd name="connsiteY14" fmla="*/ 702469 h 1619250"/>
                <a:gd name="connsiteX15" fmla="*/ 45243 w 1724025"/>
                <a:gd name="connsiteY15" fmla="*/ 740569 h 1619250"/>
                <a:gd name="connsiteX16" fmla="*/ 61912 w 1724025"/>
                <a:gd name="connsiteY16" fmla="*/ 783431 h 1619250"/>
                <a:gd name="connsiteX17" fmla="*/ 54768 w 1724025"/>
                <a:gd name="connsiteY17" fmla="*/ 826294 h 1619250"/>
                <a:gd name="connsiteX18" fmla="*/ 21431 w 1724025"/>
                <a:gd name="connsiteY18" fmla="*/ 826294 h 1619250"/>
                <a:gd name="connsiteX19" fmla="*/ 0 w 1724025"/>
                <a:gd name="connsiteY19" fmla="*/ 952500 h 1619250"/>
                <a:gd name="connsiteX20" fmla="*/ 61912 w 1724025"/>
                <a:gd name="connsiteY20" fmla="*/ 1054894 h 1619250"/>
                <a:gd name="connsiteX21" fmla="*/ 47625 w 1724025"/>
                <a:gd name="connsiteY21" fmla="*/ 1076325 h 1619250"/>
                <a:gd name="connsiteX22" fmla="*/ 109537 w 1724025"/>
                <a:gd name="connsiteY22" fmla="*/ 1147763 h 1619250"/>
                <a:gd name="connsiteX23" fmla="*/ 190500 w 1724025"/>
                <a:gd name="connsiteY23" fmla="*/ 1176338 h 1619250"/>
                <a:gd name="connsiteX24" fmla="*/ 259556 w 1724025"/>
                <a:gd name="connsiteY24" fmla="*/ 1154906 h 1619250"/>
                <a:gd name="connsiteX25" fmla="*/ 269081 w 1724025"/>
                <a:gd name="connsiteY25" fmla="*/ 1188244 h 1619250"/>
                <a:gd name="connsiteX26" fmla="*/ 264318 w 1724025"/>
                <a:gd name="connsiteY26" fmla="*/ 1283494 h 1619250"/>
                <a:gd name="connsiteX27" fmla="*/ 285750 w 1724025"/>
                <a:gd name="connsiteY27" fmla="*/ 1328738 h 1619250"/>
                <a:gd name="connsiteX28" fmla="*/ 271462 w 1724025"/>
                <a:gd name="connsiteY28" fmla="*/ 1383506 h 1619250"/>
                <a:gd name="connsiteX29" fmla="*/ 323850 w 1724025"/>
                <a:gd name="connsiteY29" fmla="*/ 1478756 h 1619250"/>
                <a:gd name="connsiteX30" fmla="*/ 309562 w 1724025"/>
                <a:gd name="connsiteY30" fmla="*/ 1516856 h 1619250"/>
                <a:gd name="connsiteX31" fmla="*/ 381000 w 1724025"/>
                <a:gd name="connsiteY31" fmla="*/ 1533525 h 1619250"/>
                <a:gd name="connsiteX32" fmla="*/ 433387 w 1724025"/>
                <a:gd name="connsiteY32" fmla="*/ 1538288 h 1619250"/>
                <a:gd name="connsiteX33" fmla="*/ 473868 w 1724025"/>
                <a:gd name="connsiteY33" fmla="*/ 1588294 h 1619250"/>
                <a:gd name="connsiteX34" fmla="*/ 531018 w 1724025"/>
                <a:gd name="connsiteY34" fmla="*/ 1576388 h 1619250"/>
                <a:gd name="connsiteX35" fmla="*/ 583406 w 1724025"/>
                <a:gd name="connsiteY35" fmla="*/ 1578769 h 1619250"/>
                <a:gd name="connsiteX36" fmla="*/ 659606 w 1724025"/>
                <a:gd name="connsiteY36" fmla="*/ 1619250 h 1619250"/>
                <a:gd name="connsiteX37" fmla="*/ 735806 w 1724025"/>
                <a:gd name="connsiteY37" fmla="*/ 1609725 h 1619250"/>
                <a:gd name="connsiteX38" fmla="*/ 831056 w 1724025"/>
                <a:gd name="connsiteY38" fmla="*/ 1576388 h 1619250"/>
                <a:gd name="connsiteX39" fmla="*/ 876300 w 1724025"/>
                <a:gd name="connsiteY39" fmla="*/ 1569244 h 1619250"/>
                <a:gd name="connsiteX40" fmla="*/ 969168 w 1724025"/>
                <a:gd name="connsiteY40" fmla="*/ 1609725 h 1619250"/>
                <a:gd name="connsiteX41" fmla="*/ 1059656 w 1724025"/>
                <a:gd name="connsiteY41" fmla="*/ 1600200 h 1619250"/>
                <a:gd name="connsiteX42" fmla="*/ 1107281 w 1724025"/>
                <a:gd name="connsiteY42" fmla="*/ 1504950 h 1619250"/>
                <a:gd name="connsiteX43" fmla="*/ 1078706 w 1724025"/>
                <a:gd name="connsiteY43" fmla="*/ 1407319 h 1619250"/>
                <a:gd name="connsiteX44" fmla="*/ 1026318 w 1724025"/>
                <a:gd name="connsiteY44" fmla="*/ 1328738 h 1619250"/>
                <a:gd name="connsiteX45" fmla="*/ 1052512 w 1724025"/>
                <a:gd name="connsiteY45" fmla="*/ 1273969 h 1619250"/>
                <a:gd name="connsiteX46" fmla="*/ 1162050 w 1724025"/>
                <a:gd name="connsiteY46" fmla="*/ 1214438 h 1619250"/>
                <a:gd name="connsiteX47" fmla="*/ 1185862 w 1724025"/>
                <a:gd name="connsiteY47" fmla="*/ 1088231 h 1619250"/>
                <a:gd name="connsiteX48" fmla="*/ 1262062 w 1724025"/>
                <a:gd name="connsiteY48" fmla="*/ 1071563 h 1619250"/>
                <a:gd name="connsiteX49" fmla="*/ 1309687 w 1724025"/>
                <a:gd name="connsiteY49" fmla="*/ 1026319 h 1619250"/>
                <a:gd name="connsiteX50" fmla="*/ 1288256 w 1724025"/>
                <a:gd name="connsiteY50" fmla="*/ 983456 h 1619250"/>
                <a:gd name="connsiteX51" fmla="*/ 1309687 w 1724025"/>
                <a:gd name="connsiteY51" fmla="*/ 931069 h 1619250"/>
                <a:gd name="connsiteX52" fmla="*/ 1290637 w 1724025"/>
                <a:gd name="connsiteY52" fmla="*/ 907256 h 1619250"/>
                <a:gd name="connsiteX53" fmla="*/ 1366837 w 1724025"/>
                <a:gd name="connsiteY53" fmla="*/ 557213 h 1619250"/>
                <a:gd name="connsiteX54" fmla="*/ 1440656 w 1724025"/>
                <a:gd name="connsiteY54" fmla="*/ 452438 h 1619250"/>
                <a:gd name="connsiteX55" fmla="*/ 1514475 w 1724025"/>
                <a:gd name="connsiteY55" fmla="*/ 381000 h 1619250"/>
                <a:gd name="connsiteX56" fmla="*/ 1590675 w 1724025"/>
                <a:gd name="connsiteY56" fmla="*/ 335756 h 1619250"/>
                <a:gd name="connsiteX57" fmla="*/ 1609725 w 1724025"/>
                <a:gd name="connsiteY57" fmla="*/ 261938 h 1619250"/>
                <a:gd name="connsiteX58" fmla="*/ 1721643 w 1724025"/>
                <a:gd name="connsiteY58" fmla="*/ 188119 h 1619250"/>
                <a:gd name="connsiteX59" fmla="*/ 1724025 w 1724025"/>
                <a:gd name="connsiteY59" fmla="*/ 30956 h 1619250"/>
                <a:gd name="connsiteX60" fmla="*/ 1633537 w 1724025"/>
                <a:gd name="connsiteY60" fmla="*/ 45244 h 1619250"/>
                <a:gd name="connsiteX61" fmla="*/ 1562100 w 1724025"/>
                <a:gd name="connsiteY61" fmla="*/ 7144 h 1619250"/>
                <a:gd name="connsiteX62" fmla="*/ 1431131 w 1724025"/>
                <a:gd name="connsiteY62" fmla="*/ 0 h 1619250"/>
                <a:gd name="connsiteX63" fmla="*/ 1128712 w 1724025"/>
                <a:gd name="connsiteY63" fmla="*/ 0 h 1619250"/>
                <a:gd name="connsiteX64" fmla="*/ 1097756 w 1724025"/>
                <a:gd name="connsiteY64" fmla="*/ 64294 h 1619250"/>
                <a:gd name="connsiteX65" fmla="*/ 940593 w 1724025"/>
                <a:gd name="connsiteY65" fmla="*/ 119063 h 1619250"/>
                <a:gd name="connsiteX66" fmla="*/ 742950 w 1724025"/>
                <a:gd name="connsiteY66" fmla="*/ 130969 h 1619250"/>
                <a:gd name="connsiteX67" fmla="*/ 711993 w 1724025"/>
                <a:gd name="connsiteY67" fmla="*/ 85725 h 1619250"/>
                <a:gd name="connsiteX68" fmla="*/ 621506 w 1724025"/>
                <a:gd name="connsiteY68" fmla="*/ 126206 h 1619250"/>
                <a:gd name="connsiteX69" fmla="*/ 557212 w 1724025"/>
                <a:gd name="connsiteY69" fmla="*/ 116681 h 1619250"/>
                <a:gd name="connsiteX70" fmla="*/ 497681 w 1724025"/>
                <a:gd name="connsiteY70" fmla="*/ 126206 h 1619250"/>
                <a:gd name="connsiteX71" fmla="*/ 428625 w 1724025"/>
                <a:gd name="connsiteY71" fmla="*/ 21431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724025" h="1619250">
                  <a:moveTo>
                    <a:pt x="428625" y="21431"/>
                  </a:moveTo>
                  <a:lnTo>
                    <a:pt x="414337" y="97631"/>
                  </a:lnTo>
                  <a:lnTo>
                    <a:pt x="347662" y="154781"/>
                  </a:lnTo>
                  <a:lnTo>
                    <a:pt x="266700" y="202406"/>
                  </a:lnTo>
                  <a:lnTo>
                    <a:pt x="264318" y="245269"/>
                  </a:lnTo>
                  <a:lnTo>
                    <a:pt x="316706" y="295275"/>
                  </a:lnTo>
                  <a:lnTo>
                    <a:pt x="326231" y="326231"/>
                  </a:lnTo>
                  <a:lnTo>
                    <a:pt x="316706" y="376238"/>
                  </a:lnTo>
                  <a:lnTo>
                    <a:pt x="283368" y="402431"/>
                  </a:lnTo>
                  <a:lnTo>
                    <a:pt x="292893" y="440531"/>
                  </a:lnTo>
                  <a:lnTo>
                    <a:pt x="307181" y="521494"/>
                  </a:lnTo>
                  <a:lnTo>
                    <a:pt x="223837" y="559594"/>
                  </a:lnTo>
                  <a:lnTo>
                    <a:pt x="190500" y="657225"/>
                  </a:lnTo>
                  <a:lnTo>
                    <a:pt x="202406" y="673894"/>
                  </a:lnTo>
                  <a:lnTo>
                    <a:pt x="200025" y="702469"/>
                  </a:lnTo>
                  <a:lnTo>
                    <a:pt x="45243" y="740569"/>
                  </a:lnTo>
                  <a:lnTo>
                    <a:pt x="61912" y="783431"/>
                  </a:lnTo>
                  <a:lnTo>
                    <a:pt x="54768" y="826294"/>
                  </a:lnTo>
                  <a:lnTo>
                    <a:pt x="21431" y="826294"/>
                  </a:lnTo>
                  <a:lnTo>
                    <a:pt x="0" y="952500"/>
                  </a:lnTo>
                  <a:lnTo>
                    <a:pt x="61912" y="1054894"/>
                  </a:lnTo>
                  <a:lnTo>
                    <a:pt x="47625" y="1076325"/>
                  </a:lnTo>
                  <a:lnTo>
                    <a:pt x="109537" y="1147763"/>
                  </a:lnTo>
                  <a:lnTo>
                    <a:pt x="190500" y="1176338"/>
                  </a:lnTo>
                  <a:lnTo>
                    <a:pt x="259556" y="1154906"/>
                  </a:lnTo>
                  <a:lnTo>
                    <a:pt x="269081" y="1188244"/>
                  </a:lnTo>
                  <a:lnTo>
                    <a:pt x="264318" y="1283494"/>
                  </a:lnTo>
                  <a:lnTo>
                    <a:pt x="285750" y="1328738"/>
                  </a:lnTo>
                  <a:lnTo>
                    <a:pt x="271462" y="1383506"/>
                  </a:lnTo>
                  <a:lnTo>
                    <a:pt x="323850" y="1478756"/>
                  </a:lnTo>
                  <a:lnTo>
                    <a:pt x="309562" y="1516856"/>
                  </a:lnTo>
                  <a:lnTo>
                    <a:pt x="381000" y="1533525"/>
                  </a:lnTo>
                  <a:lnTo>
                    <a:pt x="433387" y="1538288"/>
                  </a:lnTo>
                  <a:lnTo>
                    <a:pt x="473868" y="1588294"/>
                  </a:lnTo>
                  <a:lnTo>
                    <a:pt x="531018" y="1576388"/>
                  </a:lnTo>
                  <a:lnTo>
                    <a:pt x="583406" y="1578769"/>
                  </a:lnTo>
                  <a:lnTo>
                    <a:pt x="659606" y="1619250"/>
                  </a:lnTo>
                  <a:lnTo>
                    <a:pt x="735806" y="1609725"/>
                  </a:lnTo>
                  <a:lnTo>
                    <a:pt x="831056" y="1576388"/>
                  </a:lnTo>
                  <a:lnTo>
                    <a:pt x="876300" y="1569244"/>
                  </a:lnTo>
                  <a:lnTo>
                    <a:pt x="969168" y="1609725"/>
                  </a:lnTo>
                  <a:lnTo>
                    <a:pt x="1059656" y="1600200"/>
                  </a:lnTo>
                  <a:lnTo>
                    <a:pt x="1107281" y="1504950"/>
                  </a:lnTo>
                  <a:lnTo>
                    <a:pt x="1078706" y="1407319"/>
                  </a:lnTo>
                  <a:lnTo>
                    <a:pt x="1026318" y="1328738"/>
                  </a:lnTo>
                  <a:lnTo>
                    <a:pt x="1052512" y="1273969"/>
                  </a:lnTo>
                  <a:lnTo>
                    <a:pt x="1162050" y="1214438"/>
                  </a:lnTo>
                  <a:lnTo>
                    <a:pt x="1185862" y="1088231"/>
                  </a:lnTo>
                  <a:lnTo>
                    <a:pt x="1262062" y="1071563"/>
                  </a:lnTo>
                  <a:lnTo>
                    <a:pt x="1309687" y="1026319"/>
                  </a:lnTo>
                  <a:lnTo>
                    <a:pt x="1288256" y="983456"/>
                  </a:lnTo>
                  <a:lnTo>
                    <a:pt x="1309687" y="931069"/>
                  </a:lnTo>
                  <a:lnTo>
                    <a:pt x="1290637" y="907256"/>
                  </a:lnTo>
                  <a:lnTo>
                    <a:pt x="1366837" y="557213"/>
                  </a:lnTo>
                  <a:lnTo>
                    <a:pt x="1440656" y="452438"/>
                  </a:lnTo>
                  <a:lnTo>
                    <a:pt x="1514475" y="381000"/>
                  </a:lnTo>
                  <a:lnTo>
                    <a:pt x="1590675" y="335756"/>
                  </a:lnTo>
                  <a:lnTo>
                    <a:pt x="1609725" y="261938"/>
                  </a:lnTo>
                  <a:lnTo>
                    <a:pt x="1721643" y="188119"/>
                  </a:lnTo>
                  <a:lnTo>
                    <a:pt x="1724025" y="30956"/>
                  </a:lnTo>
                  <a:lnTo>
                    <a:pt x="1633537" y="45244"/>
                  </a:lnTo>
                  <a:lnTo>
                    <a:pt x="1562100" y="7144"/>
                  </a:lnTo>
                  <a:lnTo>
                    <a:pt x="1431131" y="0"/>
                  </a:lnTo>
                  <a:lnTo>
                    <a:pt x="1128712" y="0"/>
                  </a:lnTo>
                  <a:lnTo>
                    <a:pt x="1097756" y="64294"/>
                  </a:lnTo>
                  <a:lnTo>
                    <a:pt x="940593" y="119063"/>
                  </a:lnTo>
                  <a:lnTo>
                    <a:pt x="742950" y="130969"/>
                  </a:lnTo>
                  <a:lnTo>
                    <a:pt x="711993" y="85725"/>
                  </a:lnTo>
                  <a:lnTo>
                    <a:pt x="621506" y="126206"/>
                  </a:lnTo>
                  <a:lnTo>
                    <a:pt x="557212" y="116681"/>
                  </a:lnTo>
                  <a:lnTo>
                    <a:pt x="497681" y="126206"/>
                  </a:lnTo>
                  <a:lnTo>
                    <a:pt x="428625" y="21431"/>
                  </a:lnTo>
                  <a:close/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EC69D3-F11C-4A25-8495-A5264BF73550}"/>
                </a:ext>
              </a:extLst>
            </p:cNvPr>
            <p:cNvSpPr/>
            <p:nvPr/>
          </p:nvSpPr>
          <p:spPr>
            <a:xfrm>
              <a:off x="10258425" y="3829050"/>
              <a:ext cx="569119" cy="6191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A2E25-E650-4809-9075-B6873EAAD70E}"/>
              </a:ext>
            </a:extLst>
          </p:cNvPr>
          <p:cNvSpPr/>
          <p:nvPr/>
        </p:nvSpPr>
        <p:spPr>
          <a:xfrm>
            <a:off x="2617076" y="3352800"/>
            <a:ext cx="1156138" cy="1460938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52888A12-7DF3-44F1-A233-FE589A9A9A55}"/>
              </a:ext>
            </a:extLst>
          </p:cNvPr>
          <p:cNvSpPr/>
          <p:nvPr/>
        </p:nvSpPr>
        <p:spPr>
          <a:xfrm>
            <a:off x="3522613" y="2796405"/>
            <a:ext cx="1184818" cy="3693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FF1648-38F2-4205-8056-C9525E96A8EC}"/>
              </a:ext>
            </a:extLst>
          </p:cNvPr>
          <p:cNvSpPr/>
          <p:nvPr/>
        </p:nvSpPr>
        <p:spPr>
          <a:xfrm>
            <a:off x="6318455" y="3750469"/>
            <a:ext cx="945945" cy="1240631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3B82483A-704F-4D1F-B37B-81FB00672E3C}"/>
              </a:ext>
            </a:extLst>
          </p:cNvPr>
          <p:cNvSpPr/>
          <p:nvPr/>
        </p:nvSpPr>
        <p:spPr>
          <a:xfrm>
            <a:off x="6925311" y="3318137"/>
            <a:ext cx="1184818" cy="3693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7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526FA0C-7B1A-4AE2-AE51-856976086DD9}"/>
              </a:ext>
            </a:extLst>
          </p:cNvPr>
          <p:cNvSpPr txBox="1"/>
          <p:nvPr/>
        </p:nvSpPr>
        <p:spPr>
          <a:xfrm>
            <a:off x="7937500" y="1054766"/>
            <a:ext cx="408941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i="1" u="sng" dirty="0">
                <a:solidFill>
                  <a:schemeClr val="accent6">
                    <a:lumMod val="75000"/>
                  </a:schemeClr>
                </a:solidFill>
              </a:rPr>
              <a:t>At basin scale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, monitoring and modeling results agree well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(weighted by hydrologic unit area)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DCB6E7-D364-4F1E-B51F-129307F91EC2}"/>
              </a:ext>
            </a:extLst>
          </p:cNvPr>
          <p:cNvSpPr txBox="1"/>
          <p:nvPr/>
        </p:nvSpPr>
        <p:spPr>
          <a:xfrm>
            <a:off x="165086" y="1013059"/>
            <a:ext cx="2881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C00000"/>
                </a:solidFill>
              </a:rPr>
              <a:t>Monitoring and modeling results do not agree in ~9.1% of </a:t>
            </a:r>
            <a:r>
              <a:rPr lang="en-US" sz="2400" i="1" u="sng" dirty="0">
                <a:solidFill>
                  <a:srgbClr val="C00000"/>
                </a:solidFill>
              </a:rPr>
              <a:t>4,888 catchments*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765FF5-ADAD-40E8-A2DF-BD89940FC3AB}"/>
              </a:ext>
            </a:extLst>
          </p:cNvPr>
          <p:cNvSpPr/>
          <p:nvPr/>
        </p:nvSpPr>
        <p:spPr>
          <a:xfrm>
            <a:off x="165086" y="6165004"/>
            <a:ext cx="3697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1600" dirty="0"/>
              <a:t>*4,888 catchments in 2006 – 2011 period have monitoring </a:t>
            </a:r>
            <a:r>
              <a:rPr lang="en-US" sz="1600" i="1" dirty="0"/>
              <a:t>and</a:t>
            </a:r>
            <a:r>
              <a:rPr lang="en-US" sz="1600" dirty="0"/>
              <a:t> modeling ratings 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9C0D3326-E67D-4CF2-9168-579432202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305599"/>
              </p:ext>
            </p:extLst>
          </p:nvPr>
        </p:nvGraphicFramePr>
        <p:xfrm>
          <a:off x="570869" y="2976058"/>
          <a:ext cx="222567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3201">
                  <a:extLst>
                    <a:ext uri="{9D8B030D-6E8A-4147-A177-3AD203B41FA5}">
                      <a16:colId xmlns:a16="http://schemas.microsoft.com/office/drawing/2014/main" val="2927922139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191173603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Exact Match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75.7%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672271"/>
                  </a:ext>
                </a:extLst>
              </a:tr>
              <a:tr h="33855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Near Match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15.2%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82132"/>
                  </a:ext>
                </a:extLst>
              </a:tr>
              <a:tr h="33855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Mismatch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9.1%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08244"/>
                  </a:ext>
                </a:extLst>
              </a:tr>
            </a:tbl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F6972528-AED3-4416-9451-B013D039F315}"/>
              </a:ext>
            </a:extLst>
          </p:cNvPr>
          <p:cNvGrpSpPr/>
          <p:nvPr/>
        </p:nvGrpSpPr>
        <p:grpSpPr>
          <a:xfrm>
            <a:off x="4123798" y="3181030"/>
            <a:ext cx="3343483" cy="2868426"/>
            <a:chOff x="4537202" y="3585641"/>
            <a:chExt cx="3343483" cy="286842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D84761A-9217-4DE7-BE7E-F801746C8596}"/>
                </a:ext>
              </a:extLst>
            </p:cNvPr>
            <p:cNvGrpSpPr/>
            <p:nvPr/>
          </p:nvGrpSpPr>
          <p:grpSpPr>
            <a:xfrm>
              <a:off x="4537202" y="3585641"/>
              <a:ext cx="3343483" cy="2040167"/>
              <a:chOff x="4313543" y="4679575"/>
              <a:chExt cx="3343483" cy="2040167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5CB52A0-AD04-43B5-8526-23D42F86F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3543" y="4729045"/>
                <a:ext cx="1508686" cy="158089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1A82230-6C4B-4896-B133-89EB51E2F2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27819" y="4679575"/>
                <a:ext cx="1629207" cy="1760659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F3BB7D3-6627-4F37-9B8D-98FFE8989A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8373" y="6489704"/>
                <a:ext cx="2387116" cy="230038"/>
              </a:xfrm>
              <a:prstGeom prst="rect">
                <a:avLst/>
              </a:prstGeom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826921D-14B0-437E-9AA3-9F29A1B560FE}"/>
                </a:ext>
              </a:extLst>
            </p:cNvPr>
            <p:cNvSpPr txBox="1"/>
            <p:nvPr/>
          </p:nvSpPr>
          <p:spPr>
            <a:xfrm>
              <a:off x="5047345" y="5623070"/>
              <a:ext cx="9985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</a:rPr>
                <a:t>Poor</a:t>
              </a: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</a:rPr>
                <a:t>Very Poor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3BAB276-AEC1-48C5-9860-5728EA860903}"/>
                </a:ext>
              </a:extLst>
            </p:cNvPr>
            <p:cNvSpPr txBox="1"/>
            <p:nvPr/>
          </p:nvSpPr>
          <p:spPr>
            <a:xfrm>
              <a:off x="6516657" y="5623070"/>
              <a:ext cx="9283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Excellent</a:t>
              </a:r>
            </a:p>
            <a:p>
              <a:pPr algn="r"/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Good</a:t>
              </a:r>
            </a:p>
            <a:p>
              <a:pPr algn="r"/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Fair</a:t>
              </a:r>
            </a:p>
          </p:txBody>
        </p:sp>
      </p:grp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2BF4E34A-E9B1-466F-9BDF-EB510A3D27F5}"/>
              </a:ext>
            </a:extLst>
          </p:cNvPr>
          <p:cNvSpPr/>
          <p:nvPr/>
        </p:nvSpPr>
        <p:spPr>
          <a:xfrm>
            <a:off x="3040080" y="3819115"/>
            <a:ext cx="942975" cy="420308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3928525-2B7B-49B3-8E44-5B81AB31BF2C}"/>
              </a:ext>
            </a:extLst>
          </p:cNvPr>
          <p:cNvGrpSpPr/>
          <p:nvPr/>
        </p:nvGrpSpPr>
        <p:grpSpPr>
          <a:xfrm>
            <a:off x="7622307" y="2390935"/>
            <a:ext cx="4569693" cy="4402347"/>
            <a:chOff x="7587889" y="2951123"/>
            <a:chExt cx="4569693" cy="4402347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523166C-7B7E-49D0-B467-2C72E325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80372" y="2951123"/>
              <a:ext cx="2121066" cy="33795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AFB1F7A-8276-4820-8517-A5EAFA4FB463}"/>
                </a:ext>
              </a:extLst>
            </p:cNvPr>
            <p:cNvSpPr txBox="1"/>
            <p:nvPr/>
          </p:nvSpPr>
          <p:spPr>
            <a:xfrm>
              <a:off x="10623958" y="3142907"/>
              <a:ext cx="1238801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% Healthy</a:t>
              </a:r>
            </a:p>
            <a:p>
              <a:pPr algn="ctr"/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Monitoring</a:t>
              </a:r>
            </a:p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~ 60.0%</a:t>
              </a:r>
            </a:p>
            <a:p>
              <a:pPr algn="ctr"/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Modeling</a:t>
              </a:r>
            </a:p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~ 61.8%</a:t>
              </a:r>
            </a:p>
            <a:p>
              <a:pPr algn="ctr"/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en-US" dirty="0">
                  <a:solidFill>
                    <a:srgbClr val="C00000"/>
                  </a:solidFill>
                </a:rPr>
                <a:t>Only 1.8% </a:t>
              </a:r>
            </a:p>
            <a:p>
              <a:pPr algn="ctr"/>
              <a:r>
                <a:rPr lang="en-US" dirty="0">
                  <a:solidFill>
                    <a:srgbClr val="C00000"/>
                  </a:solidFill>
                </a:rPr>
                <a:t>difference</a:t>
              </a:r>
            </a:p>
          </p:txBody>
        </p:sp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1E8A1E60-4CEB-4803-9339-A8CEB42726EA}"/>
                </a:ext>
              </a:extLst>
            </p:cNvPr>
            <p:cNvSpPr/>
            <p:nvPr/>
          </p:nvSpPr>
          <p:spPr>
            <a:xfrm>
              <a:off x="7587889" y="4370979"/>
              <a:ext cx="942975" cy="420308"/>
            </a:xfrm>
            <a:prstGeom prst="rightArrow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342E9EA-ED2A-4EFE-91A9-CFCB9B566ADB}"/>
                </a:ext>
              </a:extLst>
            </p:cNvPr>
            <p:cNvSpPr txBox="1"/>
            <p:nvPr/>
          </p:nvSpPr>
          <p:spPr>
            <a:xfrm>
              <a:off x="7679517" y="6522473"/>
              <a:ext cx="44780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All available data used. </a:t>
              </a:r>
              <a:r>
                <a:rPr lang="en-US" sz="1600" dirty="0"/>
                <a:t>Unsampled HUC12’s excluded from Monitoring calculations; unmodeled catchments excluded from Modeling calculations.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1397627-DA7C-4191-AE0E-A94B121A2679}"/>
              </a:ext>
            </a:extLst>
          </p:cNvPr>
          <p:cNvSpPr txBox="1"/>
          <p:nvPr/>
        </p:nvSpPr>
        <p:spPr>
          <a:xfrm>
            <a:off x="3875944" y="1054766"/>
            <a:ext cx="3709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Disagreement is only 3.0% when %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Healthy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and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%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Unhealthy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are calculated for the </a:t>
            </a:r>
            <a:r>
              <a:rPr lang="en-US" sz="2400" i="1" u="sng" dirty="0">
                <a:solidFill>
                  <a:schemeClr val="accent4">
                    <a:lumMod val="50000"/>
                  </a:schemeClr>
                </a:solidFill>
              </a:rPr>
              <a:t>4,888 catchments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4092EB-506E-4D42-B023-B4ED89D35A26}"/>
              </a:ext>
            </a:extLst>
          </p:cNvPr>
          <p:cNvGrpSpPr/>
          <p:nvPr/>
        </p:nvGrpSpPr>
        <p:grpSpPr>
          <a:xfrm>
            <a:off x="200187" y="4452605"/>
            <a:ext cx="3577023" cy="1760658"/>
            <a:chOff x="129452" y="5577955"/>
            <a:chExt cx="2933546" cy="122279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CB3CC9E-E850-411D-9FAD-B38C69CB1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9452" y="5577955"/>
              <a:ext cx="2933546" cy="122279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AEC462-CCB6-48F8-AA9A-5D053E6A76C3}"/>
                </a:ext>
              </a:extLst>
            </p:cNvPr>
            <p:cNvSpPr/>
            <p:nvPr/>
          </p:nvSpPr>
          <p:spPr>
            <a:xfrm>
              <a:off x="1550955" y="5606296"/>
              <a:ext cx="9124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spcAft>
                  <a:spcPts val="1200"/>
                </a:spcAft>
                <a:defRPr/>
              </a:pPr>
              <a:r>
                <a:rPr lang="en-US" sz="1200" dirty="0"/>
                <a:t>(pred3catb)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630627F-3A63-4FFD-9E1A-6FFFE13615F9}"/>
              </a:ext>
            </a:extLst>
          </p:cNvPr>
          <p:cNvSpPr txBox="1"/>
          <p:nvPr/>
        </p:nvSpPr>
        <p:spPr>
          <a:xfrm>
            <a:off x="593040" y="186959"/>
            <a:ext cx="503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+mj-lt"/>
              </a:rPr>
              <a:t>Is the Model Any Good? </a:t>
            </a:r>
            <a:endParaRPr lang="en-US" sz="3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04E22C-AE85-4D25-B684-C573F9389717}"/>
              </a:ext>
            </a:extLst>
          </p:cNvPr>
          <p:cNvSpPr txBox="1"/>
          <p:nvPr/>
        </p:nvSpPr>
        <p:spPr>
          <a:xfrm>
            <a:off x="9218414" y="186958"/>
            <a:ext cx="15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385199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7" grpId="0" animBg="1"/>
      <p:bldP spid="2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80192E-9764-4C19-98A2-E31BCF2BA6A1}"/>
              </a:ext>
            </a:extLst>
          </p:cNvPr>
          <p:cNvSpPr/>
          <p:nvPr/>
        </p:nvSpPr>
        <p:spPr>
          <a:xfrm>
            <a:off x="788670" y="998219"/>
            <a:ext cx="11029950" cy="5059680"/>
          </a:xfrm>
          <a:prstGeom prst="roundRect">
            <a:avLst>
              <a:gd name="adj" fmla="val 356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u="sng" dirty="0">
                <a:solidFill>
                  <a:schemeClr val="accent1"/>
                </a:solidFill>
              </a:rPr>
              <a:t>Issue</a:t>
            </a:r>
            <a:r>
              <a:rPr lang="en-US" sz="2800" dirty="0">
                <a:solidFill>
                  <a:schemeClr val="tx1"/>
                </a:solidFill>
              </a:rPr>
              <a:t>:  monitoring programs have different sampling schedules (“rounds”) </a:t>
            </a:r>
          </a:p>
          <a:p>
            <a:r>
              <a:rPr lang="en-US" sz="2800" u="sng" dirty="0">
                <a:solidFill>
                  <a:schemeClr val="accent1"/>
                </a:solidFill>
              </a:rPr>
              <a:t>Solution</a:t>
            </a:r>
            <a:r>
              <a:rPr lang="en-US" sz="2800" dirty="0">
                <a:solidFill>
                  <a:schemeClr val="tx1"/>
                </a:solidFill>
              </a:rPr>
              <a:t>: multi-year baseline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2018 Workshop decision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sz="2800" b="1" dirty="0">
                <a:solidFill>
                  <a:schemeClr val="tx1"/>
                </a:solidFill>
              </a:rPr>
              <a:t>2006 – 2011    =&gt; Baseline period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2012 – 2017 	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 – 2023</a:t>
            </a:r>
            <a:r>
              <a:rPr lang="en-US" sz="2800" dirty="0">
                <a:solidFill>
                  <a:schemeClr val="tx1"/>
                </a:solidFill>
              </a:rPr>
              <a:t>	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2024 – 2029</a:t>
            </a:r>
            <a:r>
              <a:rPr lang="en-US" sz="2800" dirty="0">
                <a:solidFill>
                  <a:schemeClr val="tx1"/>
                </a:solidFill>
              </a:rPr>
              <a:t>	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2030 – 2035 </a:t>
            </a:r>
            <a:r>
              <a:rPr lang="en-US" sz="2800" dirty="0">
                <a:solidFill>
                  <a:schemeClr val="tx1"/>
                </a:solidFill>
              </a:rPr>
              <a:t>	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A95D2B2-BD4F-44F4-8ADF-BE2F7AB4CA24}"/>
              </a:ext>
            </a:extLst>
          </p:cNvPr>
          <p:cNvSpPr txBox="1">
            <a:spLocks/>
          </p:cNvSpPr>
          <p:nvPr/>
        </p:nvSpPr>
        <p:spPr>
          <a:xfrm>
            <a:off x="4240530" y="0"/>
            <a:ext cx="371094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</a:rPr>
              <a:t>“2008 Baseline?”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539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1EA3554-8F57-47D3-9D25-A28912CF8FBD}"/>
              </a:ext>
            </a:extLst>
          </p:cNvPr>
          <p:cNvSpPr txBox="1">
            <a:spLocks/>
          </p:cNvSpPr>
          <p:nvPr/>
        </p:nvSpPr>
        <p:spPr>
          <a:xfrm>
            <a:off x="3362325" y="0"/>
            <a:ext cx="5476875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</a:rPr>
              <a:t>“10% Improvement?”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50CA76-213F-4977-868C-1FA12470746B}"/>
              </a:ext>
            </a:extLst>
          </p:cNvPr>
          <p:cNvSpPr/>
          <p:nvPr/>
        </p:nvSpPr>
        <p:spPr>
          <a:xfrm>
            <a:off x="1221103" y="1528475"/>
            <a:ext cx="9704071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>
                <a:solidFill>
                  <a:srgbClr val="0070C0"/>
                </a:solidFill>
              </a:rPr>
              <a:t>Issue</a:t>
            </a:r>
            <a:r>
              <a:rPr lang="en-US" sz="2800" dirty="0"/>
              <a:t>: what qualifies as improvement?</a:t>
            </a: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Is Very Poor =&gt; Poor improvement?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Is Excellent =&gt; Good degradation? or just natural variability?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Is a Poor =&gt; Good improvement at one site </a:t>
            </a:r>
            <a:r>
              <a:rPr lang="en-US" sz="2000" i="1" dirty="0"/>
              <a:t>balanced</a:t>
            </a:r>
            <a:r>
              <a:rPr lang="en-US" sz="2000" dirty="0"/>
              <a:t> by a Good =&gt; Poor degradation at another site?</a:t>
            </a:r>
          </a:p>
          <a:p>
            <a:pPr lvl="1"/>
            <a:endParaRPr lang="en-US" sz="2800" dirty="0"/>
          </a:p>
          <a:p>
            <a:r>
              <a:rPr lang="en-US" sz="2800" u="sng" dirty="0">
                <a:solidFill>
                  <a:srgbClr val="0070C0"/>
                </a:solidFill>
              </a:rPr>
              <a:t>Temporary Solution</a:t>
            </a:r>
            <a:r>
              <a:rPr lang="en-US" sz="2800" dirty="0"/>
              <a:t>: for now, just work with sites classifying as Excellent, Good, or Fair in each interval 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2018 Workshop decision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219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5C7ADB4-A997-4D3E-BA6D-A45291BEA0A7}"/>
              </a:ext>
            </a:extLst>
          </p:cNvPr>
          <p:cNvSpPr txBox="1">
            <a:spLocks/>
          </p:cNvSpPr>
          <p:nvPr/>
        </p:nvSpPr>
        <p:spPr>
          <a:xfrm>
            <a:off x="2276475" y="0"/>
            <a:ext cx="7686675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</a:rPr>
              <a:t>Total “Stream Miles?”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FB6B3C-5AE8-4089-BA5B-89C07BD9474F}"/>
              </a:ext>
            </a:extLst>
          </p:cNvPr>
          <p:cNvSpPr/>
          <p:nvPr/>
        </p:nvSpPr>
        <p:spPr>
          <a:xfrm>
            <a:off x="1244288" y="1441548"/>
            <a:ext cx="1067497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>
                <a:solidFill>
                  <a:schemeClr val="accent1"/>
                </a:solidFill>
              </a:rPr>
              <a:t>Issue</a:t>
            </a:r>
            <a:r>
              <a:rPr lang="en-US" sz="2800" dirty="0"/>
              <a:t>: as resolution improves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total number 1</a:t>
            </a:r>
            <a:r>
              <a:rPr lang="en-US" sz="2800" baseline="30000" dirty="0"/>
              <a:t>st</a:t>
            </a:r>
            <a:r>
              <a:rPr lang="en-US" sz="2800" dirty="0"/>
              <a:t> - 4</a:t>
            </a:r>
            <a:r>
              <a:rPr lang="en-US" sz="2800" baseline="30000" dirty="0"/>
              <a:t>th</a:t>
            </a:r>
            <a:r>
              <a:rPr lang="en-US" sz="2800" dirty="0"/>
              <a:t> order streams increases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total length of streams </a:t>
            </a:r>
            <a:r>
              <a:rPr lang="en-US" sz="2800" dirty="0" err="1"/>
              <a:t>ID’ed</a:t>
            </a:r>
            <a:r>
              <a:rPr lang="en-US" sz="2800" dirty="0"/>
              <a:t> as Strahler order 1</a:t>
            </a:r>
            <a:r>
              <a:rPr lang="en-US" sz="2800" baseline="30000" dirty="0"/>
              <a:t>st</a:t>
            </a:r>
            <a:r>
              <a:rPr lang="en-US" sz="2800" dirty="0"/>
              <a:t> – 4</a:t>
            </a:r>
            <a:r>
              <a:rPr lang="en-US" sz="2800" baseline="30000" dirty="0"/>
              <a:t>th</a:t>
            </a:r>
            <a:r>
              <a:rPr lang="en-US" sz="2800" dirty="0"/>
              <a:t> increases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69757E-CF2A-4534-B3C0-B88E5EDD0A95}"/>
              </a:ext>
            </a:extLst>
          </p:cNvPr>
          <p:cNvSpPr txBox="1"/>
          <p:nvPr/>
        </p:nvSpPr>
        <p:spPr>
          <a:xfrm>
            <a:off x="8819144" y="5805825"/>
            <a:ext cx="866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more</a:t>
            </a:r>
          </a:p>
          <a:p>
            <a:pPr algn="ctr"/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˅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1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245825"/>
              </p:ext>
            </p:extLst>
          </p:nvPr>
        </p:nvGraphicFramePr>
        <p:xfrm>
          <a:off x="274002" y="1291886"/>
          <a:ext cx="4412298" cy="3936047"/>
        </p:xfrm>
        <a:graphic>
          <a:graphicData uri="http://schemas.openxmlformats.org/drawingml/2006/table">
            <a:tbl>
              <a:tblPr/>
              <a:tblGrid>
                <a:gridCol w="1364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Stream Order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 (Km)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3747" y="306658"/>
            <a:ext cx="2640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: 100,000 Scale</a:t>
            </a:r>
          </a:p>
          <a:p>
            <a:r>
              <a:rPr lang="en-US" sz="2000" dirty="0"/>
              <a:t>NHD Plus V2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2B87B67-ADFB-4371-89C9-5F730E387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390222"/>
              </p:ext>
            </p:extLst>
          </p:nvPr>
        </p:nvGraphicFramePr>
        <p:xfrm>
          <a:off x="5018434" y="1291882"/>
          <a:ext cx="4392265" cy="4893567"/>
        </p:xfrm>
        <a:graphic>
          <a:graphicData uri="http://schemas.openxmlformats.org/drawingml/2006/table">
            <a:tbl>
              <a:tblPr/>
              <a:tblGrid>
                <a:gridCol w="1239491">
                  <a:extLst>
                    <a:ext uri="{9D8B030D-6E8A-4147-A177-3AD203B41FA5}">
                      <a16:colId xmlns:a16="http://schemas.microsoft.com/office/drawing/2014/main" val="582614014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17246597"/>
                    </a:ext>
                  </a:extLst>
                </a:gridCol>
                <a:gridCol w="1743074">
                  <a:extLst>
                    <a:ext uri="{9D8B030D-6E8A-4147-A177-3AD203B41FA5}">
                      <a16:colId xmlns:a16="http://schemas.microsoft.com/office/drawing/2014/main" val="3441379511"/>
                    </a:ext>
                  </a:extLst>
                </a:gridCol>
              </a:tblGrid>
              <a:tr h="4915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Stream Order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 (Km)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942819"/>
                  </a:ext>
                </a:extLst>
              </a:tr>
              <a:tr h="4749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238,288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130,297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00766"/>
                  </a:ext>
                </a:extLst>
              </a:tr>
              <a:tr h="4749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446500"/>
                  </a:ext>
                </a:extLst>
              </a:tr>
              <a:tr h="4749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91606"/>
                  </a:ext>
                </a:extLst>
              </a:tr>
              <a:tr h="4749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724076"/>
                  </a:ext>
                </a:extLst>
              </a:tr>
              <a:tr h="4749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80676"/>
                  </a:ext>
                </a:extLst>
              </a:tr>
              <a:tr h="4749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130493"/>
                  </a:ext>
                </a:extLst>
              </a:tr>
              <a:tr h="4749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767734"/>
                  </a:ext>
                </a:extLst>
              </a:tr>
              <a:tr h="4749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648084"/>
                  </a:ext>
                </a:extLst>
              </a:tr>
              <a:tr h="4749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7445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99A9438-BB9F-41CA-B977-0AE665AB4737}"/>
              </a:ext>
            </a:extLst>
          </p:cNvPr>
          <p:cNvSpPr txBox="1"/>
          <p:nvPr/>
        </p:nvSpPr>
        <p:spPr>
          <a:xfrm>
            <a:off x="6026809" y="306658"/>
            <a:ext cx="2889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: 24,000 Scale</a:t>
            </a:r>
          </a:p>
          <a:p>
            <a:r>
              <a:rPr lang="en-US" sz="2000" dirty="0"/>
              <a:t>NHD Plus </a:t>
            </a:r>
            <a:r>
              <a:rPr lang="en-US" sz="2000" dirty="0">
                <a:solidFill>
                  <a:schemeClr val="accent1"/>
                </a:solidFill>
              </a:rPr>
              <a:t>High Resolution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54D45D-3AFD-460D-B0A6-87844FA36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018228"/>
              </p:ext>
            </p:extLst>
          </p:nvPr>
        </p:nvGraphicFramePr>
        <p:xfrm>
          <a:off x="9742834" y="1291882"/>
          <a:ext cx="2175164" cy="48898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87582">
                  <a:extLst>
                    <a:ext uri="{9D8B030D-6E8A-4147-A177-3AD203B41FA5}">
                      <a16:colId xmlns:a16="http://schemas.microsoft.com/office/drawing/2014/main" val="2050000322"/>
                    </a:ext>
                  </a:extLst>
                </a:gridCol>
                <a:gridCol w="1087582">
                  <a:extLst>
                    <a:ext uri="{9D8B030D-6E8A-4147-A177-3AD203B41FA5}">
                      <a16:colId xmlns:a16="http://schemas.microsoft.com/office/drawing/2014/main" val="3626505438"/>
                    </a:ext>
                  </a:extLst>
                </a:gridCol>
              </a:tblGrid>
              <a:tr h="6321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Freq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Length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577945"/>
                  </a:ext>
                </a:extLst>
              </a:tr>
              <a:tr h="4695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+ 5.3X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+ 1.7X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60993625"/>
                  </a:ext>
                </a:extLst>
              </a:tr>
              <a:tr h="4695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+ 5.4X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+ 2.1X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616103"/>
                  </a:ext>
                </a:extLst>
              </a:tr>
              <a:tr h="4695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+ 5.2X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+ 2.1X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8431274"/>
                  </a:ext>
                </a:extLst>
              </a:tr>
              <a:tr h="4695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+ 4.5X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+ 1.8X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2553220"/>
                  </a:ext>
                </a:extLst>
              </a:tr>
              <a:tr h="4695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+ 4.5X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+ 2.2X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393509"/>
                  </a:ext>
                </a:extLst>
              </a:tr>
              <a:tr h="4695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+ 3.1X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+ 1.8X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2652736"/>
                  </a:ext>
                </a:extLst>
              </a:tr>
              <a:tr h="4695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+ 6.9X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+ 3.3X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3964810"/>
                  </a:ext>
                </a:extLst>
              </a:tr>
              <a:tr h="4695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2241851"/>
                  </a:ext>
                </a:extLst>
              </a:tr>
              <a:tr h="5012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New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New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8477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00D7231-3CF8-49F7-A4B3-37978D1640B7}"/>
              </a:ext>
            </a:extLst>
          </p:cNvPr>
          <p:cNvSpPr txBox="1"/>
          <p:nvPr/>
        </p:nvSpPr>
        <p:spPr>
          <a:xfrm>
            <a:off x="10263977" y="306658"/>
            <a:ext cx="1268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DB6CB1-8B9A-48A4-BA08-8801686D474D}"/>
              </a:ext>
            </a:extLst>
          </p:cNvPr>
          <p:cNvSpPr txBox="1"/>
          <p:nvPr/>
        </p:nvSpPr>
        <p:spPr>
          <a:xfrm>
            <a:off x="3514331" y="6366676"/>
            <a:ext cx="516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 from John Young, USGS </a:t>
            </a:r>
            <a:r>
              <a:rPr lang="en-US" dirty="0" err="1"/>
              <a:t>Leetown</a:t>
            </a:r>
            <a:r>
              <a:rPr lang="en-US" dirty="0"/>
              <a:t> Science Center</a:t>
            </a:r>
          </a:p>
        </p:txBody>
      </p:sp>
    </p:spTree>
    <p:extLst>
      <p:ext uri="{BB962C8B-B14F-4D97-AF65-F5344CB8AC3E}">
        <p14:creationId xmlns:p14="http://schemas.microsoft.com/office/powerpoint/2010/main" val="2084807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5153</TotalTime>
  <Words>1874</Words>
  <Application>Microsoft Office PowerPoint</Application>
  <PresentationFormat>Widescreen</PresentationFormat>
  <Paragraphs>286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Calculating the Chesapeake Basin’s Percent of Healthy Streams</vt:lpstr>
      <vt:lpstr>Stream Health Outcome 2014 Chesapeake Bay Watershed Agreement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Size Hydrologic Unit?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Flow for Determining Stream Health Indicator</dc:title>
  <dc:creator>Claire Buchanan</dc:creator>
  <cp:lastModifiedBy>Claire Buchanan</cp:lastModifiedBy>
  <cp:revision>241</cp:revision>
  <dcterms:created xsi:type="dcterms:W3CDTF">2019-12-19T16:39:59Z</dcterms:created>
  <dcterms:modified xsi:type="dcterms:W3CDTF">2020-02-20T17:19:47Z</dcterms:modified>
</cp:coreProperties>
</file>