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8"/>
  </p:notesMasterIdLst>
  <p:sldIdLst>
    <p:sldId id="270" r:id="rId6"/>
    <p:sldId id="273" r:id="rId7"/>
    <p:sldId id="276" r:id="rId8"/>
    <p:sldId id="279" r:id="rId9"/>
    <p:sldId id="414" r:id="rId10"/>
    <p:sldId id="415" r:id="rId11"/>
    <p:sldId id="259" r:id="rId12"/>
    <p:sldId id="275" r:id="rId13"/>
    <p:sldId id="258" r:id="rId14"/>
    <p:sldId id="256" r:id="rId15"/>
    <p:sldId id="271" r:id="rId16"/>
    <p:sldId id="2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Claggett" userId="98898db0-ea84-4d71-8d9a-8d0482866165" providerId="ADAL" clId="{90CB8C38-C2F6-41BD-A5C5-961EE70774FD}"/>
    <pc:docChg chg="undo custSel modSld">
      <pc:chgData name="Peter Claggett" userId="98898db0-ea84-4d71-8d9a-8d0482866165" providerId="ADAL" clId="{90CB8C38-C2F6-41BD-A5C5-961EE70774FD}" dt="2019-10-15T15:16:00.080" v="427" actId="20577"/>
      <pc:docMkLst>
        <pc:docMk/>
      </pc:docMkLst>
      <pc:sldChg chg="modSp">
        <pc:chgData name="Peter Claggett" userId="98898db0-ea84-4d71-8d9a-8d0482866165" providerId="ADAL" clId="{90CB8C38-C2F6-41BD-A5C5-961EE70774FD}" dt="2019-10-11T10:02:35.594" v="156" actId="5793"/>
        <pc:sldMkLst>
          <pc:docMk/>
          <pc:sldMk cId="1942903859" sldId="276"/>
        </pc:sldMkLst>
        <pc:spChg chg="mod">
          <ac:chgData name="Peter Claggett" userId="98898db0-ea84-4d71-8d9a-8d0482866165" providerId="ADAL" clId="{90CB8C38-C2F6-41BD-A5C5-961EE70774FD}" dt="2019-10-11T10:02:35.594" v="156" actId="5793"/>
          <ac:spMkLst>
            <pc:docMk/>
            <pc:sldMk cId="1942903859" sldId="276"/>
            <ac:spMk id="4" creationId="{779B8AD1-E917-4332-A67B-C0B9004744A1}"/>
          </ac:spMkLst>
        </pc:spChg>
      </pc:sldChg>
      <pc:sldChg chg="modSp">
        <pc:chgData name="Peter Claggett" userId="98898db0-ea84-4d71-8d9a-8d0482866165" providerId="ADAL" clId="{90CB8C38-C2F6-41BD-A5C5-961EE70774FD}" dt="2019-10-15T15:15:29.827" v="420" actId="20577"/>
        <pc:sldMkLst>
          <pc:docMk/>
          <pc:sldMk cId="4110945090" sldId="279"/>
        </pc:sldMkLst>
        <pc:spChg chg="mod">
          <ac:chgData name="Peter Claggett" userId="98898db0-ea84-4d71-8d9a-8d0482866165" providerId="ADAL" clId="{90CB8C38-C2F6-41BD-A5C5-961EE70774FD}" dt="2019-10-15T15:15:29.827" v="420" actId="20577"/>
          <ac:spMkLst>
            <pc:docMk/>
            <pc:sldMk cId="4110945090" sldId="279"/>
            <ac:spMk id="2" creationId="{D5D450C8-4695-4F66-BA17-70DB60FC9687}"/>
          </ac:spMkLst>
        </pc:spChg>
        <pc:spChg chg="mod">
          <ac:chgData name="Peter Claggett" userId="98898db0-ea84-4d71-8d9a-8d0482866165" providerId="ADAL" clId="{90CB8C38-C2F6-41BD-A5C5-961EE70774FD}" dt="2019-10-15T15:12:59.890" v="304" actId="20577"/>
          <ac:spMkLst>
            <pc:docMk/>
            <pc:sldMk cId="4110945090" sldId="279"/>
            <ac:spMk id="4" creationId="{779B8AD1-E917-4332-A67B-C0B9004744A1}"/>
          </ac:spMkLst>
        </pc:spChg>
      </pc:sldChg>
      <pc:sldChg chg="modSp">
        <pc:chgData name="Peter Claggett" userId="98898db0-ea84-4d71-8d9a-8d0482866165" providerId="ADAL" clId="{90CB8C38-C2F6-41BD-A5C5-961EE70774FD}" dt="2019-10-11T10:06:36.625" v="302" actId="1076"/>
        <pc:sldMkLst>
          <pc:docMk/>
          <pc:sldMk cId="1558022699" sldId="414"/>
        </pc:sldMkLst>
        <pc:spChg chg="mod">
          <ac:chgData name="Peter Claggett" userId="98898db0-ea84-4d71-8d9a-8d0482866165" providerId="ADAL" clId="{90CB8C38-C2F6-41BD-A5C5-961EE70774FD}" dt="2019-10-11T10:06:36.625" v="302" actId="1076"/>
          <ac:spMkLst>
            <pc:docMk/>
            <pc:sldMk cId="1558022699" sldId="414"/>
            <ac:spMk id="4" creationId="{A5EE15CF-86A8-4FB4-8B17-40E85BC35A5A}"/>
          </ac:spMkLst>
        </pc:spChg>
      </pc:sldChg>
      <pc:sldChg chg="modSp">
        <pc:chgData name="Peter Claggett" userId="98898db0-ea84-4d71-8d9a-8d0482866165" providerId="ADAL" clId="{90CB8C38-C2F6-41BD-A5C5-961EE70774FD}" dt="2019-10-15T15:16:00.080" v="427" actId="20577"/>
        <pc:sldMkLst>
          <pc:docMk/>
          <pc:sldMk cId="634571466" sldId="415"/>
        </pc:sldMkLst>
        <pc:spChg chg="mod">
          <ac:chgData name="Peter Claggett" userId="98898db0-ea84-4d71-8d9a-8d0482866165" providerId="ADAL" clId="{90CB8C38-C2F6-41BD-A5C5-961EE70774FD}" dt="2019-10-15T15:16:00.080" v="427" actId="20577"/>
          <ac:spMkLst>
            <pc:docMk/>
            <pc:sldMk cId="634571466" sldId="415"/>
            <ac:spMk id="2" creationId="{F530C721-86EF-45A7-9177-D9FA3603D3E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9FB97C-656B-48F0-967D-9B2C2583F0B7}" type="datetimeFigureOut">
              <a:rPr lang="en-US" smtClean="0"/>
              <a:t>10/12/2019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93049-9872-4857-ACFF-8AC90A5F1108}" type="slidenum">
              <a:rPr lang="en-US" smtClean="0"/>
              <a:t>‹#›</a:t>
            </a:fld>
            <a:endParaRPr lang="en-US"/>
          </a:p>
        </p:txBody>
      </p:sp>
    </p:spTree>
    <p:extLst>
      <p:ext uri="{BB962C8B-B14F-4D97-AF65-F5344CB8AC3E}">
        <p14:creationId xmlns:p14="http://schemas.microsoft.com/office/powerpoint/2010/main" val="37652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9C83494-9593-41B1-9FE4-D6D3E33AB98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69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CEB4-B93C-48D2-AC0D-58AC706185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E3B6D6-899B-4F1A-BEDE-0F3089ACDC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5184D8-2239-423C-9915-E63827DBA5FD}"/>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5" name="Footer Placeholder 4">
            <a:extLst>
              <a:ext uri="{FF2B5EF4-FFF2-40B4-BE49-F238E27FC236}">
                <a16:creationId xmlns:a16="http://schemas.microsoft.com/office/drawing/2014/main" id="{643B9663-FF49-41C4-8BB9-85FA086BF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2AE33-6576-4489-A723-87456DDBDA21}"/>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253183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37A6-9DF8-459A-A641-F2389C5D45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DE19E9-9293-4881-8C2C-A6E1350C9D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C70BC5-B752-4C2C-A643-AE65870DF3A5}"/>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5" name="Footer Placeholder 4">
            <a:extLst>
              <a:ext uri="{FF2B5EF4-FFF2-40B4-BE49-F238E27FC236}">
                <a16:creationId xmlns:a16="http://schemas.microsoft.com/office/drawing/2014/main" id="{F04A0CA3-E0A4-4C82-AF18-76B4A03BE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D5043-02A3-47ED-BD2E-4C6A5D4657F8}"/>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3506320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064870-0233-4B10-A946-07358A8F04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F5E9FA-D507-4D83-A6AA-032652E0C9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9BF35-36B9-43F3-B859-A23E7EF26F34}"/>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5" name="Footer Placeholder 4">
            <a:extLst>
              <a:ext uri="{FF2B5EF4-FFF2-40B4-BE49-F238E27FC236}">
                <a16:creationId xmlns:a16="http://schemas.microsoft.com/office/drawing/2014/main" id="{5BA0E41C-8832-4667-AECC-B2B933937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0492C-829E-4722-9703-AAA1B0B71B58}"/>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3559306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499534" y="6080125"/>
            <a:ext cx="2035814" cy="397545"/>
          </a:xfrm>
          <a:prstGeom prst="rect">
            <a:avLst/>
          </a:prstGeom>
          <a:noFill/>
          <a:ln w="12700">
            <a:noFill/>
            <a:miter lim="800000"/>
            <a:headEnd/>
            <a:tailEnd/>
          </a:ln>
          <a:effectLst/>
        </p:spPr>
        <p:txBody>
          <a:bodyPr wrap="none" lIns="88900" tIns="44450" rIns="88900" bIns="44450">
            <a:spAutoFit/>
          </a:bodyPr>
          <a:lstStyle/>
          <a:p>
            <a:pPr defTabSz="885825" eaLnBrk="0" fontAlgn="base" hangingPunct="0">
              <a:spcBef>
                <a:spcPct val="0"/>
              </a:spcBef>
              <a:spcAft>
                <a:spcPct val="0"/>
              </a:spcAft>
              <a:defRPr/>
            </a:pPr>
            <a:r>
              <a:rPr lang="en-US" sz="1000" b="1" dirty="0">
                <a:solidFill>
                  <a:srgbClr val="FFFFFF"/>
                </a:solidFill>
              </a:rPr>
              <a:t>U.S. Department of the Interior</a:t>
            </a:r>
          </a:p>
          <a:p>
            <a:pPr defTabSz="885825" eaLnBrk="0" fontAlgn="base" hangingPunct="0">
              <a:spcBef>
                <a:spcPct val="0"/>
              </a:spcBef>
              <a:spcAft>
                <a:spcPct val="0"/>
              </a:spcAft>
              <a:defRPr/>
            </a:pPr>
            <a:r>
              <a:rPr lang="en-US" sz="1000" b="1" dirty="0">
                <a:solidFill>
                  <a:srgbClr val="FFFFFF"/>
                </a:solidFill>
              </a:rPr>
              <a:t>U.S. Geological Survey</a:t>
            </a:r>
          </a:p>
        </p:txBody>
      </p:sp>
      <p:sp>
        <p:nvSpPr>
          <p:cNvPr id="8195" name="Rectangle 3"/>
          <p:cNvSpPr>
            <a:spLocks noGrp="1" noChangeArrowheads="1"/>
          </p:cNvSpPr>
          <p:nvPr>
            <p:ph type="ctrTitle"/>
          </p:nvPr>
        </p:nvSpPr>
        <p:spPr>
          <a:xfrm>
            <a:off x="488951" y="2286000"/>
            <a:ext cx="11074400" cy="1143000"/>
          </a:xfrm>
        </p:spPr>
        <p:txBody>
          <a:bodyPr/>
          <a:lstStyle>
            <a:lvl1pPr>
              <a:defRPr sz="4400"/>
            </a:lvl1pPr>
          </a:lstStyle>
          <a:p>
            <a:r>
              <a:rPr lang="en-US"/>
              <a:t>Click to edit Master title style</a:t>
            </a:r>
          </a:p>
        </p:txBody>
      </p:sp>
      <p:sp>
        <p:nvSpPr>
          <p:cNvPr id="8196" name="Rectangle 4"/>
          <p:cNvSpPr>
            <a:spLocks noGrp="1" noChangeArrowheads="1"/>
          </p:cNvSpPr>
          <p:nvPr>
            <p:ph type="subTitle" idx="1"/>
          </p:nvPr>
        </p:nvSpPr>
        <p:spPr>
          <a:xfrm>
            <a:off x="488951" y="3886200"/>
            <a:ext cx="11074400" cy="175260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1783977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7513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33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371600"/>
            <a:ext cx="5435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435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0792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9663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3931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196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FA7F8-D448-43CB-A554-BD19AF2113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44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DBAF-8817-4D00-8EEB-CCDB65F67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540C4-3AD9-4EC9-A070-A2AAA0A549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53BA1-9AF3-49AC-826F-A2C1F0BA2068}"/>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5" name="Footer Placeholder 4">
            <a:extLst>
              <a:ext uri="{FF2B5EF4-FFF2-40B4-BE49-F238E27FC236}">
                <a16:creationId xmlns:a16="http://schemas.microsoft.com/office/drawing/2014/main" id="{ED299B36-77B6-4E6F-AADB-C684A8DB9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A20BD-5DA8-41CD-9D32-A1D0A60907C9}"/>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54282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6669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5455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91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152400"/>
            <a:ext cx="27686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52400"/>
            <a:ext cx="81026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433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1074400" cy="1143000"/>
          </a:xfrm>
        </p:spPr>
        <p:txBody>
          <a:bodyPr/>
          <a:lstStyle/>
          <a:p>
            <a:r>
              <a:rPr lang="en-US"/>
              <a:t>Click to edit Master title style</a:t>
            </a:r>
          </a:p>
        </p:txBody>
      </p:sp>
      <p:sp>
        <p:nvSpPr>
          <p:cNvPr id="3" name="Text Placeholder 2"/>
          <p:cNvSpPr>
            <a:spLocks noGrp="1"/>
          </p:cNvSpPr>
          <p:nvPr>
            <p:ph type="body" sz="half" idx="1"/>
          </p:nvPr>
        </p:nvSpPr>
        <p:spPr>
          <a:xfrm>
            <a:off x="508000" y="1371600"/>
            <a:ext cx="5435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435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4839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83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2274-B7CA-4FC7-A5D7-159BA00CB0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61830B-1863-4FA7-8BEF-E2AE08B10C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E6D54-20EF-466C-8F67-D39F0A100732}"/>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5" name="Footer Placeholder 4">
            <a:extLst>
              <a:ext uri="{FF2B5EF4-FFF2-40B4-BE49-F238E27FC236}">
                <a16:creationId xmlns:a16="http://schemas.microsoft.com/office/drawing/2014/main" id="{F8832D63-AA88-4D76-8680-ADB453EDF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4B8AC-6284-4D6C-841B-EC107D902081}"/>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80761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D44C-1E58-45CC-84F2-9FE053BE83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01CCD-E4ED-420B-90D3-099A8D065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3F3E56-05FF-4FF9-BECC-154E101D53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FD124-F274-4435-BD99-A8B278D5092E}"/>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6" name="Footer Placeholder 5">
            <a:extLst>
              <a:ext uri="{FF2B5EF4-FFF2-40B4-BE49-F238E27FC236}">
                <a16:creationId xmlns:a16="http://schemas.microsoft.com/office/drawing/2014/main" id="{D26EA240-960B-47ED-AB86-8D431CB44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CFED5B-943A-4E29-A43F-89B06FA7CDAB}"/>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364180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9BB6-C5CA-4E48-A5EA-A26EA1BD1C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84B4C3-29AF-42AE-8212-845178A1D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C2E2D1-DEC5-4002-99A4-A81506FCEB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48F438-6D84-414D-828C-5EC4666E5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36999B-1002-4621-AECD-3AE4305A9A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3F7F9F-EDC9-47D4-BFAE-29A895B959FA}"/>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8" name="Footer Placeholder 7">
            <a:extLst>
              <a:ext uri="{FF2B5EF4-FFF2-40B4-BE49-F238E27FC236}">
                <a16:creationId xmlns:a16="http://schemas.microsoft.com/office/drawing/2014/main" id="{2DA3F324-FA1F-4140-B4FC-B2374CB5A1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E39BAA-0122-42C9-8798-2D55A38057F6}"/>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317579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A947-C571-48DB-A455-49EA789D0D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CA6FFA-D81F-4063-A256-75F1A2F4C31A}"/>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4" name="Footer Placeholder 3">
            <a:extLst>
              <a:ext uri="{FF2B5EF4-FFF2-40B4-BE49-F238E27FC236}">
                <a16:creationId xmlns:a16="http://schemas.microsoft.com/office/drawing/2014/main" id="{132AABF3-CFEC-4D97-B90A-842A0E9181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507323-2375-4B02-B853-E5198B826277}"/>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3825432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22DAC-209C-4679-9512-AEB70F42C853}"/>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3" name="Footer Placeholder 2">
            <a:extLst>
              <a:ext uri="{FF2B5EF4-FFF2-40B4-BE49-F238E27FC236}">
                <a16:creationId xmlns:a16="http://schemas.microsoft.com/office/drawing/2014/main" id="{6AF76349-66BC-4062-B8B0-0C765186CD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A26101-6237-439B-8340-A9C8B3244322}"/>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93647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BC51-496B-46E0-AC41-60C02A559E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5580CF-D737-47B4-BD57-265A23621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FC8B85-21D7-46CB-888A-EED08CB39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D622E-76A2-44E0-BEB2-B60672D7726C}"/>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6" name="Footer Placeholder 5">
            <a:extLst>
              <a:ext uri="{FF2B5EF4-FFF2-40B4-BE49-F238E27FC236}">
                <a16:creationId xmlns:a16="http://schemas.microsoft.com/office/drawing/2014/main" id="{EC877260-8291-41C4-AE7E-20501045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9C49D-70DD-48AE-8FD1-D346ACAA15E4}"/>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165625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978A-05AD-423E-9189-88C0743D3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0E47D-DEB3-4FD7-9349-DA38F00460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18232A-B3BD-44C3-83BE-E694FC70A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23007-5A21-4A9F-B79F-D89FBCF714BC}"/>
              </a:ext>
            </a:extLst>
          </p:cNvPr>
          <p:cNvSpPr>
            <a:spLocks noGrp="1"/>
          </p:cNvSpPr>
          <p:nvPr>
            <p:ph type="dt" sz="half" idx="10"/>
          </p:nvPr>
        </p:nvSpPr>
        <p:spPr/>
        <p:txBody>
          <a:bodyPr/>
          <a:lstStyle/>
          <a:p>
            <a:fld id="{C1998F1E-92A4-4E37-ABBC-F54E6386BE1C}" type="datetimeFigureOut">
              <a:rPr lang="en-US" smtClean="0"/>
              <a:t>10/12/2019</a:t>
            </a:fld>
            <a:endParaRPr lang="en-US"/>
          </a:p>
        </p:txBody>
      </p:sp>
      <p:sp>
        <p:nvSpPr>
          <p:cNvPr id="6" name="Footer Placeholder 5">
            <a:extLst>
              <a:ext uri="{FF2B5EF4-FFF2-40B4-BE49-F238E27FC236}">
                <a16:creationId xmlns:a16="http://schemas.microsoft.com/office/drawing/2014/main" id="{6600DFAA-3B49-441F-B7B2-EA333174C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037E32-09E9-4212-9ECB-E61D5EE99644}"/>
              </a:ext>
            </a:extLst>
          </p:cNvPr>
          <p:cNvSpPr>
            <a:spLocks noGrp="1"/>
          </p:cNvSpPr>
          <p:nvPr>
            <p:ph type="sldNum" sz="quarter" idx="12"/>
          </p:nvPr>
        </p:nvSpPr>
        <p:spPr/>
        <p:txBody>
          <a:bodyPr/>
          <a:lstStyle/>
          <a:p>
            <a:fld id="{3D147202-BC67-49F9-A0F5-198A74C94950}" type="slidenum">
              <a:rPr lang="en-US" smtClean="0"/>
              <a:t>‹#›</a:t>
            </a:fld>
            <a:endParaRPr lang="en-US"/>
          </a:p>
        </p:txBody>
      </p:sp>
    </p:spTree>
    <p:extLst>
      <p:ext uri="{BB962C8B-B14F-4D97-AF65-F5344CB8AC3E}">
        <p14:creationId xmlns:p14="http://schemas.microsoft.com/office/powerpoint/2010/main" val="201591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776A0F-4AC1-46A2-A026-E56F4CD4A3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996129-A922-41A6-B23A-B7124345AE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0FFF-C97B-4289-97DE-C7F6100D66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8F1E-92A4-4E37-ABBC-F54E6386BE1C}" type="datetimeFigureOut">
              <a:rPr lang="en-US" smtClean="0"/>
              <a:t>10/12/2019</a:t>
            </a:fld>
            <a:endParaRPr lang="en-US"/>
          </a:p>
        </p:txBody>
      </p:sp>
      <p:sp>
        <p:nvSpPr>
          <p:cNvPr id="5" name="Footer Placeholder 4">
            <a:extLst>
              <a:ext uri="{FF2B5EF4-FFF2-40B4-BE49-F238E27FC236}">
                <a16:creationId xmlns:a16="http://schemas.microsoft.com/office/drawing/2014/main" id="{F5574F57-9361-40AB-BD64-64D4268CAD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D14379-B0A9-424B-AE24-DDD8541812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47202-BC67-49F9-A0F5-198A74C94950}" type="slidenum">
              <a:rPr lang="en-US" smtClean="0"/>
              <a:t>‹#›</a:t>
            </a:fld>
            <a:endParaRPr lang="en-US"/>
          </a:p>
        </p:txBody>
      </p:sp>
    </p:spTree>
    <p:extLst>
      <p:ext uri="{BB962C8B-B14F-4D97-AF65-F5344CB8AC3E}">
        <p14:creationId xmlns:p14="http://schemas.microsoft.com/office/powerpoint/2010/main" val="4040615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60429"/>
            </a:gs>
            <a:gs pos="50000">
              <a:srgbClr val="180F9B"/>
            </a:gs>
            <a:gs pos="100000">
              <a:srgbClr val="060429"/>
            </a:gs>
          </a:gsLst>
          <a:lin ang="5400000" scaled="1"/>
        </a:gra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508000" y="152400"/>
            <a:ext cx="11074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a:t>
            </a:r>
          </a:p>
        </p:txBody>
      </p:sp>
      <p:sp>
        <p:nvSpPr>
          <p:cNvPr id="2051" name="Rectangle 4"/>
          <p:cNvSpPr>
            <a:spLocks noGrp="1" noChangeArrowheads="1"/>
          </p:cNvSpPr>
          <p:nvPr>
            <p:ph type="body" idx="1"/>
          </p:nvPr>
        </p:nvSpPr>
        <p:spPr bwMode="auto">
          <a:xfrm>
            <a:off x="508000" y="1371600"/>
            <a:ext cx="11074400" cy="4495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2052" name="Picture 5" descr="ident-small_4_onscreen_png"/>
          <p:cNvPicPr>
            <a:picLocks noChangeAspect="1" noChangeArrowheads="1"/>
          </p:cNvPicPr>
          <p:nvPr/>
        </p:nvPicPr>
        <p:blipFill>
          <a:blip r:embed="rId16" cstate="print">
            <a:lum bright="100000"/>
          </a:blip>
          <a:srcRect/>
          <a:stretch>
            <a:fillRect/>
          </a:stretch>
        </p:blipFill>
        <p:spPr bwMode="black">
          <a:xfrm>
            <a:off x="508000" y="6500814"/>
            <a:ext cx="1016000" cy="280987"/>
          </a:xfrm>
          <a:prstGeom prst="rect">
            <a:avLst/>
          </a:prstGeom>
          <a:noFill/>
          <a:ln w="9525">
            <a:noFill/>
            <a:miter lim="800000"/>
            <a:headEnd/>
            <a:tailEnd/>
          </a:ln>
        </p:spPr>
      </p:pic>
    </p:spTree>
    <p:extLst>
      <p:ext uri="{BB962C8B-B14F-4D97-AF65-F5344CB8AC3E}">
        <p14:creationId xmlns:p14="http://schemas.microsoft.com/office/powerpoint/2010/main" val="534759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charset="0"/>
        </a:defRPr>
      </a:lvl2pPr>
      <a:lvl3pPr algn="l" rtl="0" eaLnBrk="0" fontAlgn="base" hangingPunct="0">
        <a:spcBef>
          <a:spcPct val="0"/>
        </a:spcBef>
        <a:spcAft>
          <a:spcPct val="0"/>
        </a:spcAft>
        <a:defRPr sz="3600" b="1">
          <a:solidFill>
            <a:srgbClr val="FFCC00"/>
          </a:solidFill>
          <a:latin typeface="Arial" charset="0"/>
        </a:defRPr>
      </a:lvl3pPr>
      <a:lvl4pPr algn="l" rtl="0" eaLnBrk="0" fontAlgn="base" hangingPunct="0">
        <a:spcBef>
          <a:spcPct val="0"/>
        </a:spcBef>
        <a:spcAft>
          <a:spcPct val="0"/>
        </a:spcAft>
        <a:defRPr sz="3600" b="1">
          <a:solidFill>
            <a:srgbClr val="FFCC00"/>
          </a:solidFill>
          <a:latin typeface="Arial" charset="0"/>
        </a:defRPr>
      </a:lvl4pPr>
      <a:lvl5pPr algn="l" rtl="0" eaLnBrk="0" fontAlgn="base" hangingPunct="0">
        <a:spcBef>
          <a:spcPct val="0"/>
        </a:spcBef>
        <a:spcAft>
          <a:spcPct val="0"/>
        </a:spcAft>
        <a:defRPr sz="3600" b="1">
          <a:solidFill>
            <a:srgbClr val="FFCC00"/>
          </a:solidFill>
          <a:latin typeface="Arial" charset="0"/>
        </a:defRPr>
      </a:lvl5pPr>
      <a:lvl6pPr marL="457200" algn="l" rtl="0" eaLnBrk="0" fontAlgn="base" hangingPunct="0">
        <a:spcBef>
          <a:spcPct val="0"/>
        </a:spcBef>
        <a:spcAft>
          <a:spcPct val="0"/>
        </a:spcAft>
        <a:defRPr sz="3600" b="1">
          <a:solidFill>
            <a:srgbClr val="FFCC00"/>
          </a:solidFill>
          <a:latin typeface="Arial" charset="0"/>
        </a:defRPr>
      </a:lvl6pPr>
      <a:lvl7pPr marL="914400" algn="l" rtl="0" eaLnBrk="0" fontAlgn="base" hangingPunct="0">
        <a:spcBef>
          <a:spcPct val="0"/>
        </a:spcBef>
        <a:spcAft>
          <a:spcPct val="0"/>
        </a:spcAft>
        <a:defRPr sz="3600" b="1">
          <a:solidFill>
            <a:srgbClr val="FFCC00"/>
          </a:solidFill>
          <a:latin typeface="Arial" charset="0"/>
        </a:defRPr>
      </a:lvl7pPr>
      <a:lvl8pPr marL="1371600" algn="l" rtl="0" eaLnBrk="0" fontAlgn="base" hangingPunct="0">
        <a:spcBef>
          <a:spcPct val="0"/>
        </a:spcBef>
        <a:spcAft>
          <a:spcPct val="0"/>
        </a:spcAft>
        <a:defRPr sz="3600" b="1">
          <a:solidFill>
            <a:srgbClr val="FFCC00"/>
          </a:solidFill>
          <a:latin typeface="Arial" charset="0"/>
        </a:defRPr>
      </a:lvl8pPr>
      <a:lvl9pPr marL="1828800" algn="l" rtl="0" eaLnBrk="0" fontAlgn="base" hangingPunct="0">
        <a:spcBef>
          <a:spcPct val="0"/>
        </a:spcBef>
        <a:spcAft>
          <a:spcPct val="0"/>
        </a:spcAft>
        <a:defRPr sz="3600" b="1">
          <a:solidFill>
            <a:srgbClr val="FFCC00"/>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5.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5.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067FB5-47DC-4CE5-8FAE-CBFA29CD2EAB}"/>
              </a:ext>
            </a:extLst>
          </p:cNvPr>
          <p:cNvSpPr txBox="1"/>
          <p:nvPr/>
        </p:nvSpPr>
        <p:spPr>
          <a:xfrm>
            <a:off x="3448551" y="2485909"/>
            <a:ext cx="8833899"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Milestone Land Use Recommendations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Arial"/>
              </a:rPr>
              <a:t>October 15,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WQGIT Call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strike="noStrike" kern="1200" cap="none" spc="0" normalizeH="0" baseline="0" noProof="0" dirty="0">
                <a:ln>
                  <a:noFill/>
                </a:ln>
                <a:solidFill>
                  <a:srgbClr val="000000"/>
                </a:solidFill>
                <a:effectLst/>
                <a:uLnTx/>
                <a:uFillTx/>
                <a:latin typeface="Arial"/>
                <a:ea typeface="+mn-ea"/>
                <a:cs typeface="+mn-cs"/>
              </a:rPr>
              <a:t>Peter Claggett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Research Geographer, U.S. Geological Survey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4342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9E4E31-6FA5-4D98-AC9B-C92E3F0C1691}"/>
              </a:ext>
            </a:extLst>
          </p:cNvPr>
          <p:cNvSpPr txBox="1"/>
          <p:nvPr/>
        </p:nvSpPr>
        <p:spPr>
          <a:xfrm>
            <a:off x="863085" y="136602"/>
            <a:ext cx="10307694" cy="830997"/>
          </a:xfrm>
          <a:prstGeom prst="rect">
            <a:avLst/>
          </a:prstGeom>
          <a:noFill/>
        </p:spPr>
        <p:txBody>
          <a:bodyPr wrap="none" rtlCol="0">
            <a:spAutoFit/>
          </a:bodyPr>
          <a:lstStyle/>
          <a:p>
            <a:pPr algn="ctr"/>
            <a:r>
              <a:rPr lang="en-US" sz="2400" b="1" dirty="0"/>
              <a:t>Tree Canopy Change, Prince George’s County, Maryland: 2014 – 2018</a:t>
            </a:r>
          </a:p>
          <a:p>
            <a:pPr algn="ctr"/>
            <a:r>
              <a:rPr lang="en-US" sz="2400" b="1" dirty="0"/>
              <a:t>Wall-to-Wall Data</a:t>
            </a:r>
          </a:p>
        </p:txBody>
      </p:sp>
      <p:sp>
        <p:nvSpPr>
          <p:cNvPr id="7" name="TextBox 6">
            <a:extLst>
              <a:ext uri="{FF2B5EF4-FFF2-40B4-BE49-F238E27FC236}">
                <a16:creationId xmlns:a16="http://schemas.microsoft.com/office/drawing/2014/main" id="{86691215-2F79-47B7-9F68-AC18346A97D3}"/>
              </a:ext>
            </a:extLst>
          </p:cNvPr>
          <p:cNvSpPr txBox="1"/>
          <p:nvPr/>
        </p:nvSpPr>
        <p:spPr>
          <a:xfrm>
            <a:off x="5599611" y="1119992"/>
            <a:ext cx="5987537" cy="2585323"/>
          </a:xfrm>
          <a:prstGeom prst="rect">
            <a:avLst/>
          </a:prstGeom>
          <a:noFill/>
        </p:spPr>
        <p:txBody>
          <a:bodyPr wrap="none" rtlCol="0">
            <a:spAutoFit/>
          </a:bodyPr>
          <a:lstStyle/>
          <a:p>
            <a:r>
              <a:rPr lang="en-US" b="1" u="sng" dirty="0"/>
              <a:t>TC Loss:</a:t>
            </a:r>
          </a:p>
          <a:p>
            <a:pPr marL="285750" indent="-285750">
              <a:buFont typeface="Arial" panose="020B0604020202020204" pitchFamily="34" charset="0"/>
              <a:buChar char="•"/>
            </a:pPr>
            <a:r>
              <a:rPr lang="en-US" dirty="0"/>
              <a:t>59% of loss change occurred within forest or wetlands</a:t>
            </a:r>
          </a:p>
          <a:p>
            <a:pPr marL="285750" indent="-285750">
              <a:buFont typeface="Arial" panose="020B0604020202020204" pitchFamily="34" charset="0"/>
              <a:buChar char="•"/>
            </a:pPr>
            <a:r>
              <a:rPr lang="en-US" dirty="0"/>
              <a:t>41% of loss occurred in developed areas</a:t>
            </a:r>
          </a:p>
          <a:p>
            <a:endParaRPr lang="en-US" dirty="0"/>
          </a:p>
          <a:p>
            <a:r>
              <a:rPr lang="en-US" b="1" u="sng" dirty="0"/>
              <a:t>TC Gain:</a:t>
            </a:r>
          </a:p>
          <a:p>
            <a:pPr marL="285750" indent="-285750">
              <a:buFont typeface="Arial" panose="020B0604020202020204" pitchFamily="34" charset="0"/>
              <a:buChar char="•"/>
            </a:pPr>
            <a:r>
              <a:rPr lang="en-US" dirty="0"/>
              <a:t>16% of gain occurred within forest or wetlands</a:t>
            </a:r>
          </a:p>
          <a:p>
            <a:pPr marL="742950" lvl="1" indent="-285750">
              <a:buFont typeface="Arial" panose="020B0604020202020204" pitchFamily="34" charset="0"/>
              <a:buChar char="•"/>
            </a:pPr>
            <a:r>
              <a:rPr lang="en-US" dirty="0"/>
              <a:t>shrub/scrub; edge of forest</a:t>
            </a:r>
          </a:p>
          <a:p>
            <a:pPr marL="285750" indent="-285750">
              <a:buFont typeface="Arial" panose="020B0604020202020204" pitchFamily="34" charset="0"/>
              <a:buChar char="•"/>
            </a:pPr>
            <a:r>
              <a:rPr lang="en-US" dirty="0"/>
              <a:t>54% of gain occurred in developed areas</a:t>
            </a:r>
          </a:p>
          <a:p>
            <a:pPr marL="285750" indent="-285750">
              <a:buFont typeface="Arial" panose="020B0604020202020204" pitchFamily="34" charset="0"/>
              <a:buChar char="•"/>
            </a:pPr>
            <a:r>
              <a:rPr lang="en-US" dirty="0"/>
              <a:t>29% of gain occurred on agricultural lands</a:t>
            </a:r>
          </a:p>
        </p:txBody>
      </p:sp>
      <p:sp>
        <p:nvSpPr>
          <p:cNvPr id="11" name="TextBox 10">
            <a:extLst>
              <a:ext uri="{FF2B5EF4-FFF2-40B4-BE49-F238E27FC236}">
                <a16:creationId xmlns:a16="http://schemas.microsoft.com/office/drawing/2014/main" id="{B969506C-B871-42CC-B498-619E066261A1}"/>
              </a:ext>
            </a:extLst>
          </p:cNvPr>
          <p:cNvSpPr txBox="1"/>
          <p:nvPr/>
        </p:nvSpPr>
        <p:spPr>
          <a:xfrm>
            <a:off x="5572036" y="4022209"/>
            <a:ext cx="5296643" cy="369332"/>
          </a:xfrm>
          <a:prstGeom prst="rect">
            <a:avLst/>
          </a:prstGeom>
          <a:noFill/>
        </p:spPr>
        <p:txBody>
          <a:bodyPr wrap="none" rtlCol="0">
            <a:spAutoFit/>
          </a:bodyPr>
          <a:lstStyle/>
          <a:p>
            <a:r>
              <a:rPr lang="en-US" b="1" u="sng" dirty="0"/>
              <a:t>TC Change Patch Size Statistics High-Res (m</a:t>
            </a:r>
            <a:r>
              <a:rPr lang="en-US" b="1" u="sng" baseline="30000" dirty="0"/>
              <a:t>2</a:t>
            </a:r>
            <a:r>
              <a:rPr lang="en-US" b="1" u="sng" dirty="0"/>
              <a:t>)</a:t>
            </a:r>
          </a:p>
        </p:txBody>
      </p:sp>
      <p:sp>
        <p:nvSpPr>
          <p:cNvPr id="12" name="TextBox 11">
            <a:extLst>
              <a:ext uri="{FF2B5EF4-FFF2-40B4-BE49-F238E27FC236}">
                <a16:creationId xmlns:a16="http://schemas.microsoft.com/office/drawing/2014/main" id="{54C65C03-D8D9-40B3-8F40-41944964646B}"/>
              </a:ext>
            </a:extLst>
          </p:cNvPr>
          <p:cNvSpPr txBox="1"/>
          <p:nvPr/>
        </p:nvSpPr>
        <p:spPr>
          <a:xfrm>
            <a:off x="379098" y="1181840"/>
            <a:ext cx="2223686" cy="369332"/>
          </a:xfrm>
          <a:prstGeom prst="rect">
            <a:avLst/>
          </a:prstGeom>
          <a:noFill/>
        </p:spPr>
        <p:txBody>
          <a:bodyPr wrap="none" rtlCol="0">
            <a:spAutoFit/>
          </a:bodyPr>
          <a:lstStyle/>
          <a:p>
            <a:r>
              <a:rPr lang="en-US" b="1" u="sng" dirty="0"/>
              <a:t>TC Change (acres)</a:t>
            </a:r>
          </a:p>
        </p:txBody>
      </p:sp>
      <p:pic>
        <p:nvPicPr>
          <p:cNvPr id="17" name="Picture 16">
            <a:extLst>
              <a:ext uri="{FF2B5EF4-FFF2-40B4-BE49-F238E27FC236}">
                <a16:creationId xmlns:a16="http://schemas.microsoft.com/office/drawing/2014/main" id="{89C729C2-65CF-4164-A19E-F640303ABF3A}"/>
              </a:ext>
            </a:extLst>
          </p:cNvPr>
          <p:cNvPicPr>
            <a:picLocks noChangeAspect="1"/>
          </p:cNvPicPr>
          <p:nvPr/>
        </p:nvPicPr>
        <p:blipFill>
          <a:blip r:embed="rId2"/>
          <a:stretch>
            <a:fillRect/>
          </a:stretch>
        </p:blipFill>
        <p:spPr>
          <a:xfrm>
            <a:off x="379097" y="1638755"/>
            <a:ext cx="4951186" cy="4223475"/>
          </a:xfrm>
          <a:prstGeom prst="rect">
            <a:avLst/>
          </a:prstGeom>
        </p:spPr>
      </p:pic>
      <p:sp>
        <p:nvSpPr>
          <p:cNvPr id="9" name="TextBox 8">
            <a:extLst>
              <a:ext uri="{FF2B5EF4-FFF2-40B4-BE49-F238E27FC236}">
                <a16:creationId xmlns:a16="http://schemas.microsoft.com/office/drawing/2014/main" id="{474B2F69-F5E9-4EA5-B3CE-483B6AB1ECF6}"/>
              </a:ext>
            </a:extLst>
          </p:cNvPr>
          <p:cNvSpPr txBox="1"/>
          <p:nvPr/>
        </p:nvSpPr>
        <p:spPr>
          <a:xfrm>
            <a:off x="5572036" y="5391607"/>
            <a:ext cx="4924746" cy="369332"/>
          </a:xfrm>
          <a:prstGeom prst="rect">
            <a:avLst/>
          </a:prstGeom>
          <a:noFill/>
        </p:spPr>
        <p:txBody>
          <a:bodyPr wrap="none" rtlCol="0">
            <a:spAutoFit/>
          </a:bodyPr>
          <a:lstStyle/>
          <a:p>
            <a:r>
              <a:rPr lang="en-US" b="1" u="sng" dirty="0"/>
              <a:t>TC Change Patch Size Statistics NLCD (m</a:t>
            </a:r>
            <a:r>
              <a:rPr lang="en-US" b="1" u="sng" baseline="30000" dirty="0"/>
              <a:t>2</a:t>
            </a:r>
            <a:r>
              <a:rPr lang="en-US" b="1" u="sng" dirty="0"/>
              <a:t>)</a:t>
            </a:r>
          </a:p>
        </p:txBody>
      </p:sp>
      <p:pic>
        <p:nvPicPr>
          <p:cNvPr id="3" name="Picture 2">
            <a:extLst>
              <a:ext uri="{FF2B5EF4-FFF2-40B4-BE49-F238E27FC236}">
                <a16:creationId xmlns:a16="http://schemas.microsoft.com/office/drawing/2014/main" id="{EC62E0CB-CEB4-4C93-9142-CD13A81065C5}"/>
              </a:ext>
            </a:extLst>
          </p:cNvPr>
          <p:cNvPicPr>
            <a:picLocks noChangeAspect="1"/>
          </p:cNvPicPr>
          <p:nvPr/>
        </p:nvPicPr>
        <p:blipFill>
          <a:blip r:embed="rId3"/>
          <a:stretch>
            <a:fillRect/>
          </a:stretch>
        </p:blipFill>
        <p:spPr>
          <a:xfrm>
            <a:off x="5687627" y="5760939"/>
            <a:ext cx="5005075" cy="906876"/>
          </a:xfrm>
          <a:prstGeom prst="rect">
            <a:avLst/>
          </a:prstGeom>
        </p:spPr>
      </p:pic>
      <p:pic>
        <p:nvPicPr>
          <p:cNvPr id="8" name="Picture 7">
            <a:extLst>
              <a:ext uri="{FF2B5EF4-FFF2-40B4-BE49-F238E27FC236}">
                <a16:creationId xmlns:a16="http://schemas.microsoft.com/office/drawing/2014/main" id="{7E23CE86-473E-452E-BAAD-6BABA303AF96}"/>
              </a:ext>
            </a:extLst>
          </p:cNvPr>
          <p:cNvPicPr>
            <a:picLocks noChangeAspect="1"/>
          </p:cNvPicPr>
          <p:nvPr/>
        </p:nvPicPr>
        <p:blipFill>
          <a:blip r:embed="rId4"/>
          <a:stretch>
            <a:fillRect/>
          </a:stretch>
        </p:blipFill>
        <p:spPr>
          <a:xfrm>
            <a:off x="5687627" y="4391541"/>
            <a:ext cx="5678160" cy="859809"/>
          </a:xfrm>
          <a:prstGeom prst="rect">
            <a:avLst/>
          </a:prstGeom>
        </p:spPr>
      </p:pic>
    </p:spTree>
    <p:extLst>
      <p:ext uri="{BB962C8B-B14F-4D97-AF65-F5344CB8AC3E}">
        <p14:creationId xmlns:p14="http://schemas.microsoft.com/office/powerpoint/2010/main" val="31545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9E4E31-6FA5-4D98-AC9B-C92E3F0C1691}"/>
              </a:ext>
            </a:extLst>
          </p:cNvPr>
          <p:cNvSpPr txBox="1"/>
          <p:nvPr/>
        </p:nvSpPr>
        <p:spPr>
          <a:xfrm>
            <a:off x="1040314" y="136602"/>
            <a:ext cx="9953238" cy="830997"/>
          </a:xfrm>
          <a:prstGeom prst="rect">
            <a:avLst/>
          </a:prstGeom>
          <a:noFill/>
        </p:spPr>
        <p:txBody>
          <a:bodyPr wrap="none" rtlCol="0">
            <a:spAutoFit/>
          </a:bodyPr>
          <a:lstStyle/>
          <a:p>
            <a:pPr algn="ctr"/>
            <a:r>
              <a:rPr lang="en-US" sz="2400" b="1" dirty="0"/>
              <a:t>Tree Canopy Change, Anne Arundel County, Maryland: 2014 – 2018</a:t>
            </a:r>
          </a:p>
          <a:p>
            <a:pPr algn="ctr"/>
            <a:r>
              <a:rPr lang="en-US" sz="2400" b="1" dirty="0"/>
              <a:t>Wall-to-Wall Data</a:t>
            </a:r>
          </a:p>
        </p:txBody>
      </p:sp>
      <p:sp>
        <p:nvSpPr>
          <p:cNvPr id="7" name="TextBox 6">
            <a:extLst>
              <a:ext uri="{FF2B5EF4-FFF2-40B4-BE49-F238E27FC236}">
                <a16:creationId xmlns:a16="http://schemas.microsoft.com/office/drawing/2014/main" id="{86691215-2F79-47B7-9F68-AC18346A97D3}"/>
              </a:ext>
            </a:extLst>
          </p:cNvPr>
          <p:cNvSpPr txBox="1"/>
          <p:nvPr/>
        </p:nvSpPr>
        <p:spPr>
          <a:xfrm>
            <a:off x="5599611" y="1119992"/>
            <a:ext cx="5987537" cy="2585323"/>
          </a:xfrm>
          <a:prstGeom prst="rect">
            <a:avLst/>
          </a:prstGeom>
          <a:noFill/>
        </p:spPr>
        <p:txBody>
          <a:bodyPr wrap="none" rtlCol="0">
            <a:spAutoFit/>
          </a:bodyPr>
          <a:lstStyle/>
          <a:p>
            <a:r>
              <a:rPr lang="en-US" b="1" u="sng" dirty="0"/>
              <a:t>TC Loss:</a:t>
            </a:r>
          </a:p>
          <a:p>
            <a:pPr marL="285750" indent="-285750">
              <a:buFont typeface="Arial" panose="020B0604020202020204" pitchFamily="34" charset="0"/>
              <a:buChar char="•"/>
            </a:pPr>
            <a:r>
              <a:rPr lang="en-US" dirty="0"/>
              <a:t>57% of loss change occurred within forest or wetlands</a:t>
            </a:r>
          </a:p>
          <a:p>
            <a:pPr marL="285750" indent="-285750">
              <a:buFont typeface="Arial" panose="020B0604020202020204" pitchFamily="34" charset="0"/>
              <a:buChar char="•"/>
            </a:pPr>
            <a:r>
              <a:rPr lang="en-US" dirty="0"/>
              <a:t>42% of loss occurred in developed areas</a:t>
            </a:r>
          </a:p>
          <a:p>
            <a:endParaRPr lang="en-US" dirty="0"/>
          </a:p>
          <a:p>
            <a:r>
              <a:rPr lang="en-US" b="1" u="sng" dirty="0"/>
              <a:t>TC Gain:</a:t>
            </a:r>
          </a:p>
          <a:p>
            <a:pPr marL="285750" indent="-285750">
              <a:buFont typeface="Arial" panose="020B0604020202020204" pitchFamily="34" charset="0"/>
              <a:buChar char="•"/>
            </a:pPr>
            <a:r>
              <a:rPr lang="en-US" dirty="0"/>
              <a:t>9% of gain occurred within forest or wetlands</a:t>
            </a:r>
          </a:p>
          <a:p>
            <a:pPr marL="742950" lvl="1" indent="-285750">
              <a:buFont typeface="Arial" panose="020B0604020202020204" pitchFamily="34" charset="0"/>
              <a:buChar char="•"/>
            </a:pPr>
            <a:r>
              <a:rPr lang="en-US" dirty="0"/>
              <a:t>shrub/scrub; edge of forest</a:t>
            </a:r>
          </a:p>
          <a:p>
            <a:pPr marL="285750" indent="-285750">
              <a:buFont typeface="Arial" panose="020B0604020202020204" pitchFamily="34" charset="0"/>
              <a:buChar char="•"/>
            </a:pPr>
            <a:r>
              <a:rPr lang="en-US" dirty="0"/>
              <a:t>55% of gain occurred in developed areas</a:t>
            </a:r>
          </a:p>
          <a:p>
            <a:pPr marL="285750" indent="-285750">
              <a:buFont typeface="Arial" panose="020B0604020202020204" pitchFamily="34" charset="0"/>
              <a:buChar char="•"/>
            </a:pPr>
            <a:r>
              <a:rPr lang="en-US" dirty="0"/>
              <a:t>35% of gain occurred on agricultural lands</a:t>
            </a:r>
          </a:p>
        </p:txBody>
      </p:sp>
      <p:sp>
        <p:nvSpPr>
          <p:cNvPr id="12" name="TextBox 11">
            <a:extLst>
              <a:ext uri="{FF2B5EF4-FFF2-40B4-BE49-F238E27FC236}">
                <a16:creationId xmlns:a16="http://schemas.microsoft.com/office/drawing/2014/main" id="{54C65C03-D8D9-40B3-8F40-41944964646B}"/>
              </a:ext>
            </a:extLst>
          </p:cNvPr>
          <p:cNvSpPr txBox="1"/>
          <p:nvPr/>
        </p:nvSpPr>
        <p:spPr>
          <a:xfrm>
            <a:off x="379098" y="1181840"/>
            <a:ext cx="2223686" cy="369332"/>
          </a:xfrm>
          <a:prstGeom prst="rect">
            <a:avLst/>
          </a:prstGeom>
          <a:noFill/>
        </p:spPr>
        <p:txBody>
          <a:bodyPr wrap="none" rtlCol="0">
            <a:spAutoFit/>
          </a:bodyPr>
          <a:lstStyle/>
          <a:p>
            <a:r>
              <a:rPr lang="en-US" b="1" u="sng" dirty="0"/>
              <a:t>TC Change (acres)</a:t>
            </a:r>
          </a:p>
        </p:txBody>
      </p:sp>
      <p:pic>
        <p:nvPicPr>
          <p:cNvPr id="14" name="Picture 13">
            <a:extLst>
              <a:ext uri="{FF2B5EF4-FFF2-40B4-BE49-F238E27FC236}">
                <a16:creationId xmlns:a16="http://schemas.microsoft.com/office/drawing/2014/main" id="{327E3A5A-0F73-4FE8-B3C4-706A8BDD30B2}"/>
              </a:ext>
            </a:extLst>
          </p:cNvPr>
          <p:cNvPicPr>
            <a:picLocks noChangeAspect="1"/>
          </p:cNvPicPr>
          <p:nvPr/>
        </p:nvPicPr>
        <p:blipFill>
          <a:blip r:embed="rId2"/>
          <a:stretch>
            <a:fillRect/>
          </a:stretch>
        </p:blipFill>
        <p:spPr>
          <a:xfrm>
            <a:off x="379098" y="1551172"/>
            <a:ext cx="4953182" cy="4392428"/>
          </a:xfrm>
          <a:prstGeom prst="rect">
            <a:avLst/>
          </a:prstGeom>
        </p:spPr>
      </p:pic>
      <p:pic>
        <p:nvPicPr>
          <p:cNvPr id="3" name="Picture 2">
            <a:extLst>
              <a:ext uri="{FF2B5EF4-FFF2-40B4-BE49-F238E27FC236}">
                <a16:creationId xmlns:a16="http://schemas.microsoft.com/office/drawing/2014/main" id="{1C51CB35-03CA-4840-8ADA-AAA8CB141B63}"/>
              </a:ext>
            </a:extLst>
          </p:cNvPr>
          <p:cNvPicPr>
            <a:picLocks noChangeAspect="1"/>
          </p:cNvPicPr>
          <p:nvPr/>
        </p:nvPicPr>
        <p:blipFill>
          <a:blip r:embed="rId3"/>
          <a:stretch>
            <a:fillRect/>
          </a:stretch>
        </p:blipFill>
        <p:spPr>
          <a:xfrm>
            <a:off x="5679517" y="5795610"/>
            <a:ext cx="4960050" cy="925788"/>
          </a:xfrm>
          <a:prstGeom prst="rect">
            <a:avLst/>
          </a:prstGeom>
        </p:spPr>
      </p:pic>
      <p:sp>
        <p:nvSpPr>
          <p:cNvPr id="10" name="TextBox 9">
            <a:extLst>
              <a:ext uri="{FF2B5EF4-FFF2-40B4-BE49-F238E27FC236}">
                <a16:creationId xmlns:a16="http://schemas.microsoft.com/office/drawing/2014/main" id="{2F7398AE-00BD-44BC-9A85-EDD4F1B8E732}"/>
              </a:ext>
            </a:extLst>
          </p:cNvPr>
          <p:cNvSpPr txBox="1"/>
          <p:nvPr/>
        </p:nvSpPr>
        <p:spPr>
          <a:xfrm>
            <a:off x="5572036" y="4022209"/>
            <a:ext cx="5296643" cy="369332"/>
          </a:xfrm>
          <a:prstGeom prst="rect">
            <a:avLst/>
          </a:prstGeom>
          <a:noFill/>
        </p:spPr>
        <p:txBody>
          <a:bodyPr wrap="none" rtlCol="0">
            <a:spAutoFit/>
          </a:bodyPr>
          <a:lstStyle/>
          <a:p>
            <a:r>
              <a:rPr lang="en-US" b="1" u="sng" dirty="0"/>
              <a:t>TC Change Patch Size Statistics High-Res (m</a:t>
            </a:r>
            <a:r>
              <a:rPr lang="en-US" b="1" u="sng" baseline="30000" dirty="0"/>
              <a:t>2</a:t>
            </a:r>
            <a:r>
              <a:rPr lang="en-US" b="1" u="sng" dirty="0"/>
              <a:t>)</a:t>
            </a:r>
          </a:p>
        </p:txBody>
      </p:sp>
      <p:sp>
        <p:nvSpPr>
          <p:cNvPr id="13" name="TextBox 12">
            <a:extLst>
              <a:ext uri="{FF2B5EF4-FFF2-40B4-BE49-F238E27FC236}">
                <a16:creationId xmlns:a16="http://schemas.microsoft.com/office/drawing/2014/main" id="{B95D549D-B3AC-44E8-A9E8-F23C7BB29871}"/>
              </a:ext>
            </a:extLst>
          </p:cNvPr>
          <p:cNvSpPr txBox="1"/>
          <p:nvPr/>
        </p:nvSpPr>
        <p:spPr>
          <a:xfrm>
            <a:off x="5572036" y="5391607"/>
            <a:ext cx="4924746" cy="369332"/>
          </a:xfrm>
          <a:prstGeom prst="rect">
            <a:avLst/>
          </a:prstGeom>
          <a:noFill/>
        </p:spPr>
        <p:txBody>
          <a:bodyPr wrap="none" rtlCol="0">
            <a:spAutoFit/>
          </a:bodyPr>
          <a:lstStyle/>
          <a:p>
            <a:r>
              <a:rPr lang="en-US" b="1" u="sng" dirty="0"/>
              <a:t>TC Change Patch Size Statistics NLCD (m</a:t>
            </a:r>
            <a:r>
              <a:rPr lang="en-US" b="1" u="sng" baseline="30000" dirty="0"/>
              <a:t>2</a:t>
            </a:r>
            <a:r>
              <a:rPr lang="en-US" b="1" u="sng" dirty="0"/>
              <a:t>)</a:t>
            </a:r>
          </a:p>
        </p:txBody>
      </p:sp>
      <p:pic>
        <p:nvPicPr>
          <p:cNvPr id="5" name="Picture 4">
            <a:extLst>
              <a:ext uri="{FF2B5EF4-FFF2-40B4-BE49-F238E27FC236}">
                <a16:creationId xmlns:a16="http://schemas.microsoft.com/office/drawing/2014/main" id="{AE8D8E44-8187-4C59-818F-CEF20E6444E2}"/>
              </a:ext>
            </a:extLst>
          </p:cNvPr>
          <p:cNvPicPr>
            <a:picLocks noChangeAspect="1"/>
          </p:cNvPicPr>
          <p:nvPr/>
        </p:nvPicPr>
        <p:blipFill>
          <a:blip r:embed="rId4"/>
          <a:stretch>
            <a:fillRect/>
          </a:stretch>
        </p:blipFill>
        <p:spPr>
          <a:xfrm>
            <a:off x="5679516" y="4426212"/>
            <a:ext cx="5438439" cy="833765"/>
          </a:xfrm>
          <a:prstGeom prst="rect">
            <a:avLst/>
          </a:prstGeom>
        </p:spPr>
      </p:pic>
    </p:spTree>
    <p:extLst>
      <p:ext uri="{BB962C8B-B14F-4D97-AF65-F5344CB8AC3E}">
        <p14:creationId xmlns:p14="http://schemas.microsoft.com/office/powerpoint/2010/main" val="35545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29C8B3-88C5-4D1D-8927-033CA15EBD97}"/>
              </a:ext>
            </a:extLst>
          </p:cNvPr>
          <p:cNvSpPr txBox="1"/>
          <p:nvPr/>
        </p:nvSpPr>
        <p:spPr>
          <a:xfrm>
            <a:off x="1911065" y="384245"/>
            <a:ext cx="889621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u="sng" dirty="0"/>
              <a:t>Milestone vs Phase III WIP Land Use Change (acres in CBW)</a:t>
            </a:r>
          </a:p>
        </p:txBody>
      </p:sp>
      <p:pic>
        <p:nvPicPr>
          <p:cNvPr id="4" name="Picture 3">
            <a:extLst>
              <a:ext uri="{FF2B5EF4-FFF2-40B4-BE49-F238E27FC236}">
                <a16:creationId xmlns:a16="http://schemas.microsoft.com/office/drawing/2014/main" id="{1C3B4A73-F26B-4DFA-B04F-0AEF9524ADE8}"/>
              </a:ext>
            </a:extLst>
          </p:cNvPr>
          <p:cNvPicPr>
            <a:picLocks noChangeAspect="1"/>
          </p:cNvPicPr>
          <p:nvPr/>
        </p:nvPicPr>
        <p:blipFill>
          <a:blip r:embed="rId2"/>
          <a:stretch>
            <a:fillRect/>
          </a:stretch>
        </p:blipFill>
        <p:spPr>
          <a:xfrm>
            <a:off x="1911065" y="987445"/>
            <a:ext cx="8530185" cy="3750018"/>
          </a:xfrm>
          <a:prstGeom prst="rect">
            <a:avLst/>
          </a:prstGeom>
        </p:spPr>
      </p:pic>
      <p:sp>
        <p:nvSpPr>
          <p:cNvPr id="6" name="Rectangle 5">
            <a:extLst>
              <a:ext uri="{FF2B5EF4-FFF2-40B4-BE49-F238E27FC236}">
                <a16:creationId xmlns:a16="http://schemas.microsoft.com/office/drawing/2014/main" id="{6C311E40-D7E1-4296-A0CD-0E597DAA5CDE}"/>
              </a:ext>
            </a:extLst>
          </p:cNvPr>
          <p:cNvSpPr/>
          <p:nvPr/>
        </p:nvSpPr>
        <p:spPr>
          <a:xfrm>
            <a:off x="1911065" y="4944175"/>
            <a:ext cx="8530185" cy="1477328"/>
          </a:xfrm>
          <a:prstGeom prst="rect">
            <a:avLst/>
          </a:prstGeom>
        </p:spPr>
        <p:txBody>
          <a:bodyPr wrap="square">
            <a:spAutoFit/>
          </a:bodyPr>
          <a:lstStyle/>
          <a:p>
            <a:pPr marL="285750" indent="-285750">
              <a:buFont typeface="Arial" panose="020B0604020202020204" pitchFamily="34" charset="0"/>
              <a:buChar char="•"/>
            </a:pPr>
            <a:r>
              <a:rPr lang="en-US" dirty="0"/>
              <a:t>Data in black is from the draft 2019 Milestone Land Use and represent change in acres from 2013 – 2025 (LUWG recommended not using these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C00000"/>
                </a:solidFill>
              </a:rPr>
              <a:t>Data in red is from the Phase III WIP Land Use developed for the 2017 mid-point assessment and represent change in acres from 2013 – 2025.</a:t>
            </a:r>
          </a:p>
        </p:txBody>
      </p:sp>
    </p:spTree>
    <p:extLst>
      <p:ext uri="{BB962C8B-B14F-4D97-AF65-F5344CB8AC3E}">
        <p14:creationId xmlns:p14="http://schemas.microsoft.com/office/powerpoint/2010/main" val="2732600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7229D2-07DC-46A2-98FB-6A0EDC679E15}"/>
              </a:ext>
            </a:extLst>
          </p:cNvPr>
          <p:cNvSpPr txBox="1"/>
          <p:nvPr/>
        </p:nvSpPr>
        <p:spPr>
          <a:xfrm>
            <a:off x="801188" y="435430"/>
            <a:ext cx="3946914" cy="461665"/>
          </a:xfrm>
          <a:prstGeom prst="rect">
            <a:avLst/>
          </a:prstGeom>
          <a:noFill/>
        </p:spPr>
        <p:txBody>
          <a:bodyPr wrap="none" rtlCol="0">
            <a:spAutoFit/>
          </a:bodyPr>
          <a:lstStyle/>
          <a:p>
            <a:r>
              <a:rPr lang="en-US" sz="2400" b="1" dirty="0"/>
              <a:t>2019 Milestone Land Use</a:t>
            </a:r>
          </a:p>
        </p:txBody>
      </p:sp>
      <p:sp>
        <p:nvSpPr>
          <p:cNvPr id="4" name="TextBox 3">
            <a:extLst>
              <a:ext uri="{FF2B5EF4-FFF2-40B4-BE49-F238E27FC236}">
                <a16:creationId xmlns:a16="http://schemas.microsoft.com/office/drawing/2014/main" id="{748B1C16-AD41-4DFA-BEEB-E33A363EED86}"/>
              </a:ext>
            </a:extLst>
          </p:cNvPr>
          <p:cNvSpPr txBox="1"/>
          <p:nvPr/>
        </p:nvSpPr>
        <p:spPr>
          <a:xfrm>
            <a:off x="1071154" y="1497874"/>
            <a:ext cx="184731" cy="400110"/>
          </a:xfrm>
          <a:prstGeom prst="rect">
            <a:avLst/>
          </a:prstGeom>
          <a:noFill/>
        </p:spPr>
        <p:txBody>
          <a:bodyPr wrap="none" rtlCol="0">
            <a:spAutoFit/>
          </a:bodyPr>
          <a:lstStyle/>
          <a:p>
            <a:endParaRPr lang="en-US" sz="2000" dirty="0"/>
          </a:p>
        </p:txBody>
      </p:sp>
      <p:sp>
        <p:nvSpPr>
          <p:cNvPr id="5" name="TextBox 1">
            <a:extLst>
              <a:ext uri="{FF2B5EF4-FFF2-40B4-BE49-F238E27FC236}">
                <a16:creationId xmlns:a16="http://schemas.microsoft.com/office/drawing/2014/main" id="{513FB566-5C3F-4007-A81D-40735968BD86}"/>
              </a:ext>
            </a:extLst>
          </p:cNvPr>
          <p:cNvSpPr txBox="1"/>
          <p:nvPr/>
        </p:nvSpPr>
        <p:spPr>
          <a:xfrm>
            <a:off x="735860" y="1823152"/>
            <a:ext cx="6957995"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Population Projections (VA, NY, DE, MWCOG, and BMC)</a:t>
            </a:r>
          </a:p>
        </p:txBody>
      </p:sp>
      <p:sp>
        <p:nvSpPr>
          <p:cNvPr id="6" name="TextBox 2">
            <a:extLst>
              <a:ext uri="{FF2B5EF4-FFF2-40B4-BE49-F238E27FC236}">
                <a16:creationId xmlns:a16="http://schemas.microsoft.com/office/drawing/2014/main" id="{17E532F9-110A-4495-85AA-082455351280}"/>
              </a:ext>
            </a:extLst>
          </p:cNvPr>
          <p:cNvSpPr txBox="1"/>
          <p:nvPr/>
        </p:nvSpPr>
        <p:spPr>
          <a:xfrm>
            <a:off x="735860" y="2263892"/>
            <a:ext cx="5480988"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Protected Lands (from 2016 ed. to 2018 ed.)</a:t>
            </a:r>
          </a:p>
        </p:txBody>
      </p:sp>
      <p:sp>
        <p:nvSpPr>
          <p:cNvPr id="7" name="TextBox 4">
            <a:extLst>
              <a:ext uri="{FF2B5EF4-FFF2-40B4-BE49-F238E27FC236}">
                <a16:creationId xmlns:a16="http://schemas.microsoft.com/office/drawing/2014/main" id="{F40090A0-A6F1-4253-962A-043A96E94C6F}"/>
              </a:ext>
            </a:extLst>
          </p:cNvPr>
          <p:cNvSpPr txBox="1"/>
          <p:nvPr/>
        </p:nvSpPr>
        <p:spPr>
          <a:xfrm>
            <a:off x="735860" y="2704632"/>
            <a:ext cx="5072351"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Sewer Service Areas (51 counties/cities)</a:t>
            </a:r>
          </a:p>
        </p:txBody>
      </p:sp>
      <p:sp>
        <p:nvSpPr>
          <p:cNvPr id="8" name="TextBox 9">
            <a:extLst>
              <a:ext uri="{FF2B5EF4-FFF2-40B4-BE49-F238E27FC236}">
                <a16:creationId xmlns:a16="http://schemas.microsoft.com/office/drawing/2014/main" id="{D1041A76-4077-4D20-8B6F-98DC80869B42}"/>
              </a:ext>
            </a:extLst>
          </p:cNvPr>
          <p:cNvSpPr txBox="1"/>
          <p:nvPr/>
        </p:nvSpPr>
        <p:spPr>
          <a:xfrm>
            <a:off x="735860" y="1382412"/>
            <a:ext cx="6077305"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Population Estimates (from 2016 ed. to 2018 ed.)</a:t>
            </a:r>
          </a:p>
        </p:txBody>
      </p:sp>
      <p:sp>
        <p:nvSpPr>
          <p:cNvPr id="9" name="TextBox 4">
            <a:extLst>
              <a:ext uri="{FF2B5EF4-FFF2-40B4-BE49-F238E27FC236}">
                <a16:creationId xmlns:a16="http://schemas.microsoft.com/office/drawing/2014/main" id="{F42FE074-BA33-4166-A15D-3390182FFB18}"/>
              </a:ext>
            </a:extLst>
          </p:cNvPr>
          <p:cNvSpPr txBox="1"/>
          <p:nvPr/>
        </p:nvSpPr>
        <p:spPr>
          <a:xfrm>
            <a:off x="735860" y="3145372"/>
            <a:ext cx="3362139"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MS4 Boundaries (VA only)</a:t>
            </a:r>
          </a:p>
        </p:txBody>
      </p:sp>
      <p:sp>
        <p:nvSpPr>
          <p:cNvPr id="10" name="TextBox 9">
            <a:extLst>
              <a:ext uri="{FF2B5EF4-FFF2-40B4-BE49-F238E27FC236}">
                <a16:creationId xmlns:a16="http://schemas.microsoft.com/office/drawing/2014/main" id="{EB920648-3A88-4316-AE21-1D755D612B55}"/>
              </a:ext>
            </a:extLst>
          </p:cNvPr>
          <p:cNvSpPr txBox="1"/>
          <p:nvPr/>
        </p:nvSpPr>
        <p:spPr>
          <a:xfrm>
            <a:off x="735861" y="1037998"/>
            <a:ext cx="1838965"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u="sng" dirty="0"/>
              <a:t>Updated Data</a:t>
            </a:r>
          </a:p>
        </p:txBody>
      </p:sp>
      <p:sp>
        <p:nvSpPr>
          <p:cNvPr id="12" name="TextBox 4">
            <a:extLst>
              <a:ext uri="{FF2B5EF4-FFF2-40B4-BE49-F238E27FC236}">
                <a16:creationId xmlns:a16="http://schemas.microsoft.com/office/drawing/2014/main" id="{63326621-297A-45DF-BC54-ED69EA81A355}"/>
              </a:ext>
            </a:extLst>
          </p:cNvPr>
          <p:cNvSpPr txBox="1"/>
          <p:nvPr/>
        </p:nvSpPr>
        <p:spPr>
          <a:xfrm>
            <a:off x="735860" y="3586112"/>
            <a:ext cx="10915809"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High-resolution (1m) land use change “hot spots”, 2013 - 2017 (DC, DE, MD, NY, PA, WV)</a:t>
            </a:r>
          </a:p>
        </p:txBody>
      </p:sp>
      <p:sp>
        <p:nvSpPr>
          <p:cNvPr id="13" name="TextBox 4">
            <a:extLst>
              <a:ext uri="{FF2B5EF4-FFF2-40B4-BE49-F238E27FC236}">
                <a16:creationId xmlns:a16="http://schemas.microsoft.com/office/drawing/2014/main" id="{6D5B34C5-B5E5-4A73-A430-CA468D63FB5B}"/>
              </a:ext>
            </a:extLst>
          </p:cNvPr>
          <p:cNvSpPr txBox="1"/>
          <p:nvPr/>
        </p:nvSpPr>
        <p:spPr>
          <a:xfrm>
            <a:off x="735860" y="4026853"/>
            <a:ext cx="9336659"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Moderate-resolution (30m) land use change from NLCD, 2011/13 - 2016 (VA)</a:t>
            </a:r>
          </a:p>
        </p:txBody>
      </p:sp>
    </p:spTree>
    <p:extLst>
      <p:ext uri="{BB962C8B-B14F-4D97-AF65-F5344CB8AC3E}">
        <p14:creationId xmlns:p14="http://schemas.microsoft.com/office/powerpoint/2010/main" val="1666789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9B8AD1-E917-4332-A67B-C0B9004744A1}"/>
              </a:ext>
            </a:extLst>
          </p:cNvPr>
          <p:cNvSpPr txBox="1"/>
          <p:nvPr/>
        </p:nvSpPr>
        <p:spPr>
          <a:xfrm>
            <a:off x="776868" y="289932"/>
            <a:ext cx="10638263" cy="5693866"/>
          </a:xfrm>
          <a:prstGeom prst="rect">
            <a:avLst/>
          </a:prstGeom>
          <a:noFill/>
        </p:spPr>
        <p:txBody>
          <a:bodyPr wrap="square" rtlCol="0">
            <a:spAutoFit/>
          </a:bodyPr>
          <a:lstStyle/>
          <a:p>
            <a:r>
              <a:rPr lang="en-US" sz="2400" b="1" u="sng" dirty="0"/>
              <a:t>Options for updating Phase III WIP land use (2014 – 2025):</a:t>
            </a:r>
          </a:p>
          <a:p>
            <a:endParaRPr lang="en-US" sz="2000" b="1" u="sng" dirty="0"/>
          </a:p>
          <a:p>
            <a:pPr marL="342900" lvl="0" indent="-342900">
              <a:buFont typeface="+mj-lt"/>
              <a:buAutoNum type="arabicPeriod"/>
            </a:pPr>
            <a:r>
              <a:rPr lang="en-US" sz="2000" b="1" dirty="0"/>
              <a:t>Update with 2017 Ag Census </a:t>
            </a:r>
            <a:r>
              <a:rPr lang="en-US" sz="2000" b="1" u="sng" dirty="0"/>
              <a:t>only.</a:t>
            </a:r>
          </a:p>
          <a:p>
            <a:pPr marL="342900" lvl="0" indent="-342900">
              <a:buFont typeface="+mj-lt"/>
              <a:buAutoNum type="arabicPeriod"/>
            </a:pPr>
            <a:endParaRPr lang="en-US" sz="2000" dirty="0"/>
          </a:p>
          <a:p>
            <a:pPr marL="342900" lvl="0" indent="-342900">
              <a:buFont typeface="+mj-lt"/>
              <a:buAutoNum type="arabicPeriod"/>
            </a:pPr>
            <a:r>
              <a:rPr lang="en-US" sz="2000" b="1" dirty="0"/>
              <a:t>Same as #1 with added updates to Sewer Service Areas (SSAs) and MS4s. </a:t>
            </a:r>
          </a:p>
          <a:p>
            <a:pPr marL="342900" lvl="0" indent="-342900">
              <a:buFont typeface="+mj-lt"/>
              <a:buAutoNum type="arabicPeriod"/>
            </a:pPr>
            <a:endParaRPr lang="en-US" sz="2000" dirty="0"/>
          </a:p>
          <a:p>
            <a:pPr marL="342900" lvl="0" indent="-342900">
              <a:buFont typeface="+mj-lt"/>
              <a:buAutoNum type="arabicPeriod"/>
            </a:pPr>
            <a:r>
              <a:rPr lang="en-US" sz="2000" b="1" dirty="0"/>
              <a:t>Same as #2 with added updates to 2025 Population Projections and 2014 - 2017 Population Estimates: </a:t>
            </a:r>
          </a:p>
          <a:p>
            <a:pPr marL="914400" lvl="1" indent="-457200">
              <a:buFont typeface="+mj-lt"/>
              <a:buAutoNum type="alphaLcParenR"/>
            </a:pPr>
            <a:r>
              <a:rPr lang="en-US" sz="2000" dirty="0"/>
              <a:t>Population Estimates updated for all counties; or</a:t>
            </a:r>
          </a:p>
          <a:p>
            <a:pPr marL="914400" lvl="1" indent="-457200">
              <a:buFont typeface="+mj-lt"/>
              <a:buAutoNum type="alphaLcParenR"/>
            </a:pPr>
            <a:r>
              <a:rPr lang="en-US" sz="2000" dirty="0"/>
              <a:t>Population Estimates updated for counties with new projections; or</a:t>
            </a:r>
          </a:p>
          <a:p>
            <a:pPr marL="914400" lvl="1" indent="-457200">
              <a:buFont typeface="+mj-lt"/>
              <a:buAutoNum type="alphaLcParenR"/>
            </a:pPr>
            <a:r>
              <a:rPr lang="en-US" sz="2000" dirty="0"/>
              <a:t>Population Estimates updated for all counties with 2025 projections adjusted by the ratio of 2017 housing units (derived from 2017 population estimates) to interpolated 2017 housing units used for the WIPs.</a:t>
            </a:r>
          </a:p>
          <a:p>
            <a:pPr lvl="1"/>
            <a:endParaRPr lang="en-US" sz="2000" b="1" dirty="0"/>
          </a:p>
          <a:p>
            <a:pPr marL="342900" indent="-342900">
              <a:buFont typeface="+mj-lt"/>
              <a:buAutoNum type="arabicPeriod"/>
            </a:pPr>
            <a:r>
              <a:rPr lang="en-US" sz="2000" b="1" dirty="0"/>
              <a:t>Same as #3 with added update of 2016 land use based on NLCD everywhere.</a:t>
            </a:r>
          </a:p>
          <a:p>
            <a:pPr marL="342900" lvl="0" indent="-342900">
              <a:buFont typeface="+mj-lt"/>
              <a:buAutoNum type="arabicPeriod"/>
            </a:pPr>
            <a:endParaRPr lang="en-US" sz="2000" b="1" dirty="0"/>
          </a:p>
          <a:p>
            <a:pPr marL="342900" lvl="0" indent="-342900">
              <a:buFont typeface="+mj-lt"/>
              <a:buAutoNum type="arabicPeriod"/>
            </a:pPr>
            <a:r>
              <a:rPr lang="en-US" sz="2000" b="1" dirty="0"/>
              <a:t>Same as #3 with added update of 2016 land use based on NLCD in Virginia and 2017/18 land use based on High-res Hot Spots elsewhere.</a:t>
            </a:r>
          </a:p>
        </p:txBody>
      </p:sp>
    </p:spTree>
    <p:extLst>
      <p:ext uri="{BB962C8B-B14F-4D97-AF65-F5344CB8AC3E}">
        <p14:creationId xmlns:p14="http://schemas.microsoft.com/office/powerpoint/2010/main" val="194290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9B8AD1-E917-4332-A67B-C0B9004744A1}"/>
              </a:ext>
            </a:extLst>
          </p:cNvPr>
          <p:cNvSpPr txBox="1"/>
          <p:nvPr/>
        </p:nvSpPr>
        <p:spPr>
          <a:xfrm>
            <a:off x="541189" y="104760"/>
            <a:ext cx="10638263" cy="1692771"/>
          </a:xfrm>
          <a:prstGeom prst="rect">
            <a:avLst/>
          </a:prstGeom>
          <a:noFill/>
        </p:spPr>
        <p:txBody>
          <a:bodyPr wrap="square" rtlCol="0">
            <a:spAutoFit/>
          </a:bodyPr>
          <a:lstStyle/>
          <a:p>
            <a:r>
              <a:rPr lang="en-US" sz="2400" b="1" u="sng" dirty="0">
                <a:solidFill>
                  <a:srgbClr val="C00000"/>
                </a:solidFill>
              </a:rPr>
              <a:t>LUWG Consensus Recommendation:</a:t>
            </a:r>
          </a:p>
          <a:p>
            <a:endParaRPr lang="en-US" sz="1600" dirty="0">
              <a:solidFill>
                <a:schemeClr val="bg1">
                  <a:lumMod val="50000"/>
                </a:schemeClr>
              </a:solidFill>
            </a:endParaRPr>
          </a:p>
          <a:p>
            <a:pPr lvl="0"/>
            <a:r>
              <a:rPr lang="en-US" sz="1600" b="1" dirty="0"/>
              <a:t>3(c): Update MS4s, Sewer Service Areas, 2025 Population Projections, and 2014 - 2017 Population Estimates </a:t>
            </a:r>
          </a:p>
          <a:p>
            <a:pPr marL="742950" lvl="1" indent="-285750">
              <a:buFont typeface="Arial" panose="020B0604020202020204" pitchFamily="34" charset="0"/>
              <a:buChar char="•"/>
            </a:pPr>
            <a:r>
              <a:rPr lang="en-US" sz="1600" b="1" dirty="0"/>
              <a:t>Adjust 2025 population projections for all counties using population estimates.</a:t>
            </a:r>
          </a:p>
          <a:p>
            <a:pPr marL="742950" lvl="1" indent="-285750">
              <a:buFont typeface="Arial" panose="020B0604020202020204" pitchFamily="34" charset="0"/>
              <a:buChar char="•"/>
            </a:pPr>
            <a:r>
              <a:rPr lang="en-US" sz="1600" b="1" dirty="0"/>
              <a:t>Postpone any updates to the land use until the summer of 2021 in preparation for the 2021-23 Milestones</a:t>
            </a:r>
          </a:p>
        </p:txBody>
      </p:sp>
      <p:sp>
        <p:nvSpPr>
          <p:cNvPr id="2" name="TextBox 1">
            <a:extLst>
              <a:ext uri="{FF2B5EF4-FFF2-40B4-BE49-F238E27FC236}">
                <a16:creationId xmlns:a16="http://schemas.microsoft.com/office/drawing/2014/main" id="{D5D450C8-4695-4F66-BA17-70DB60FC9687}"/>
              </a:ext>
            </a:extLst>
          </p:cNvPr>
          <p:cNvSpPr txBox="1"/>
          <p:nvPr/>
        </p:nvSpPr>
        <p:spPr>
          <a:xfrm>
            <a:off x="541189" y="1983869"/>
            <a:ext cx="10159068" cy="4647426"/>
          </a:xfrm>
          <a:prstGeom prst="rect">
            <a:avLst/>
          </a:prstGeom>
          <a:noFill/>
        </p:spPr>
        <p:txBody>
          <a:bodyPr wrap="square" rtlCol="0">
            <a:spAutoFit/>
          </a:bodyPr>
          <a:lstStyle/>
          <a:p>
            <a:r>
              <a:rPr lang="en-US" sz="2400" b="1" u="sng" dirty="0">
                <a:solidFill>
                  <a:srgbClr val="C00000"/>
                </a:solidFill>
              </a:rPr>
              <a:t>Rationale:</a:t>
            </a:r>
          </a:p>
          <a:p>
            <a:endParaRPr lang="en-US" sz="1600" b="1" dirty="0"/>
          </a:p>
          <a:p>
            <a:pPr marL="285750" indent="-285750">
              <a:buFont typeface="Arial" panose="020B0604020202020204" pitchFamily="34" charset="0"/>
              <a:buChar char="•"/>
            </a:pPr>
            <a:r>
              <a:rPr lang="en-US" sz="1600" b="1" dirty="0"/>
              <a:t>New and/or corrected MS4 and Sewer Service Areas were provided by local jurisdictions and visually evaluated against data used previously to verify their improved accuracy.</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CBP Partners rely on the latest Census population estimates combined with the latest state-provided population projections as the foundation for the 2025 land use (Current Zoning baseline)  and Land Policy BMPs used in CAST.</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Translating changes in land cover from either change “hot spots” (2013/14 – 2017/18) or from the National Land Cover Database (2013-2016) into the Phase 6 land uses has revealed a variety of equally-plausible decision rulesets.</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Data limitations prevented the development of change “hot spots” in Virginia. </a:t>
            </a:r>
          </a:p>
          <a:p>
            <a:r>
              <a:rPr lang="en-US" sz="1600" b="1" dirty="0"/>
              <a:t> </a:t>
            </a:r>
          </a:p>
          <a:p>
            <a:pPr marL="285750" indent="-285750">
              <a:buFont typeface="Arial" panose="020B0604020202020204" pitchFamily="34" charset="0"/>
              <a:buChar char="•"/>
            </a:pPr>
            <a:r>
              <a:rPr lang="en-US" sz="1600" b="1" dirty="0"/>
              <a:t>Recently-produced wall-to-wall 1m-resolution changes in tree canopy indicate much different trends compared to those derived from high-resolution change “hot spots” or from the 2001-2016 National Land Cover Database.</a:t>
            </a:r>
          </a:p>
        </p:txBody>
      </p:sp>
    </p:spTree>
    <p:extLst>
      <p:ext uri="{BB962C8B-B14F-4D97-AF65-F5344CB8AC3E}">
        <p14:creationId xmlns:p14="http://schemas.microsoft.com/office/powerpoint/2010/main" val="4110945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E532F9-110A-4495-85AA-082455351280}"/>
              </a:ext>
            </a:extLst>
          </p:cNvPr>
          <p:cNvSpPr txBox="1"/>
          <p:nvPr/>
        </p:nvSpPr>
        <p:spPr>
          <a:xfrm>
            <a:off x="714100" y="882335"/>
            <a:ext cx="10365232" cy="1323439"/>
          </a:xfrm>
          <a:prstGeom prst="rect">
            <a:avLst/>
          </a:prstGeom>
          <a:noFill/>
        </p:spPr>
        <p:txBody>
          <a:bodyPr wrap="square" rtlCol="0">
            <a:spAutoFit/>
          </a:bodyPr>
          <a:lstStyle/>
          <a:p>
            <a:r>
              <a:rPr lang="en-US" sz="1600" b="1" dirty="0"/>
              <a:t>1. Update high-resolution land cover within Landsat-satellite derived “Hot Spots”:</a:t>
            </a:r>
          </a:p>
          <a:p>
            <a:pPr marL="285750" indent="-285750">
              <a:buFont typeface="Arial" panose="020B0604020202020204" pitchFamily="34" charset="0"/>
              <a:buChar char="•"/>
            </a:pPr>
            <a:r>
              <a:rPr lang="en-US" sz="1600" dirty="0"/>
              <a:t>Excludes Virginia due to issues with 2014 land cover and 2018 NAIP imagery</a:t>
            </a:r>
          </a:p>
          <a:p>
            <a:pPr marL="285750" indent="-285750">
              <a:buFont typeface="Arial" panose="020B0604020202020204" pitchFamily="34" charset="0"/>
              <a:buChar char="•"/>
            </a:pPr>
            <a:r>
              <a:rPr lang="en-US" sz="1600" dirty="0"/>
              <a:t>2013/14 land cover data updated with 2017 aerial imagery in Maryland</a:t>
            </a:r>
          </a:p>
          <a:p>
            <a:pPr marL="285750" indent="-285750">
              <a:buFont typeface="Arial" panose="020B0604020202020204" pitchFamily="34" charset="0"/>
              <a:buChar char="•"/>
            </a:pPr>
            <a:r>
              <a:rPr lang="en-US" sz="1600" dirty="0"/>
              <a:t>Developed decision rules to relate land cover change to Phase 6 land uses.  </a:t>
            </a:r>
          </a:p>
          <a:p>
            <a:pPr marL="285750" indent="-285750">
              <a:buFont typeface="Arial" panose="020B0604020202020204" pitchFamily="34" charset="0"/>
              <a:buChar char="•"/>
            </a:pPr>
            <a:endParaRPr lang="en-US" sz="1600" dirty="0"/>
          </a:p>
        </p:txBody>
      </p:sp>
      <p:sp>
        <p:nvSpPr>
          <p:cNvPr id="4" name="TextBox 3">
            <a:extLst>
              <a:ext uri="{FF2B5EF4-FFF2-40B4-BE49-F238E27FC236}">
                <a16:creationId xmlns:a16="http://schemas.microsoft.com/office/drawing/2014/main" id="{A5EE15CF-86A8-4FB4-8B17-40E85BC35A5A}"/>
              </a:ext>
            </a:extLst>
          </p:cNvPr>
          <p:cNvSpPr txBox="1"/>
          <p:nvPr/>
        </p:nvSpPr>
        <p:spPr>
          <a:xfrm>
            <a:off x="2893332" y="303624"/>
            <a:ext cx="6577442" cy="461665"/>
          </a:xfrm>
          <a:prstGeom prst="rect">
            <a:avLst/>
          </a:prstGeom>
          <a:noFill/>
        </p:spPr>
        <p:txBody>
          <a:bodyPr wrap="none" rtlCol="0">
            <a:spAutoFit/>
          </a:bodyPr>
          <a:lstStyle/>
          <a:p>
            <a:r>
              <a:rPr lang="en-US" sz="2400" b="1" dirty="0"/>
              <a:t>“Hot Spot” vs NLCD change (units in acres)</a:t>
            </a:r>
          </a:p>
        </p:txBody>
      </p:sp>
      <p:sp>
        <p:nvSpPr>
          <p:cNvPr id="5" name="TextBox 4">
            <a:extLst>
              <a:ext uri="{FF2B5EF4-FFF2-40B4-BE49-F238E27FC236}">
                <a16:creationId xmlns:a16="http://schemas.microsoft.com/office/drawing/2014/main" id="{5CA44C15-F232-41BB-8F1E-116801A58D14}"/>
              </a:ext>
            </a:extLst>
          </p:cNvPr>
          <p:cNvSpPr txBox="1"/>
          <p:nvPr/>
        </p:nvSpPr>
        <p:spPr>
          <a:xfrm>
            <a:off x="714100" y="2208707"/>
            <a:ext cx="11107978" cy="1569660"/>
          </a:xfrm>
          <a:prstGeom prst="rect">
            <a:avLst/>
          </a:prstGeom>
          <a:noFill/>
        </p:spPr>
        <p:txBody>
          <a:bodyPr wrap="square" rtlCol="0">
            <a:spAutoFit/>
          </a:bodyPr>
          <a:lstStyle/>
          <a:p>
            <a:r>
              <a:rPr lang="en-US" sz="1600" b="1" dirty="0"/>
              <a:t>2. Update high-resolution land cover everywhere using 2016 National Land Cover Dataset:</a:t>
            </a:r>
          </a:p>
          <a:p>
            <a:pPr marL="285750" indent="-285750">
              <a:buFont typeface="Arial" panose="020B0604020202020204" pitchFamily="34" charset="0"/>
              <a:buChar char="•"/>
            </a:pPr>
            <a:r>
              <a:rPr lang="en-US" sz="1600" dirty="0"/>
              <a:t>For Virginia only</a:t>
            </a:r>
          </a:p>
          <a:p>
            <a:pPr marL="285750" indent="-285750">
              <a:buFont typeface="Arial" panose="020B0604020202020204" pitchFamily="34" charset="0"/>
              <a:buChar char="•"/>
            </a:pPr>
            <a:r>
              <a:rPr lang="en-US" sz="1600" dirty="0"/>
              <a:t>Update based on change in impervious cover from 2011-2016 and for all other classes from 2013-2016.</a:t>
            </a:r>
          </a:p>
          <a:p>
            <a:pPr marL="285750" indent="-285750">
              <a:buFont typeface="Arial" panose="020B0604020202020204" pitchFamily="34" charset="0"/>
              <a:buChar char="•"/>
            </a:pPr>
            <a:r>
              <a:rPr lang="en-US" sz="1600" dirty="0"/>
              <a:t>Developed decision rules to relate land cover change to Phase 6 land uses.  These rules will be reviewed by the LUWG in September.</a:t>
            </a:r>
          </a:p>
          <a:p>
            <a:pPr marL="285750" indent="-285750">
              <a:buFont typeface="Arial" panose="020B0604020202020204" pitchFamily="34" charset="0"/>
              <a:buChar char="•"/>
            </a:pPr>
            <a:endParaRPr lang="en-US" sz="1600" dirty="0"/>
          </a:p>
        </p:txBody>
      </p:sp>
      <p:sp>
        <p:nvSpPr>
          <p:cNvPr id="6" name="TextBox 5">
            <a:extLst>
              <a:ext uri="{FF2B5EF4-FFF2-40B4-BE49-F238E27FC236}">
                <a16:creationId xmlns:a16="http://schemas.microsoft.com/office/drawing/2014/main" id="{AFF0257D-082C-40F8-A84A-745F90AB0421}"/>
              </a:ext>
            </a:extLst>
          </p:cNvPr>
          <p:cNvSpPr txBox="1"/>
          <p:nvPr/>
        </p:nvSpPr>
        <p:spPr>
          <a:xfrm>
            <a:off x="714100" y="3864463"/>
            <a:ext cx="8084264" cy="1569660"/>
          </a:xfrm>
          <a:prstGeom prst="rect">
            <a:avLst/>
          </a:prstGeom>
          <a:noFill/>
        </p:spPr>
        <p:txBody>
          <a:bodyPr wrap="none" rtlCol="0">
            <a:spAutoFit/>
          </a:bodyPr>
          <a:lstStyle/>
          <a:p>
            <a:r>
              <a:rPr lang="en-US" sz="1600" b="1" dirty="0"/>
              <a:t>3. How does NLCD change (2013-2016) compare to High-res change (2013-2017)?</a:t>
            </a:r>
          </a:p>
          <a:p>
            <a:pPr marL="285750" indent="-285750">
              <a:buFont typeface="Arial" panose="020B0604020202020204" pitchFamily="34" charset="0"/>
              <a:buChar char="•"/>
            </a:pPr>
            <a:r>
              <a:rPr lang="en-US" sz="1600" dirty="0"/>
              <a:t>High-res change: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NLCD change:</a:t>
            </a:r>
          </a:p>
        </p:txBody>
      </p:sp>
      <p:pic>
        <p:nvPicPr>
          <p:cNvPr id="7" name="Picture 6">
            <a:extLst>
              <a:ext uri="{FF2B5EF4-FFF2-40B4-BE49-F238E27FC236}">
                <a16:creationId xmlns:a16="http://schemas.microsoft.com/office/drawing/2014/main" id="{70FDE9DC-BFE4-4110-A272-D62DF5C8A07A}"/>
              </a:ext>
            </a:extLst>
          </p:cNvPr>
          <p:cNvPicPr>
            <a:picLocks noChangeAspect="1"/>
          </p:cNvPicPr>
          <p:nvPr/>
        </p:nvPicPr>
        <p:blipFill>
          <a:blip r:embed="rId2"/>
          <a:stretch>
            <a:fillRect/>
          </a:stretch>
        </p:blipFill>
        <p:spPr>
          <a:xfrm>
            <a:off x="0" y="4474124"/>
            <a:ext cx="12086795" cy="500110"/>
          </a:xfrm>
          <a:prstGeom prst="rect">
            <a:avLst/>
          </a:prstGeom>
        </p:spPr>
      </p:pic>
      <p:pic>
        <p:nvPicPr>
          <p:cNvPr id="9" name="Picture 8">
            <a:extLst>
              <a:ext uri="{FF2B5EF4-FFF2-40B4-BE49-F238E27FC236}">
                <a16:creationId xmlns:a16="http://schemas.microsoft.com/office/drawing/2014/main" id="{8F19BC06-7FE1-4967-82AA-F6BF0903E285}"/>
              </a:ext>
            </a:extLst>
          </p:cNvPr>
          <p:cNvPicPr>
            <a:picLocks noChangeAspect="1"/>
          </p:cNvPicPr>
          <p:nvPr/>
        </p:nvPicPr>
        <p:blipFill>
          <a:blip r:embed="rId3"/>
          <a:stretch>
            <a:fillRect/>
          </a:stretch>
        </p:blipFill>
        <p:spPr>
          <a:xfrm>
            <a:off x="0" y="5475555"/>
            <a:ext cx="12086794" cy="500110"/>
          </a:xfrm>
          <a:prstGeom prst="rect">
            <a:avLst/>
          </a:prstGeom>
        </p:spPr>
      </p:pic>
    </p:spTree>
    <p:extLst>
      <p:ext uri="{BB962C8B-B14F-4D97-AF65-F5344CB8AC3E}">
        <p14:creationId xmlns:p14="http://schemas.microsoft.com/office/powerpoint/2010/main" val="1558022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30C721-86EF-45A7-9177-D9FA3603D3E5}"/>
              </a:ext>
            </a:extLst>
          </p:cNvPr>
          <p:cNvSpPr txBox="1"/>
          <p:nvPr/>
        </p:nvSpPr>
        <p:spPr>
          <a:xfrm>
            <a:off x="1197550" y="57775"/>
            <a:ext cx="9586279" cy="461665"/>
          </a:xfrm>
          <a:prstGeom prst="rect">
            <a:avLst/>
          </a:prstGeom>
          <a:noFill/>
        </p:spPr>
        <p:txBody>
          <a:bodyPr wrap="none" rtlCol="0">
            <a:spAutoFit/>
          </a:bodyPr>
          <a:lstStyle/>
          <a:p>
            <a:r>
              <a:rPr lang="en-US" sz="2400" b="1" dirty="0"/>
              <a:t>Example Land Use Decision Rules (High-res “Hot Spot” change)</a:t>
            </a:r>
          </a:p>
        </p:txBody>
      </p:sp>
      <p:pic>
        <p:nvPicPr>
          <p:cNvPr id="3" name="Picture 2">
            <a:extLst>
              <a:ext uri="{FF2B5EF4-FFF2-40B4-BE49-F238E27FC236}">
                <a16:creationId xmlns:a16="http://schemas.microsoft.com/office/drawing/2014/main" id="{5D3FCAEF-8C37-4CC9-855D-4516D1FC5DE6}"/>
              </a:ext>
            </a:extLst>
          </p:cNvPr>
          <p:cNvPicPr>
            <a:picLocks noChangeAspect="1"/>
          </p:cNvPicPr>
          <p:nvPr/>
        </p:nvPicPr>
        <p:blipFill>
          <a:blip r:embed="rId2"/>
          <a:stretch>
            <a:fillRect/>
          </a:stretch>
        </p:blipFill>
        <p:spPr>
          <a:xfrm>
            <a:off x="2832302" y="562767"/>
            <a:ext cx="6348837" cy="543592"/>
          </a:xfrm>
          <a:prstGeom prst="rect">
            <a:avLst/>
          </a:prstGeom>
        </p:spPr>
      </p:pic>
      <p:sp>
        <p:nvSpPr>
          <p:cNvPr id="4" name="TextBox 3">
            <a:extLst>
              <a:ext uri="{FF2B5EF4-FFF2-40B4-BE49-F238E27FC236}">
                <a16:creationId xmlns:a16="http://schemas.microsoft.com/office/drawing/2014/main" id="{79E7394D-88B5-4F88-A5B3-C747D0256FEC}"/>
              </a:ext>
            </a:extLst>
          </p:cNvPr>
          <p:cNvSpPr txBox="1"/>
          <p:nvPr/>
        </p:nvSpPr>
        <p:spPr>
          <a:xfrm>
            <a:off x="470263" y="1106359"/>
            <a:ext cx="10824754" cy="5693866"/>
          </a:xfrm>
          <a:prstGeom prst="rect">
            <a:avLst/>
          </a:prstGeom>
          <a:noFill/>
        </p:spPr>
        <p:txBody>
          <a:bodyPr wrap="square" rtlCol="0">
            <a:spAutoFit/>
          </a:bodyPr>
          <a:lstStyle/>
          <a:p>
            <a:r>
              <a:rPr lang="en-US" sz="1300" b="1" dirty="0"/>
              <a:t>Impervious Roads (IR):  </a:t>
            </a:r>
            <a:r>
              <a:rPr lang="en-US" sz="1300" u="sng" dirty="0"/>
              <a:t>mapped</a:t>
            </a:r>
            <a:r>
              <a:rPr lang="en-US" sz="1300" dirty="0"/>
              <a:t> change in “</a:t>
            </a:r>
            <a:r>
              <a:rPr lang="en-US" sz="1300" dirty="0" err="1"/>
              <a:t>Imperv</a:t>
            </a:r>
            <a:r>
              <a:rPr lang="en-US" sz="1300" dirty="0"/>
              <a:t> Roads” + relative developed proportion of increased barren land </a:t>
            </a:r>
          </a:p>
          <a:p>
            <a:r>
              <a:rPr lang="en-US" sz="1300" dirty="0"/>
              <a:t>			</a:t>
            </a:r>
            <a:r>
              <a:rPr lang="en-US" sz="1300" dirty="0" err="1"/>
              <a:t>Imperv.Roads</a:t>
            </a:r>
            <a:r>
              <a:rPr lang="en-US" sz="1300" dirty="0"/>
              <a:t> or… </a:t>
            </a:r>
            <a:r>
              <a:rPr lang="en-US" sz="1300" dirty="0" err="1"/>
              <a:t>Imperv.Roads</a:t>
            </a:r>
            <a:r>
              <a:rPr lang="en-US" sz="1300" dirty="0"/>
              <a:t> + Barren * (IR</a:t>
            </a:r>
            <a:r>
              <a:rPr lang="en-US" sz="1300" baseline="-25000" dirty="0"/>
              <a:t>13  </a:t>
            </a:r>
            <a:r>
              <a:rPr lang="en-US" sz="1300" dirty="0"/>
              <a:t>/ (IR</a:t>
            </a:r>
            <a:r>
              <a:rPr lang="en-US" sz="1300" baseline="-25000" dirty="0"/>
              <a:t>13</a:t>
            </a:r>
            <a:r>
              <a:rPr lang="en-US" sz="1300" dirty="0"/>
              <a:t> + INR</a:t>
            </a:r>
            <a:r>
              <a:rPr lang="en-US" sz="1300" baseline="-25000" dirty="0"/>
              <a:t>13</a:t>
            </a:r>
            <a:r>
              <a:rPr lang="en-US" sz="1300" dirty="0"/>
              <a:t> + TCI</a:t>
            </a:r>
            <a:r>
              <a:rPr lang="en-US" sz="1300" baseline="-25000" dirty="0"/>
              <a:t>13</a:t>
            </a:r>
            <a:r>
              <a:rPr lang="en-US" sz="1300" dirty="0"/>
              <a:t> + TG</a:t>
            </a:r>
            <a:r>
              <a:rPr lang="en-US" sz="1300" baseline="-25000" dirty="0"/>
              <a:t>13</a:t>
            </a:r>
            <a:r>
              <a:rPr lang="en-US" sz="1300" dirty="0"/>
              <a:t> + TCT</a:t>
            </a:r>
            <a:r>
              <a:rPr lang="en-US" sz="1300" baseline="-25000" dirty="0"/>
              <a:t>13</a:t>
            </a:r>
            <a:r>
              <a:rPr lang="en-US" sz="1300" dirty="0"/>
              <a:t>))</a:t>
            </a:r>
          </a:p>
          <a:p>
            <a:endParaRPr lang="en-US" sz="1300" b="1" dirty="0"/>
          </a:p>
          <a:p>
            <a:r>
              <a:rPr lang="en-US" sz="1300" b="1" dirty="0"/>
              <a:t>Impervious Non-Roads (INR): </a:t>
            </a:r>
            <a:r>
              <a:rPr lang="en-US" sz="1300" dirty="0"/>
              <a:t>same method as used for IR but with relative proportions of INR</a:t>
            </a:r>
          </a:p>
          <a:p>
            <a:endParaRPr lang="en-US" sz="1300" dirty="0"/>
          </a:p>
          <a:p>
            <a:r>
              <a:rPr lang="en-US" sz="1300" b="1" dirty="0"/>
              <a:t>Tree Canopy over Impervious (TCI): </a:t>
            </a:r>
            <a:r>
              <a:rPr lang="en-US" sz="1300" dirty="0"/>
              <a:t>inferred with co-occurrence of development and forest loss 						max((</a:t>
            </a:r>
            <a:r>
              <a:rPr lang="en-US" sz="1300" dirty="0" err="1"/>
              <a:t>Imperv.Roads</a:t>
            </a:r>
            <a:r>
              <a:rPr lang="en-US" sz="1300" dirty="0"/>
              <a:t> + </a:t>
            </a:r>
            <a:r>
              <a:rPr lang="en-US" sz="1300" dirty="0" err="1"/>
              <a:t>Imperv.NonRoads</a:t>
            </a:r>
            <a:r>
              <a:rPr lang="en-US" sz="1300" dirty="0"/>
              <a:t>, Barren) * TCI</a:t>
            </a:r>
            <a:r>
              <a:rPr lang="en-US" sz="1300" baseline="-25000" dirty="0"/>
              <a:t>13 </a:t>
            </a:r>
            <a:r>
              <a:rPr lang="en-US" sz="1300" dirty="0"/>
              <a:t>/ (IR</a:t>
            </a:r>
            <a:r>
              <a:rPr lang="en-US" sz="1300" baseline="-25000" dirty="0"/>
              <a:t>13</a:t>
            </a:r>
            <a:r>
              <a:rPr lang="en-US" sz="1300" dirty="0"/>
              <a:t> + INR</a:t>
            </a:r>
            <a:r>
              <a:rPr lang="en-US" sz="1300" baseline="-25000" dirty="0"/>
              <a:t>13</a:t>
            </a:r>
            <a:r>
              <a:rPr lang="en-US" sz="1300" dirty="0"/>
              <a:t>)</a:t>
            </a:r>
          </a:p>
          <a:p>
            <a:endParaRPr lang="en-US" sz="1300" dirty="0"/>
          </a:p>
          <a:p>
            <a:r>
              <a:rPr lang="en-US" sz="1300" b="1" dirty="0"/>
              <a:t>Turf Grass (TG): </a:t>
            </a:r>
            <a:r>
              <a:rPr lang="en-US" sz="1300" dirty="0"/>
              <a:t>assumed to always occur; same method as TCI but using relative proportions of TG</a:t>
            </a:r>
          </a:p>
          <a:p>
            <a:r>
              <a:rPr lang="en-US" sz="1300" dirty="0"/>
              <a:t>			</a:t>
            </a:r>
          </a:p>
          <a:p>
            <a:r>
              <a:rPr lang="en-US" sz="1300" b="1" dirty="0"/>
              <a:t>Tree Canopy over Turf (TCT): </a:t>
            </a:r>
            <a:r>
              <a:rPr lang="en-US" sz="1300" dirty="0"/>
              <a:t>inferred with co-occurrence of development and forest loss; same as TCI but using relative proportions of TCT</a:t>
            </a:r>
          </a:p>
          <a:p>
            <a:endParaRPr lang="en-US" sz="1300" dirty="0"/>
          </a:p>
          <a:p>
            <a:r>
              <a:rPr lang="en-US" sz="1300" b="1" dirty="0"/>
              <a:t>Forest (FORE): </a:t>
            </a:r>
            <a:r>
              <a:rPr lang="en-US" sz="1300" dirty="0"/>
              <a:t>relative fraction of mapped change in “Trees” minus relative fraction of change in TCI and TCT </a:t>
            </a:r>
          </a:p>
          <a:p>
            <a:r>
              <a:rPr lang="en-US" sz="1300" dirty="0"/>
              <a:t>		“Trees” * (FORE</a:t>
            </a:r>
            <a:r>
              <a:rPr lang="en-US" sz="1300" baseline="-25000" dirty="0"/>
              <a:t>13</a:t>
            </a:r>
            <a:r>
              <a:rPr lang="en-US" sz="1300" dirty="0"/>
              <a:t> / (FORE</a:t>
            </a:r>
            <a:r>
              <a:rPr lang="en-US" sz="1300" baseline="-25000" dirty="0"/>
              <a:t>13</a:t>
            </a:r>
            <a:r>
              <a:rPr lang="en-US" sz="1300" dirty="0"/>
              <a:t> + WLO</a:t>
            </a:r>
            <a:r>
              <a:rPr lang="en-US" sz="1300" baseline="-25000" dirty="0"/>
              <a:t>13</a:t>
            </a:r>
            <a:r>
              <a:rPr lang="en-US" sz="1300" dirty="0"/>
              <a:t> + WLF</a:t>
            </a:r>
            <a:r>
              <a:rPr lang="en-US" sz="1300" baseline="-25000" dirty="0"/>
              <a:t>13</a:t>
            </a:r>
            <a:r>
              <a:rPr lang="en-US" sz="1300" dirty="0"/>
              <a:t>)) – ((TCI</a:t>
            </a:r>
            <a:r>
              <a:rPr lang="en-US" sz="1300" baseline="-25000" dirty="0"/>
              <a:t>17</a:t>
            </a:r>
            <a:r>
              <a:rPr lang="en-US" sz="1300" dirty="0"/>
              <a:t>+ TCT</a:t>
            </a:r>
            <a:r>
              <a:rPr lang="en-US" sz="1300" baseline="-25000" dirty="0"/>
              <a:t>17</a:t>
            </a:r>
            <a:r>
              <a:rPr lang="en-US" sz="1300" dirty="0"/>
              <a:t>) * (FORE</a:t>
            </a:r>
            <a:r>
              <a:rPr lang="en-US" sz="1300" baseline="-25000" dirty="0"/>
              <a:t>13</a:t>
            </a:r>
            <a:r>
              <a:rPr lang="en-US" sz="1300" dirty="0"/>
              <a:t> / (FORE</a:t>
            </a:r>
            <a:r>
              <a:rPr lang="en-US" sz="1300" baseline="-25000" dirty="0"/>
              <a:t>13</a:t>
            </a:r>
            <a:r>
              <a:rPr lang="en-US" sz="1300" dirty="0"/>
              <a:t> + WLO</a:t>
            </a:r>
            <a:r>
              <a:rPr lang="en-US" sz="1300" baseline="-25000" dirty="0"/>
              <a:t>13</a:t>
            </a:r>
            <a:r>
              <a:rPr lang="en-US" sz="1300" dirty="0"/>
              <a:t> + WLF</a:t>
            </a:r>
            <a:r>
              <a:rPr lang="en-US" sz="1300" baseline="-25000" dirty="0"/>
              <a:t>13</a:t>
            </a:r>
            <a:r>
              <a:rPr lang="en-US" sz="1300" dirty="0"/>
              <a:t>)) </a:t>
            </a:r>
          </a:p>
          <a:p>
            <a:endParaRPr lang="en-US" sz="1300" b="1" dirty="0"/>
          </a:p>
          <a:p>
            <a:r>
              <a:rPr lang="en-US" sz="1300" b="1" dirty="0"/>
              <a:t>Wetland, Other (WLO): </a:t>
            </a:r>
            <a:r>
              <a:rPr lang="en-US" sz="1300" dirty="0"/>
              <a:t>same method as used for Forest but with relative proportions of WLO</a:t>
            </a:r>
          </a:p>
          <a:p>
            <a:endParaRPr lang="en-US" sz="1300" b="1" dirty="0"/>
          </a:p>
          <a:p>
            <a:r>
              <a:rPr lang="en-US" sz="1300" b="1" dirty="0"/>
              <a:t>Wetland, Floodplain (WLF): </a:t>
            </a:r>
            <a:r>
              <a:rPr lang="en-US" sz="1300" dirty="0"/>
              <a:t>same method as used for Forest but with relative proportions of WLF</a:t>
            </a:r>
          </a:p>
          <a:p>
            <a:endParaRPr lang="en-US" sz="1300" dirty="0"/>
          </a:p>
          <a:p>
            <a:r>
              <a:rPr lang="en-US" sz="1300" b="1" dirty="0"/>
              <a:t>Water (WAT): </a:t>
            </a:r>
            <a:r>
              <a:rPr lang="en-US" sz="1300" u="sng" dirty="0"/>
              <a:t>mapped</a:t>
            </a:r>
            <a:r>
              <a:rPr lang="en-US" sz="1300" dirty="0"/>
              <a:t> change in “Water”</a:t>
            </a:r>
          </a:p>
          <a:p>
            <a:endParaRPr lang="en-US" sz="1300" dirty="0"/>
          </a:p>
          <a:p>
            <a:r>
              <a:rPr lang="en-US" sz="1300" b="1" dirty="0"/>
              <a:t>Mixed Open (MO): </a:t>
            </a:r>
            <a:r>
              <a:rPr lang="en-US" sz="1300" dirty="0"/>
              <a:t>if agriculture in county is declining, 2012 – 2017, assign remaining change acres to this class, otherwise apportion remaining change using relative herbaceous fraction, e.g., </a:t>
            </a:r>
            <a:r>
              <a:rPr lang="en-US" sz="1300" dirty="0" err="1"/>
              <a:t>RemainingChange</a:t>
            </a:r>
            <a:r>
              <a:rPr lang="en-US" sz="1300" dirty="0"/>
              <a:t>  * MO</a:t>
            </a:r>
            <a:r>
              <a:rPr lang="en-US" sz="1300" baseline="-25000" dirty="0"/>
              <a:t>13</a:t>
            </a:r>
            <a:r>
              <a:rPr lang="en-US" sz="1300" dirty="0"/>
              <a:t> / (MO</a:t>
            </a:r>
            <a:r>
              <a:rPr lang="en-US" sz="1300" baseline="-25000" dirty="0"/>
              <a:t>13</a:t>
            </a:r>
            <a:r>
              <a:rPr lang="en-US" sz="1300" dirty="0"/>
              <a:t> + CRP</a:t>
            </a:r>
            <a:r>
              <a:rPr lang="en-US" sz="1300" baseline="-25000" dirty="0"/>
              <a:t>13</a:t>
            </a:r>
            <a:r>
              <a:rPr lang="en-US" sz="1300" dirty="0"/>
              <a:t> + PAS</a:t>
            </a:r>
            <a:r>
              <a:rPr lang="en-US" sz="1300" baseline="-25000" dirty="0"/>
              <a:t>13</a:t>
            </a:r>
            <a:r>
              <a:rPr lang="en-US" sz="1300" dirty="0"/>
              <a:t>) </a:t>
            </a:r>
          </a:p>
          <a:p>
            <a:r>
              <a:rPr lang="en-US" sz="1300" dirty="0"/>
              <a:t>		</a:t>
            </a:r>
          </a:p>
          <a:p>
            <a:r>
              <a:rPr lang="en-US" sz="1300" b="1" dirty="0"/>
              <a:t>Cropland (CRP): </a:t>
            </a:r>
            <a:r>
              <a:rPr lang="en-US" sz="1300" dirty="0"/>
              <a:t>if agriculture in county is declining, 2012 – 2017, set to zero, otherwise apportion remaining change using relative herbaceous fraction, e.g., </a:t>
            </a:r>
            <a:r>
              <a:rPr lang="en-US" sz="1300" dirty="0" err="1"/>
              <a:t>RemainingChange</a:t>
            </a:r>
            <a:r>
              <a:rPr lang="en-US" sz="1300" dirty="0"/>
              <a:t>  * CRP</a:t>
            </a:r>
            <a:r>
              <a:rPr lang="en-US" sz="1300" baseline="-25000" dirty="0"/>
              <a:t>13</a:t>
            </a:r>
            <a:r>
              <a:rPr lang="en-US" sz="1300" dirty="0"/>
              <a:t> / (MO</a:t>
            </a:r>
            <a:r>
              <a:rPr lang="en-US" sz="1300" baseline="-25000" dirty="0"/>
              <a:t>13</a:t>
            </a:r>
            <a:r>
              <a:rPr lang="en-US" sz="1300" dirty="0"/>
              <a:t> + CRP</a:t>
            </a:r>
            <a:r>
              <a:rPr lang="en-US" sz="1300" baseline="-25000" dirty="0"/>
              <a:t>13</a:t>
            </a:r>
            <a:r>
              <a:rPr lang="en-US" sz="1300" dirty="0"/>
              <a:t> + PAS</a:t>
            </a:r>
            <a:r>
              <a:rPr lang="en-US" sz="1300" baseline="-25000" dirty="0"/>
              <a:t>13</a:t>
            </a:r>
            <a:r>
              <a:rPr lang="en-US" sz="1300" dirty="0"/>
              <a:t>) </a:t>
            </a:r>
          </a:p>
          <a:p>
            <a:endParaRPr lang="en-US" sz="1300" dirty="0"/>
          </a:p>
          <a:p>
            <a:r>
              <a:rPr lang="en-US" sz="1300" b="1" dirty="0"/>
              <a:t>Pasture (PAS): </a:t>
            </a:r>
            <a:r>
              <a:rPr lang="en-US" sz="1300" dirty="0"/>
              <a:t>same method as used for Cropland but with relative proportions of PAS</a:t>
            </a:r>
          </a:p>
        </p:txBody>
      </p:sp>
    </p:spTree>
    <p:extLst>
      <p:ext uri="{BB962C8B-B14F-4D97-AF65-F5344CB8AC3E}">
        <p14:creationId xmlns:p14="http://schemas.microsoft.com/office/powerpoint/2010/main" val="634571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C28525-584B-4997-8819-565CC92A2418}"/>
              </a:ext>
            </a:extLst>
          </p:cNvPr>
          <p:cNvPicPr>
            <a:picLocks noChangeAspect="1"/>
          </p:cNvPicPr>
          <p:nvPr/>
        </p:nvPicPr>
        <p:blipFill>
          <a:blip r:embed="rId2"/>
          <a:stretch>
            <a:fillRect/>
          </a:stretch>
        </p:blipFill>
        <p:spPr>
          <a:xfrm>
            <a:off x="558746" y="0"/>
            <a:ext cx="11074505" cy="6858000"/>
          </a:xfrm>
          <a:prstGeom prst="rect">
            <a:avLst/>
          </a:prstGeom>
        </p:spPr>
      </p:pic>
      <p:pic>
        <p:nvPicPr>
          <p:cNvPr id="2" name="Picture 1">
            <a:extLst>
              <a:ext uri="{FF2B5EF4-FFF2-40B4-BE49-F238E27FC236}">
                <a16:creationId xmlns:a16="http://schemas.microsoft.com/office/drawing/2014/main" id="{26B183B0-6768-445B-9CAE-399148F70196}"/>
              </a:ext>
            </a:extLst>
          </p:cNvPr>
          <p:cNvPicPr>
            <a:picLocks noChangeAspect="1"/>
          </p:cNvPicPr>
          <p:nvPr/>
        </p:nvPicPr>
        <p:blipFill>
          <a:blip r:embed="rId3"/>
          <a:stretch>
            <a:fillRect/>
          </a:stretch>
        </p:blipFill>
        <p:spPr>
          <a:xfrm>
            <a:off x="558747" y="0"/>
            <a:ext cx="11074505" cy="6858000"/>
          </a:xfrm>
          <a:prstGeom prst="rect">
            <a:avLst/>
          </a:prstGeom>
        </p:spPr>
      </p:pic>
      <p:pic>
        <p:nvPicPr>
          <p:cNvPr id="4" name="Picture 3">
            <a:extLst>
              <a:ext uri="{FF2B5EF4-FFF2-40B4-BE49-F238E27FC236}">
                <a16:creationId xmlns:a16="http://schemas.microsoft.com/office/drawing/2014/main" id="{0B60D198-41C0-4F0F-8931-86214A5B4CFD}"/>
              </a:ext>
            </a:extLst>
          </p:cNvPr>
          <p:cNvPicPr>
            <a:picLocks noChangeAspect="1"/>
          </p:cNvPicPr>
          <p:nvPr/>
        </p:nvPicPr>
        <p:blipFill>
          <a:blip r:embed="rId4"/>
          <a:stretch>
            <a:fillRect/>
          </a:stretch>
        </p:blipFill>
        <p:spPr>
          <a:xfrm>
            <a:off x="7625505" y="0"/>
            <a:ext cx="4007746" cy="2943497"/>
          </a:xfrm>
          <a:prstGeom prst="rect">
            <a:avLst/>
          </a:prstGeom>
        </p:spPr>
      </p:pic>
      <p:sp>
        <p:nvSpPr>
          <p:cNvPr id="5" name="TextBox 4">
            <a:extLst>
              <a:ext uri="{FF2B5EF4-FFF2-40B4-BE49-F238E27FC236}">
                <a16:creationId xmlns:a16="http://schemas.microsoft.com/office/drawing/2014/main" id="{261688AC-AA84-4820-A452-6F8E4A88FE4E}"/>
              </a:ext>
            </a:extLst>
          </p:cNvPr>
          <p:cNvSpPr txBox="1"/>
          <p:nvPr/>
        </p:nvSpPr>
        <p:spPr>
          <a:xfrm>
            <a:off x="775063" y="269966"/>
            <a:ext cx="3727624" cy="646331"/>
          </a:xfrm>
          <a:prstGeom prst="rect">
            <a:avLst/>
          </a:prstGeom>
          <a:noFill/>
        </p:spPr>
        <p:txBody>
          <a:bodyPr wrap="none" rtlCol="0">
            <a:spAutoFit/>
          </a:bodyPr>
          <a:lstStyle/>
          <a:p>
            <a:pPr algn="ctr"/>
            <a:r>
              <a:rPr lang="en-US" b="1" dirty="0">
                <a:solidFill>
                  <a:schemeClr val="bg1"/>
                </a:solidFill>
              </a:rPr>
              <a:t>Tree Canopy over Impervious Change</a:t>
            </a:r>
          </a:p>
          <a:p>
            <a:pPr algn="ctr"/>
            <a:r>
              <a:rPr lang="en-US" b="1" dirty="0">
                <a:solidFill>
                  <a:schemeClr val="bg1"/>
                </a:solidFill>
              </a:rPr>
              <a:t>2014 – 2018 Prince George’s County</a:t>
            </a:r>
          </a:p>
        </p:txBody>
      </p:sp>
    </p:spTree>
    <p:extLst>
      <p:ext uri="{BB962C8B-B14F-4D97-AF65-F5344CB8AC3E}">
        <p14:creationId xmlns:p14="http://schemas.microsoft.com/office/powerpoint/2010/main" val="241279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4F209-58E6-4FC0-9C7E-E0CD68644F7B}"/>
              </a:ext>
            </a:extLst>
          </p:cNvPr>
          <p:cNvPicPr>
            <a:picLocks noChangeAspect="1"/>
          </p:cNvPicPr>
          <p:nvPr/>
        </p:nvPicPr>
        <p:blipFill>
          <a:blip r:embed="rId2"/>
          <a:stretch>
            <a:fillRect/>
          </a:stretch>
        </p:blipFill>
        <p:spPr>
          <a:xfrm>
            <a:off x="831634" y="0"/>
            <a:ext cx="10528731" cy="6858000"/>
          </a:xfrm>
          <a:prstGeom prst="rect">
            <a:avLst/>
          </a:prstGeom>
        </p:spPr>
      </p:pic>
      <p:pic>
        <p:nvPicPr>
          <p:cNvPr id="6" name="Picture 5">
            <a:extLst>
              <a:ext uri="{FF2B5EF4-FFF2-40B4-BE49-F238E27FC236}">
                <a16:creationId xmlns:a16="http://schemas.microsoft.com/office/drawing/2014/main" id="{B6D3282B-850D-41E4-BE9E-5D2CDA485BCD}"/>
              </a:ext>
            </a:extLst>
          </p:cNvPr>
          <p:cNvPicPr>
            <a:picLocks noChangeAspect="1"/>
          </p:cNvPicPr>
          <p:nvPr/>
        </p:nvPicPr>
        <p:blipFill>
          <a:blip r:embed="rId3"/>
          <a:stretch>
            <a:fillRect/>
          </a:stretch>
        </p:blipFill>
        <p:spPr>
          <a:xfrm>
            <a:off x="847712" y="0"/>
            <a:ext cx="10496575" cy="6858000"/>
          </a:xfrm>
          <a:prstGeom prst="rect">
            <a:avLst/>
          </a:prstGeom>
        </p:spPr>
      </p:pic>
      <p:sp>
        <p:nvSpPr>
          <p:cNvPr id="5" name="TextBox 4">
            <a:extLst>
              <a:ext uri="{FF2B5EF4-FFF2-40B4-BE49-F238E27FC236}">
                <a16:creationId xmlns:a16="http://schemas.microsoft.com/office/drawing/2014/main" id="{E92DC28B-6830-44A5-ADC9-2F5F1343634B}"/>
              </a:ext>
            </a:extLst>
          </p:cNvPr>
          <p:cNvSpPr txBox="1"/>
          <p:nvPr/>
        </p:nvSpPr>
        <p:spPr>
          <a:xfrm>
            <a:off x="775063" y="269966"/>
            <a:ext cx="3727624" cy="646331"/>
          </a:xfrm>
          <a:prstGeom prst="rect">
            <a:avLst/>
          </a:prstGeom>
          <a:noFill/>
        </p:spPr>
        <p:txBody>
          <a:bodyPr wrap="none" rtlCol="0">
            <a:spAutoFit/>
          </a:bodyPr>
          <a:lstStyle/>
          <a:p>
            <a:pPr algn="ctr"/>
            <a:r>
              <a:rPr lang="en-US" b="1" dirty="0">
                <a:solidFill>
                  <a:schemeClr val="bg1"/>
                </a:solidFill>
              </a:rPr>
              <a:t>Tree Canopy over Impervious Change</a:t>
            </a:r>
          </a:p>
          <a:p>
            <a:pPr algn="ctr"/>
            <a:r>
              <a:rPr lang="en-US" b="1" dirty="0">
                <a:solidFill>
                  <a:schemeClr val="bg1"/>
                </a:solidFill>
              </a:rPr>
              <a:t>2014 – 2018 Prince George’s County</a:t>
            </a:r>
          </a:p>
        </p:txBody>
      </p:sp>
    </p:spTree>
    <p:extLst>
      <p:ext uri="{BB962C8B-B14F-4D97-AF65-F5344CB8AC3E}">
        <p14:creationId xmlns:p14="http://schemas.microsoft.com/office/powerpoint/2010/main" val="31822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71487E-2684-413D-92E9-105EAE1374B1}"/>
              </a:ext>
            </a:extLst>
          </p:cNvPr>
          <p:cNvSpPr txBox="1"/>
          <p:nvPr/>
        </p:nvSpPr>
        <p:spPr>
          <a:xfrm>
            <a:off x="8722872" y="611573"/>
            <a:ext cx="3174919" cy="1815882"/>
          </a:xfrm>
          <a:prstGeom prst="rect">
            <a:avLst/>
          </a:prstGeom>
          <a:noFill/>
        </p:spPr>
        <p:txBody>
          <a:bodyPr wrap="square" rtlCol="0">
            <a:spAutoFit/>
          </a:bodyPr>
          <a:lstStyle/>
          <a:p>
            <a:r>
              <a:rPr lang="en-US" sz="1400" b="1" u="sng" dirty="0"/>
              <a:t>NLCD “Forest” classifications:</a:t>
            </a:r>
          </a:p>
          <a:p>
            <a:r>
              <a:rPr lang="en-US" sz="1400" dirty="0"/>
              <a:t>5-class: Deciduous, Evergreen, Mixed, Woody Wetlands, Shrub/scrub</a:t>
            </a:r>
          </a:p>
          <a:p>
            <a:endParaRPr lang="en-US" sz="1400" dirty="0"/>
          </a:p>
          <a:p>
            <a:r>
              <a:rPr lang="en-US" sz="1400" dirty="0"/>
              <a:t>4-class: Deciduous, Evergreen, Mixed, Woody Wetlands</a:t>
            </a:r>
          </a:p>
          <a:p>
            <a:endParaRPr lang="en-US" sz="1400" dirty="0"/>
          </a:p>
          <a:p>
            <a:r>
              <a:rPr lang="en-US" sz="1400" dirty="0"/>
              <a:t>3-class: Deciduous, Evergreen, Mixed</a:t>
            </a:r>
          </a:p>
        </p:txBody>
      </p:sp>
      <p:sp>
        <p:nvSpPr>
          <p:cNvPr id="5" name="TextBox 4">
            <a:extLst>
              <a:ext uri="{FF2B5EF4-FFF2-40B4-BE49-F238E27FC236}">
                <a16:creationId xmlns:a16="http://schemas.microsoft.com/office/drawing/2014/main" id="{F8A3D7FD-317F-4C08-A585-4E65DB1B844B}"/>
              </a:ext>
            </a:extLst>
          </p:cNvPr>
          <p:cNvSpPr txBox="1"/>
          <p:nvPr/>
        </p:nvSpPr>
        <p:spPr>
          <a:xfrm>
            <a:off x="378217" y="109858"/>
            <a:ext cx="11435566" cy="369332"/>
          </a:xfrm>
          <a:prstGeom prst="rect">
            <a:avLst/>
          </a:prstGeom>
          <a:noFill/>
        </p:spPr>
        <p:txBody>
          <a:bodyPr wrap="none" rtlCol="0">
            <a:spAutoFit/>
          </a:bodyPr>
          <a:lstStyle/>
          <a:p>
            <a:r>
              <a:rPr lang="en-US" b="1" dirty="0"/>
              <a:t>Comparison of NLCD, </a:t>
            </a:r>
            <a:r>
              <a:rPr lang="en-US" b="1" dirty="0" err="1"/>
              <a:t>HotSpot</a:t>
            </a:r>
            <a:r>
              <a:rPr lang="en-US" b="1" dirty="0"/>
              <a:t>, and Wall-To-Wall Estimates of Tree Canopy Change (2013/14 – 2016/18)</a:t>
            </a:r>
          </a:p>
        </p:txBody>
      </p:sp>
      <p:sp>
        <p:nvSpPr>
          <p:cNvPr id="6" name="TextBox 5">
            <a:extLst>
              <a:ext uri="{FF2B5EF4-FFF2-40B4-BE49-F238E27FC236}">
                <a16:creationId xmlns:a16="http://schemas.microsoft.com/office/drawing/2014/main" id="{5A724618-E7FC-4F04-B24F-D7F9AA24DC04}"/>
              </a:ext>
            </a:extLst>
          </p:cNvPr>
          <p:cNvSpPr txBox="1"/>
          <p:nvPr/>
        </p:nvSpPr>
        <p:spPr>
          <a:xfrm>
            <a:off x="8722872" y="6581001"/>
            <a:ext cx="3090911" cy="276999"/>
          </a:xfrm>
          <a:prstGeom prst="rect">
            <a:avLst/>
          </a:prstGeom>
          <a:noFill/>
        </p:spPr>
        <p:txBody>
          <a:bodyPr wrap="none" rtlCol="0">
            <a:spAutoFit/>
          </a:bodyPr>
          <a:lstStyle/>
          <a:p>
            <a:r>
              <a:rPr lang="en-US" sz="1200" dirty="0"/>
              <a:t>See LUWG_MilestoneUpdate2019_v3.xlsx</a:t>
            </a:r>
          </a:p>
        </p:txBody>
      </p:sp>
      <p:pic>
        <p:nvPicPr>
          <p:cNvPr id="8" name="Picture 7">
            <a:extLst>
              <a:ext uri="{FF2B5EF4-FFF2-40B4-BE49-F238E27FC236}">
                <a16:creationId xmlns:a16="http://schemas.microsoft.com/office/drawing/2014/main" id="{277C174A-0D5B-4C2F-91C0-883A6644104D}"/>
              </a:ext>
            </a:extLst>
          </p:cNvPr>
          <p:cNvPicPr>
            <a:picLocks noChangeAspect="1"/>
          </p:cNvPicPr>
          <p:nvPr/>
        </p:nvPicPr>
        <p:blipFill>
          <a:blip r:embed="rId2"/>
          <a:stretch>
            <a:fillRect/>
          </a:stretch>
        </p:blipFill>
        <p:spPr>
          <a:xfrm>
            <a:off x="480357" y="546149"/>
            <a:ext cx="8085521" cy="4008434"/>
          </a:xfrm>
          <a:prstGeom prst="rect">
            <a:avLst/>
          </a:prstGeom>
        </p:spPr>
      </p:pic>
      <p:sp>
        <p:nvSpPr>
          <p:cNvPr id="9" name="TextBox 8">
            <a:extLst>
              <a:ext uri="{FF2B5EF4-FFF2-40B4-BE49-F238E27FC236}">
                <a16:creationId xmlns:a16="http://schemas.microsoft.com/office/drawing/2014/main" id="{3B0F6565-A836-4874-90E2-DB1B5D68F9EB}"/>
              </a:ext>
            </a:extLst>
          </p:cNvPr>
          <p:cNvSpPr txBox="1"/>
          <p:nvPr/>
        </p:nvSpPr>
        <p:spPr>
          <a:xfrm>
            <a:off x="480357" y="4686966"/>
            <a:ext cx="11123990" cy="1815882"/>
          </a:xfrm>
          <a:prstGeom prst="rect">
            <a:avLst/>
          </a:prstGeom>
          <a:noFill/>
        </p:spPr>
        <p:txBody>
          <a:bodyPr wrap="square" rtlCol="0">
            <a:spAutoFit/>
          </a:bodyPr>
          <a:lstStyle/>
          <a:p>
            <a:r>
              <a:rPr lang="en-US" sz="1400" dirty="0"/>
              <a:t>To compare 30m NLCD-based assessments of tree canopy change with 1m assessments, three different classifications of tree canopy are presented for consideration. Tree canopy is present in all three forest classes (41-43) and the woody wetland class (90), although the latter is sometimes omitted in estimates of forest cover.  Shrub/scrub (52) typically represents mid-successional forest and may or may not be mapped as tree canopy at high-resolution.  These data indicate that there are substantial differences in estimates of tree canopy change between the NLCD, Hot-Spots, and Wall-to-Wall mapping approaches.  This is because the average size of tree canopy change patches is much smaller than the 900m</a:t>
            </a:r>
            <a:r>
              <a:rPr lang="en-US" sz="1400" baseline="30000" dirty="0"/>
              <a:t>2</a:t>
            </a:r>
            <a:r>
              <a:rPr lang="en-US" sz="1400" dirty="0"/>
              <a:t> size of a Landsat E-TM cell used to create the NLCD and to identify hot spots (within which change at 1m-resolution was mapped).  Agreement between change detected in the NLCD and from high-resolution imagery is dependent on the average size of change patches and consistency between the image dates and temporal range represented by both products.   </a:t>
            </a:r>
          </a:p>
        </p:txBody>
      </p:sp>
    </p:spTree>
    <p:extLst>
      <p:ext uri="{BB962C8B-B14F-4D97-AF65-F5344CB8AC3E}">
        <p14:creationId xmlns:p14="http://schemas.microsoft.com/office/powerpoint/2010/main" val="1860143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eography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eograph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geograph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graph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graph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graph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graph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graph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graph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FF10AB54A57A4B9F77801296DA1CF3" ma:contentTypeVersion="7" ma:contentTypeDescription="Create a new document." ma:contentTypeScope="" ma:versionID="664c3cffd0961be3587dec6f81bab9c3">
  <xsd:schema xmlns:xsd="http://www.w3.org/2001/XMLSchema" xmlns:xs="http://www.w3.org/2001/XMLSchema" xmlns:p="http://schemas.microsoft.com/office/2006/metadata/properties" xmlns:ns3="a189dbc1-3167-43c4-97a8-47d0a1a30383" xmlns:ns4="06ca5060-b6a8-4865-b7bb-8648b3d0f513" targetNamespace="http://schemas.microsoft.com/office/2006/metadata/properties" ma:root="true" ma:fieldsID="c1784ec3c087f7a415102c748b424a00" ns3:_="" ns4:_="">
    <xsd:import namespace="a189dbc1-3167-43c4-97a8-47d0a1a30383"/>
    <xsd:import namespace="06ca5060-b6a8-4865-b7bb-8648b3d0f51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89dbc1-3167-43c4-97a8-47d0a1a303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ca5060-b6a8-4865-b7bb-8648b3d0f51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7551B4-3C8D-44C9-BFA0-EE7D948AEAE7}">
  <ds:schemaRefs>
    <ds:schemaRef ds:uri="http://schemas.microsoft.com/sharepoint/v3/contenttype/forms"/>
  </ds:schemaRefs>
</ds:datastoreItem>
</file>

<file path=customXml/itemProps2.xml><?xml version="1.0" encoding="utf-8"?>
<ds:datastoreItem xmlns:ds="http://schemas.openxmlformats.org/officeDocument/2006/customXml" ds:itemID="{CE203790-507E-4178-971D-88F233FFEA03}">
  <ds:schemaRefs>
    <ds:schemaRef ds:uri="http://purl.org/dc/dcmitype/"/>
    <ds:schemaRef ds:uri="http://schemas.microsoft.com/office/2006/documentManagement/types"/>
    <ds:schemaRef ds:uri="http://schemas.microsoft.com/office/infopath/2007/PartnerControls"/>
    <ds:schemaRef ds:uri="06ca5060-b6a8-4865-b7bb-8648b3d0f513"/>
    <ds:schemaRef ds:uri="a189dbc1-3167-43c4-97a8-47d0a1a30383"/>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023C7817-434A-4FB1-81D2-FFB6A7850E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89dbc1-3167-43c4-97a8-47d0a1a30383"/>
    <ds:schemaRef ds:uri="06ca5060-b6a8-4865-b7bb-8648b3d0f5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22805</TotalTime>
  <Words>1179</Words>
  <Application>Microsoft Office PowerPoint</Application>
  <PresentationFormat>Widescreen</PresentationFormat>
  <Paragraphs>134</Paragraphs>
  <Slides>12</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Calibri Light</vt:lpstr>
      <vt:lpstr>Wingdings</vt:lpstr>
      <vt:lpstr>Office Theme</vt:lpstr>
      <vt:lpstr>1_geography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Claggett</dc:creator>
  <cp:lastModifiedBy>Peter Claggett</cp:lastModifiedBy>
  <cp:revision>64</cp:revision>
  <dcterms:created xsi:type="dcterms:W3CDTF">2019-09-09T17:29:26Z</dcterms:created>
  <dcterms:modified xsi:type="dcterms:W3CDTF">2019-10-15T15:16:09Z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0x0101005BFF10AB54A57A4B9F77801296DA1CF3</vt:lpwstr>
  </property>
</Properties>
</file>