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2" r:id="rId3"/>
    <p:sldId id="273" r:id="rId4"/>
    <p:sldId id="274" r:id="rId5"/>
    <p:sldId id="275" r:id="rId6"/>
    <p:sldId id="276" r:id="rId7"/>
    <p:sldId id="278" r:id="rId8"/>
    <p:sldId id="270" r:id="rId9"/>
    <p:sldId id="256" r:id="rId10"/>
    <p:sldId id="259" r:id="rId11"/>
    <p:sldId id="271" r:id="rId12"/>
    <p:sldId id="27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 varScale="1">
        <p:scale>
          <a:sx n="69" d="100"/>
          <a:sy n="69" d="100"/>
        </p:scale>
        <p:origin x="149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DAF10-DE4C-4EC5-ABFB-68175D26ABFC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43211F9-1763-4C00-BD9B-AB5213FFF4C9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dirty="0" smtClean="0"/>
            <a:t>Four One-hour Classroom Lessons</a:t>
          </a:r>
          <a:endParaRPr lang="en-US" dirty="0"/>
        </a:p>
      </dgm:t>
    </dgm:pt>
    <dgm:pt modelId="{3A00A629-502A-4100-B281-A9F7F0130C65}" type="parTrans" cxnId="{C11F2612-2909-4D01-A079-25C1135C65F6}">
      <dgm:prSet/>
      <dgm:spPr/>
      <dgm:t>
        <a:bodyPr/>
        <a:lstStyle/>
        <a:p>
          <a:endParaRPr lang="en-US"/>
        </a:p>
      </dgm:t>
    </dgm:pt>
    <dgm:pt modelId="{D2D36744-1F61-4203-8D42-F955C99050C7}" type="sibTrans" cxnId="{C11F2612-2909-4D01-A079-25C1135C65F6}">
      <dgm:prSet/>
      <dgm:spPr/>
      <dgm:t>
        <a:bodyPr/>
        <a:lstStyle/>
        <a:p>
          <a:endParaRPr lang="en-US"/>
        </a:p>
      </dgm:t>
    </dgm:pt>
    <dgm:pt modelId="{DC292981-94AA-41BE-AEF5-3C93740EAF0D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dirty="0" smtClean="0"/>
            <a:t>Preparation &amp; Rain Garden Design</a:t>
          </a:r>
          <a:endParaRPr lang="en-US" dirty="0"/>
        </a:p>
      </dgm:t>
    </dgm:pt>
    <dgm:pt modelId="{006D4A1D-E84B-4990-B0B8-B4BB577315AB}" type="parTrans" cxnId="{7558A959-9EDB-42E9-AE35-CA49C4554381}">
      <dgm:prSet/>
      <dgm:spPr/>
      <dgm:t>
        <a:bodyPr/>
        <a:lstStyle/>
        <a:p>
          <a:endParaRPr lang="en-US"/>
        </a:p>
      </dgm:t>
    </dgm:pt>
    <dgm:pt modelId="{91D64A19-52CB-456C-B3A3-B97BFF3D54C9}" type="sibTrans" cxnId="{7558A959-9EDB-42E9-AE35-CA49C4554381}">
      <dgm:prSet/>
      <dgm:spPr/>
      <dgm:t>
        <a:bodyPr/>
        <a:lstStyle/>
        <a:p>
          <a:endParaRPr lang="en-US"/>
        </a:p>
      </dgm:t>
    </dgm:pt>
    <dgm:pt modelId="{A978EAAB-259A-444F-A159-8BB83A355605}">
      <dgm:prSet phldrT="[Text]"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dirty="0" smtClean="0"/>
            <a:t>Installation with Students &amp; Community </a:t>
          </a:r>
          <a:endParaRPr lang="en-US" dirty="0"/>
        </a:p>
      </dgm:t>
    </dgm:pt>
    <dgm:pt modelId="{A6507FF2-4FE3-4301-80CE-B8C038575C17}" type="parTrans" cxnId="{4376A368-DC22-49BF-8FDD-2C3EEC9FE525}">
      <dgm:prSet/>
      <dgm:spPr/>
      <dgm:t>
        <a:bodyPr/>
        <a:lstStyle/>
        <a:p>
          <a:endParaRPr lang="en-US"/>
        </a:p>
      </dgm:t>
    </dgm:pt>
    <dgm:pt modelId="{B3C040AF-332A-44DE-8DB0-6F06F24F6C91}" type="sibTrans" cxnId="{4376A368-DC22-49BF-8FDD-2C3EEC9FE525}">
      <dgm:prSet/>
      <dgm:spPr/>
      <dgm:t>
        <a:bodyPr/>
        <a:lstStyle/>
        <a:p>
          <a:endParaRPr lang="en-US"/>
        </a:p>
      </dgm:t>
    </dgm:pt>
    <dgm:pt modelId="{4CB30159-5826-4165-801B-D7F51E8B57C1}">
      <dgm:prSet/>
      <dgm:spPr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en-US" dirty="0" smtClean="0"/>
            <a:t>Maintenance &amp; Education Resource</a:t>
          </a:r>
          <a:endParaRPr lang="en-US" dirty="0"/>
        </a:p>
      </dgm:t>
    </dgm:pt>
    <dgm:pt modelId="{39F2D74C-64BE-4EA9-975A-926AD740F1AF}" type="parTrans" cxnId="{359A049B-C185-465E-86BE-B443ADF65B48}">
      <dgm:prSet/>
      <dgm:spPr/>
      <dgm:t>
        <a:bodyPr/>
        <a:lstStyle/>
        <a:p>
          <a:endParaRPr lang="en-US"/>
        </a:p>
      </dgm:t>
    </dgm:pt>
    <dgm:pt modelId="{81D0E216-605F-4457-B3DB-336FC451946D}" type="sibTrans" cxnId="{359A049B-C185-465E-86BE-B443ADF65B48}">
      <dgm:prSet/>
      <dgm:spPr/>
      <dgm:t>
        <a:bodyPr/>
        <a:lstStyle/>
        <a:p>
          <a:endParaRPr lang="en-US"/>
        </a:p>
      </dgm:t>
    </dgm:pt>
    <dgm:pt modelId="{DDE4BBF8-5DD7-449D-B549-39416BBC34B1}" type="pres">
      <dgm:prSet presAssocID="{37CDAF10-DE4C-4EC5-ABFB-68175D26ABFC}" presName="Name0" presStyleCnt="0">
        <dgm:presLayoutVars>
          <dgm:dir/>
          <dgm:resizeHandles val="exact"/>
        </dgm:presLayoutVars>
      </dgm:prSet>
      <dgm:spPr/>
    </dgm:pt>
    <dgm:pt modelId="{59035202-B0A0-465F-9B5C-954F461BCD93}" type="pres">
      <dgm:prSet presAssocID="{043211F9-1763-4C00-BD9B-AB5213FFF4C9}" presName="node" presStyleLbl="node1" presStyleIdx="0" presStyleCnt="4" custScaleX="105500" custScaleY="134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6569BD-B52E-4725-BBE7-F77206C867D5}" type="pres">
      <dgm:prSet presAssocID="{D2D36744-1F61-4203-8D42-F955C99050C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06F45F32-9E03-4FB6-95CD-DC099D30CC62}" type="pres">
      <dgm:prSet presAssocID="{D2D36744-1F61-4203-8D42-F955C99050C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F662AF9-AE47-4D68-88DA-1E6A7AC17C90}" type="pres">
      <dgm:prSet presAssocID="{DC292981-94AA-41BE-AEF5-3C93740EAF0D}" presName="node" presStyleLbl="node1" presStyleIdx="1" presStyleCnt="4" custScaleX="111055" custScaleY="1320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ADE34-82F7-4D9F-B091-ED1132A5CE60}" type="pres">
      <dgm:prSet presAssocID="{91D64A19-52CB-456C-B3A3-B97BFF3D54C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B3B647D-DBF8-409F-8586-AABFAFE237B7}" type="pres">
      <dgm:prSet presAssocID="{91D64A19-52CB-456C-B3A3-B97BFF3D54C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805F2EB-5861-4279-9FD1-F4FE340A8929}" type="pres">
      <dgm:prSet presAssocID="{A978EAAB-259A-444F-A159-8BB83A355605}" presName="node" presStyleLbl="node1" presStyleIdx="2" presStyleCnt="4" custScaleY="134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9E833-5193-4AEE-AFB4-322E3A5591C9}" type="pres">
      <dgm:prSet presAssocID="{B3C040AF-332A-44DE-8DB0-6F06F24F6C9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F32FD30F-0224-4CF5-BA9D-7866C5CD6527}" type="pres">
      <dgm:prSet presAssocID="{B3C040AF-332A-44DE-8DB0-6F06F24F6C9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19F5E72-A728-47A4-8BD3-F69BE7C39B88}" type="pres">
      <dgm:prSet presAssocID="{4CB30159-5826-4165-801B-D7F51E8B57C1}" presName="node" presStyleLbl="node1" presStyleIdx="3" presStyleCnt="4" custScaleY="134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B00643-CDD9-4409-9A89-D10B8FF43029}" type="presOf" srcId="{043211F9-1763-4C00-BD9B-AB5213FFF4C9}" destId="{59035202-B0A0-465F-9B5C-954F461BCD93}" srcOrd="0" destOrd="0" presId="urn:microsoft.com/office/officeart/2005/8/layout/process1"/>
    <dgm:cxn modelId="{F48DBE69-FB92-4DA9-BB9E-4A74DD394FE0}" type="presOf" srcId="{DC292981-94AA-41BE-AEF5-3C93740EAF0D}" destId="{AF662AF9-AE47-4D68-88DA-1E6A7AC17C90}" srcOrd="0" destOrd="0" presId="urn:microsoft.com/office/officeart/2005/8/layout/process1"/>
    <dgm:cxn modelId="{4376A368-DC22-49BF-8FDD-2C3EEC9FE525}" srcId="{37CDAF10-DE4C-4EC5-ABFB-68175D26ABFC}" destId="{A978EAAB-259A-444F-A159-8BB83A355605}" srcOrd="2" destOrd="0" parTransId="{A6507FF2-4FE3-4301-80CE-B8C038575C17}" sibTransId="{B3C040AF-332A-44DE-8DB0-6F06F24F6C91}"/>
    <dgm:cxn modelId="{162FD4DB-4773-4D3E-8D0C-2D3A4AF0D52A}" type="presOf" srcId="{37CDAF10-DE4C-4EC5-ABFB-68175D26ABFC}" destId="{DDE4BBF8-5DD7-449D-B549-39416BBC34B1}" srcOrd="0" destOrd="0" presId="urn:microsoft.com/office/officeart/2005/8/layout/process1"/>
    <dgm:cxn modelId="{998A7570-44D8-4654-8E01-F65ECE7B600F}" type="presOf" srcId="{D2D36744-1F61-4203-8D42-F955C99050C7}" destId="{06F45F32-9E03-4FB6-95CD-DC099D30CC62}" srcOrd="1" destOrd="0" presId="urn:microsoft.com/office/officeart/2005/8/layout/process1"/>
    <dgm:cxn modelId="{34E8113E-B666-40BA-8C32-C39456C4CB75}" type="presOf" srcId="{91D64A19-52CB-456C-B3A3-B97BFF3D54C9}" destId="{FB3B647D-DBF8-409F-8586-AABFAFE237B7}" srcOrd="1" destOrd="0" presId="urn:microsoft.com/office/officeart/2005/8/layout/process1"/>
    <dgm:cxn modelId="{BE5E359C-F83D-4906-A84D-5C335EA01612}" type="presOf" srcId="{4CB30159-5826-4165-801B-D7F51E8B57C1}" destId="{D19F5E72-A728-47A4-8BD3-F69BE7C39B88}" srcOrd="0" destOrd="0" presId="urn:microsoft.com/office/officeart/2005/8/layout/process1"/>
    <dgm:cxn modelId="{27DF9124-957D-46EB-84DA-789939981E4D}" type="presOf" srcId="{A978EAAB-259A-444F-A159-8BB83A355605}" destId="{8805F2EB-5861-4279-9FD1-F4FE340A8929}" srcOrd="0" destOrd="0" presId="urn:microsoft.com/office/officeart/2005/8/layout/process1"/>
    <dgm:cxn modelId="{DF031F62-D79B-4966-9D06-23DB7EF9D772}" type="presOf" srcId="{91D64A19-52CB-456C-B3A3-B97BFF3D54C9}" destId="{C06ADE34-82F7-4D9F-B091-ED1132A5CE60}" srcOrd="0" destOrd="0" presId="urn:microsoft.com/office/officeart/2005/8/layout/process1"/>
    <dgm:cxn modelId="{C11F2612-2909-4D01-A079-25C1135C65F6}" srcId="{37CDAF10-DE4C-4EC5-ABFB-68175D26ABFC}" destId="{043211F9-1763-4C00-BD9B-AB5213FFF4C9}" srcOrd="0" destOrd="0" parTransId="{3A00A629-502A-4100-B281-A9F7F0130C65}" sibTransId="{D2D36744-1F61-4203-8D42-F955C99050C7}"/>
    <dgm:cxn modelId="{7558A959-9EDB-42E9-AE35-CA49C4554381}" srcId="{37CDAF10-DE4C-4EC5-ABFB-68175D26ABFC}" destId="{DC292981-94AA-41BE-AEF5-3C93740EAF0D}" srcOrd="1" destOrd="0" parTransId="{006D4A1D-E84B-4990-B0B8-B4BB577315AB}" sibTransId="{91D64A19-52CB-456C-B3A3-B97BFF3D54C9}"/>
    <dgm:cxn modelId="{BE61C812-9D32-4C65-8A33-9F3AF1E6ED09}" type="presOf" srcId="{B3C040AF-332A-44DE-8DB0-6F06F24F6C91}" destId="{F32FD30F-0224-4CF5-BA9D-7866C5CD6527}" srcOrd="1" destOrd="0" presId="urn:microsoft.com/office/officeart/2005/8/layout/process1"/>
    <dgm:cxn modelId="{EFB0BB45-76BC-4A4F-8806-E2E6539F6081}" type="presOf" srcId="{B3C040AF-332A-44DE-8DB0-6F06F24F6C91}" destId="{9889E833-5193-4AEE-AFB4-322E3A5591C9}" srcOrd="0" destOrd="0" presId="urn:microsoft.com/office/officeart/2005/8/layout/process1"/>
    <dgm:cxn modelId="{359A049B-C185-465E-86BE-B443ADF65B48}" srcId="{37CDAF10-DE4C-4EC5-ABFB-68175D26ABFC}" destId="{4CB30159-5826-4165-801B-D7F51E8B57C1}" srcOrd="3" destOrd="0" parTransId="{39F2D74C-64BE-4EA9-975A-926AD740F1AF}" sibTransId="{81D0E216-605F-4457-B3DB-336FC451946D}"/>
    <dgm:cxn modelId="{17893C36-9E0F-493B-9138-EEB3B9845448}" type="presOf" srcId="{D2D36744-1F61-4203-8D42-F955C99050C7}" destId="{1E6569BD-B52E-4725-BBE7-F77206C867D5}" srcOrd="0" destOrd="0" presId="urn:microsoft.com/office/officeart/2005/8/layout/process1"/>
    <dgm:cxn modelId="{A44C117C-8FDE-401F-AED7-7AF44BE31BBF}" type="presParOf" srcId="{DDE4BBF8-5DD7-449D-B549-39416BBC34B1}" destId="{59035202-B0A0-465F-9B5C-954F461BCD93}" srcOrd="0" destOrd="0" presId="urn:microsoft.com/office/officeart/2005/8/layout/process1"/>
    <dgm:cxn modelId="{C0818A05-DF3A-4E2F-8480-25A3AD20B4A3}" type="presParOf" srcId="{DDE4BBF8-5DD7-449D-B549-39416BBC34B1}" destId="{1E6569BD-B52E-4725-BBE7-F77206C867D5}" srcOrd="1" destOrd="0" presId="urn:microsoft.com/office/officeart/2005/8/layout/process1"/>
    <dgm:cxn modelId="{C96023B2-AB23-441B-A6A2-2EF1CA03D277}" type="presParOf" srcId="{1E6569BD-B52E-4725-BBE7-F77206C867D5}" destId="{06F45F32-9E03-4FB6-95CD-DC099D30CC62}" srcOrd="0" destOrd="0" presId="urn:microsoft.com/office/officeart/2005/8/layout/process1"/>
    <dgm:cxn modelId="{A08475EB-CDAE-43EC-8508-88D1F362C9DC}" type="presParOf" srcId="{DDE4BBF8-5DD7-449D-B549-39416BBC34B1}" destId="{AF662AF9-AE47-4D68-88DA-1E6A7AC17C90}" srcOrd="2" destOrd="0" presId="urn:microsoft.com/office/officeart/2005/8/layout/process1"/>
    <dgm:cxn modelId="{5772FF26-52C0-4C11-A5EB-7ECAF446DE5E}" type="presParOf" srcId="{DDE4BBF8-5DD7-449D-B549-39416BBC34B1}" destId="{C06ADE34-82F7-4D9F-B091-ED1132A5CE60}" srcOrd="3" destOrd="0" presId="urn:microsoft.com/office/officeart/2005/8/layout/process1"/>
    <dgm:cxn modelId="{76CB5BE5-7D0D-45F1-B68A-8A79E480D8C2}" type="presParOf" srcId="{C06ADE34-82F7-4D9F-B091-ED1132A5CE60}" destId="{FB3B647D-DBF8-409F-8586-AABFAFE237B7}" srcOrd="0" destOrd="0" presId="urn:microsoft.com/office/officeart/2005/8/layout/process1"/>
    <dgm:cxn modelId="{D1F823DA-C7D6-4880-88C9-14B683697BD5}" type="presParOf" srcId="{DDE4BBF8-5DD7-449D-B549-39416BBC34B1}" destId="{8805F2EB-5861-4279-9FD1-F4FE340A8929}" srcOrd="4" destOrd="0" presId="urn:microsoft.com/office/officeart/2005/8/layout/process1"/>
    <dgm:cxn modelId="{016FB005-CAAD-4A1C-A76C-0194F64E65FA}" type="presParOf" srcId="{DDE4BBF8-5DD7-449D-B549-39416BBC34B1}" destId="{9889E833-5193-4AEE-AFB4-322E3A5591C9}" srcOrd="5" destOrd="0" presId="urn:microsoft.com/office/officeart/2005/8/layout/process1"/>
    <dgm:cxn modelId="{49248C49-61AD-4A4E-BFC2-3FA9A83E4730}" type="presParOf" srcId="{9889E833-5193-4AEE-AFB4-322E3A5591C9}" destId="{F32FD30F-0224-4CF5-BA9D-7866C5CD6527}" srcOrd="0" destOrd="0" presId="urn:microsoft.com/office/officeart/2005/8/layout/process1"/>
    <dgm:cxn modelId="{4FD5E45A-FDC6-45BB-970B-B41457303C74}" type="presParOf" srcId="{DDE4BBF8-5DD7-449D-B549-39416BBC34B1}" destId="{D19F5E72-A728-47A4-8BD3-F69BE7C39B8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035202-B0A0-465F-9B5C-954F461BCD93}">
      <dsp:nvSpPr>
        <dsp:cNvPr id="0" name=""/>
        <dsp:cNvSpPr/>
      </dsp:nvSpPr>
      <dsp:spPr>
        <a:xfrm>
          <a:off x="2230" y="596613"/>
          <a:ext cx="1722145" cy="13213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Four One-hour Classroom Lessons</a:t>
          </a:r>
          <a:endParaRPr lang="en-US" sz="1800" kern="1200" dirty="0"/>
        </a:p>
      </dsp:txBody>
      <dsp:txXfrm>
        <a:off x="40932" y="635315"/>
        <a:ext cx="1644741" cy="1243969"/>
      </dsp:txXfrm>
    </dsp:sp>
    <dsp:sp modelId="{1E6569BD-B52E-4725-BBE7-F77206C867D5}">
      <dsp:nvSpPr>
        <dsp:cNvPr id="0" name=""/>
        <dsp:cNvSpPr/>
      </dsp:nvSpPr>
      <dsp:spPr>
        <a:xfrm>
          <a:off x="1887612" y="1054886"/>
          <a:ext cx="346061" cy="4048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887612" y="1135851"/>
        <a:ext cx="242243" cy="242896"/>
      </dsp:txXfrm>
    </dsp:sp>
    <dsp:sp modelId="{AF662AF9-AE47-4D68-88DA-1E6A7AC17C90}">
      <dsp:nvSpPr>
        <dsp:cNvPr id="0" name=""/>
        <dsp:cNvSpPr/>
      </dsp:nvSpPr>
      <dsp:spPr>
        <a:xfrm>
          <a:off x="2377322" y="610447"/>
          <a:ext cx="1812823" cy="1293705"/>
        </a:xfrm>
        <a:prstGeom prst="roundRect">
          <a:avLst>
            <a:gd name="adj" fmla="val 10000"/>
          </a:avLst>
        </a:prstGeom>
        <a:solidFill>
          <a:schemeClr val="accent5">
            <a:hueOff val="-2840869"/>
            <a:satOff val="3386"/>
            <a:lumOff val="2745"/>
            <a:alphaOff val="0"/>
          </a:schemeClr>
        </a:solidFill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Preparation &amp; Rain Garden Design</a:t>
          </a:r>
          <a:endParaRPr lang="en-US" sz="1800" kern="1200" dirty="0"/>
        </a:p>
      </dsp:txBody>
      <dsp:txXfrm>
        <a:off x="2415213" y="648338"/>
        <a:ext cx="1737041" cy="1217923"/>
      </dsp:txXfrm>
    </dsp:sp>
    <dsp:sp modelId="{C06ADE34-82F7-4D9F-B091-ED1132A5CE60}">
      <dsp:nvSpPr>
        <dsp:cNvPr id="0" name=""/>
        <dsp:cNvSpPr/>
      </dsp:nvSpPr>
      <dsp:spPr>
        <a:xfrm>
          <a:off x="4353382" y="1054886"/>
          <a:ext cx="346061" cy="4048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261304"/>
            <a:satOff val="5079"/>
            <a:lumOff val="41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4353382" y="1135851"/>
        <a:ext cx="242243" cy="242896"/>
      </dsp:txXfrm>
    </dsp:sp>
    <dsp:sp modelId="{8805F2EB-5861-4279-9FD1-F4FE340A8929}">
      <dsp:nvSpPr>
        <dsp:cNvPr id="0" name=""/>
        <dsp:cNvSpPr/>
      </dsp:nvSpPr>
      <dsp:spPr>
        <a:xfrm>
          <a:off x="4843092" y="596613"/>
          <a:ext cx="1632365" cy="1321373"/>
        </a:xfrm>
        <a:prstGeom prst="roundRect">
          <a:avLst>
            <a:gd name="adj" fmla="val 10000"/>
          </a:avLst>
        </a:prstGeom>
        <a:solidFill>
          <a:schemeClr val="accent5">
            <a:hueOff val="-5681739"/>
            <a:satOff val="6772"/>
            <a:lumOff val="5490"/>
            <a:alphaOff val="0"/>
          </a:schemeClr>
        </a:solidFill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Installation with Students &amp; Community </a:t>
          </a:r>
          <a:endParaRPr lang="en-US" sz="1800" kern="1200" dirty="0"/>
        </a:p>
      </dsp:txBody>
      <dsp:txXfrm>
        <a:off x="4881794" y="635315"/>
        <a:ext cx="1554961" cy="1243969"/>
      </dsp:txXfrm>
    </dsp:sp>
    <dsp:sp modelId="{9889E833-5193-4AEE-AFB4-322E3A5591C9}">
      <dsp:nvSpPr>
        <dsp:cNvPr id="0" name=""/>
        <dsp:cNvSpPr/>
      </dsp:nvSpPr>
      <dsp:spPr>
        <a:xfrm>
          <a:off x="6638694" y="1054886"/>
          <a:ext cx="346061" cy="4048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522608"/>
            <a:satOff val="10158"/>
            <a:lumOff val="8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6638694" y="1135851"/>
        <a:ext cx="242243" cy="242896"/>
      </dsp:txXfrm>
    </dsp:sp>
    <dsp:sp modelId="{D19F5E72-A728-47A4-8BD3-F69BE7C39B88}">
      <dsp:nvSpPr>
        <dsp:cNvPr id="0" name=""/>
        <dsp:cNvSpPr/>
      </dsp:nvSpPr>
      <dsp:spPr>
        <a:xfrm>
          <a:off x="7128403" y="596613"/>
          <a:ext cx="1632365" cy="1321373"/>
        </a:xfrm>
        <a:prstGeom prst="roundRect">
          <a:avLst>
            <a:gd name="adj" fmla="val 10000"/>
          </a:avLst>
        </a:prstGeom>
        <a:solidFill>
          <a:schemeClr val="accent5">
            <a:hueOff val="-8522608"/>
            <a:satOff val="10158"/>
            <a:lumOff val="8235"/>
            <a:alphaOff val="0"/>
          </a:schemeClr>
        </a:solidFill>
        <a:ln w="25400" cap="flat" cmpd="sng" algn="ctr">
          <a:solidFill>
            <a:schemeClr val="tx1">
              <a:lumMod val="95000"/>
              <a:lumOff val="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Maintenance &amp; Education Resource</a:t>
          </a:r>
          <a:endParaRPr lang="en-US" sz="1800" kern="1200" dirty="0"/>
        </a:p>
      </dsp:txBody>
      <dsp:txXfrm>
        <a:off x="7167105" y="635315"/>
        <a:ext cx="1554961" cy="12439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35E7D56-2346-4A3A-846E-A9143B16691C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1DFC878-9F94-4E77-9382-BAF206A496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jpeg"/><Relationship Id="rId4" Type="http://schemas.openxmlformats.org/officeDocument/2006/relationships/diagramData" Target="../diagrams/data1.xml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1203960" cy="1175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81891"/>
            <a:ext cx="3401287" cy="113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486400" cy="1289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5552182"/>
            <a:ext cx="48991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Robin Sizemore, WVDE Science Coordinator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Vicki Fenwick-Judy, The Mountain Institute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Frank Rodgers, Cacapon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1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grow-a-garden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19663"/>
            <a:ext cx="2057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48" y="2919663"/>
            <a:ext cx="2857500" cy="19050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50619895"/>
              </p:ext>
            </p:extLst>
          </p:nvPr>
        </p:nvGraphicFramePr>
        <p:xfrm>
          <a:off x="187657" y="685800"/>
          <a:ext cx="8763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9"/>
          <a:stretch/>
        </p:blipFill>
        <p:spPr>
          <a:xfrm>
            <a:off x="152400" y="5029200"/>
            <a:ext cx="17145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029200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029200"/>
            <a:ext cx="2285999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029200"/>
            <a:ext cx="2286000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0"/>
          <a:stretch/>
        </p:blipFill>
        <p:spPr>
          <a:xfrm rot="441225">
            <a:off x="6632634" y="2953819"/>
            <a:ext cx="2184820" cy="19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0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2015-16 Quick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229600" cy="3505200"/>
          </a:xfrm>
        </p:spPr>
        <p:txBody>
          <a:bodyPr>
            <a:normAutofit/>
          </a:bodyPr>
          <a:lstStyle/>
          <a:p>
            <a:r>
              <a:rPr lang="en-US" b="1" dirty="0" smtClean="0"/>
              <a:t>1,376 Square </a:t>
            </a:r>
            <a:r>
              <a:rPr lang="en-US" b="1" dirty="0"/>
              <a:t>Feet of Rain Gardens</a:t>
            </a:r>
          </a:p>
          <a:p>
            <a:r>
              <a:rPr lang="en-US" b="1" dirty="0" smtClean="0"/>
              <a:t>31 School Projects</a:t>
            </a:r>
          </a:p>
          <a:p>
            <a:pPr lvl="1"/>
            <a:r>
              <a:rPr lang="en-US" b="1" dirty="0" smtClean="0"/>
              <a:t>West Virginia, Maryland, Virginia</a:t>
            </a:r>
            <a:endParaRPr lang="en-US" b="1" dirty="0"/>
          </a:p>
          <a:p>
            <a:r>
              <a:rPr lang="en-US" b="1" dirty="0" smtClean="0"/>
              <a:t>111 Trees </a:t>
            </a:r>
            <a:r>
              <a:rPr lang="en-US" b="1" dirty="0"/>
              <a:t>Planted</a:t>
            </a:r>
          </a:p>
          <a:p>
            <a:r>
              <a:rPr lang="en-US" b="1" dirty="0" smtClean="0"/>
              <a:t>3,443 Volunteers </a:t>
            </a:r>
            <a:r>
              <a:rPr lang="en-US" b="1" dirty="0"/>
              <a:t>Engaged</a:t>
            </a:r>
          </a:p>
          <a:p>
            <a:r>
              <a:rPr lang="en-US" b="1" dirty="0" smtClean="0"/>
              <a:t>11,534 Education </a:t>
            </a:r>
            <a:r>
              <a:rPr lang="en-US" b="1" dirty="0"/>
              <a:t>Hours</a:t>
            </a:r>
          </a:p>
          <a:p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67200" y="3048000"/>
            <a:ext cx="4598987" cy="3005137"/>
            <a:chOff x="111602364" y="107631227"/>
            <a:chExt cx="4599546" cy="30051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" t="751" r="30627"/>
            <a:stretch>
              <a:fillRect/>
            </a:stretch>
          </p:blipFill>
          <p:spPr bwMode="auto">
            <a:xfrm>
              <a:off x="111602364" y="107631227"/>
              <a:ext cx="4599546" cy="3005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</p:pic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>
              <a:off x="112108288" y="110393098"/>
              <a:ext cx="209195" cy="1"/>
            </a:xfrm>
            <a:prstGeom prst="straightConnector1">
              <a:avLst/>
            </a:prstGeom>
            <a:noFill/>
            <a:ln w="9525">
              <a:solidFill>
                <a:srgbClr val="78DA7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</p:cxnSp>
        <p:cxnSp>
          <p:nvCxnSpPr>
            <p:cNvPr id="1029" name="AutoShape 5"/>
            <p:cNvCxnSpPr>
              <a:cxnSpLocks noChangeShapeType="1"/>
            </p:cNvCxnSpPr>
            <p:nvPr/>
          </p:nvCxnSpPr>
          <p:spPr bwMode="auto">
            <a:xfrm>
              <a:off x="112356618" y="110382299"/>
              <a:ext cx="224088" cy="1"/>
            </a:xfrm>
            <a:prstGeom prst="straightConnector1">
              <a:avLst/>
            </a:prstGeom>
            <a:noFill/>
            <a:ln w="19050" algn="ctr">
              <a:solidFill>
                <a:srgbClr val="78DAC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</p:cxnSp>
        <p:cxnSp>
          <p:nvCxnSpPr>
            <p:cNvPr id="1030" name="AutoShape 6"/>
            <p:cNvCxnSpPr>
              <a:cxnSpLocks noChangeShapeType="1"/>
            </p:cNvCxnSpPr>
            <p:nvPr/>
          </p:nvCxnSpPr>
          <p:spPr bwMode="auto">
            <a:xfrm>
              <a:off x="114442687" y="110368520"/>
              <a:ext cx="233024" cy="1"/>
            </a:xfrm>
            <a:prstGeom prst="straightConnector1">
              <a:avLst/>
            </a:prstGeom>
            <a:noFill/>
            <a:ln w="38100" algn="ctr">
              <a:solidFill>
                <a:srgbClr val="78DAC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</p:cxn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12390379" y="110473738"/>
              <a:ext cx="1192695" cy="1496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2014-2015 School Year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114472963" y="110474078"/>
              <a:ext cx="1192695" cy="1391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EFAC9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2015-2016 School Year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3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1203960" cy="1175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81891"/>
            <a:ext cx="3401287" cy="113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486400" cy="12893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19600" y="3657600"/>
            <a:ext cx="44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 F. Rodgers</a:t>
            </a:r>
          </a:p>
          <a:p>
            <a:r>
              <a:rPr lang="en-US" dirty="0" smtClean="0"/>
              <a:t>Executive Director, Cacapon Institute</a:t>
            </a:r>
          </a:p>
          <a:p>
            <a:r>
              <a:rPr lang="en-US" dirty="0" smtClean="0"/>
              <a:t>frodgers@cacaponinstitute.org</a:t>
            </a:r>
          </a:p>
          <a:p>
            <a:r>
              <a:rPr lang="en-US" dirty="0" smtClean="0"/>
              <a:t>304-240-2721</a:t>
            </a:r>
          </a:p>
          <a:p>
            <a:r>
              <a:rPr lang="en-US" dirty="0" smtClean="0"/>
              <a:t>10 Rock Ford Road, Great Cacapon, WV 25422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43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7" b="11465"/>
          <a:stretch>
            <a:fillRect/>
          </a:stretch>
        </p:blipFill>
        <p:spPr bwMode="auto">
          <a:xfrm>
            <a:off x="3175" y="1295400"/>
            <a:ext cx="9158052" cy="480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04800"/>
            <a:ext cx="6299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Mid-Atlantic Environmental Literacy</a:t>
            </a:r>
          </a:p>
          <a:p>
            <a:pPr algn="ctr"/>
            <a:r>
              <a:rPr lang="en-US" sz="3200" b="1" dirty="0" smtClean="0"/>
              <a:t>WV Work Plan Commitments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114800" y="5552182"/>
            <a:ext cx="48991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Robin Sizemore, WVDE Science Coordinator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Vicki Fenwick-Judy, The Mountain Institute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Frank Rodgers, Cacapon Institute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657600" y="33948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/>
              <a:t>Geographic </a:t>
            </a:r>
            <a:r>
              <a:rPr lang="en-US" sz="2400" b="1" dirty="0"/>
              <a:t>Location</a:t>
            </a:r>
            <a:r>
              <a:rPr lang="en-US" sz="3200" dirty="0"/>
              <a:t> </a:t>
            </a:r>
            <a:endParaRPr lang="en-US" sz="3200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WV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Bay Counties</a:t>
            </a:r>
            <a:r>
              <a:rPr lang="en-US" sz="2400" b="1" dirty="0"/>
              <a:t> </a:t>
            </a:r>
            <a:endParaRPr lang="en-US" sz="2400" b="1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96904" y="609600"/>
            <a:ext cx="5150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WV Work Plan Commitments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3657600" y="4800600"/>
            <a:ext cx="5257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Identify factor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or gap in Management Strategy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Dependent on NGO funding.  No state commitment.</a:t>
            </a:r>
            <a:r>
              <a:rPr lang="en-US" sz="2000" b="1" dirty="0"/>
              <a:t>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58540" y="2286841"/>
            <a:ext cx="4770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Partner Responsible</a:t>
            </a: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CI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, TMI, and NGO EE providers</a:t>
            </a:r>
            <a:r>
              <a:rPr lang="en-US" sz="2400" b="1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86400"/>
            <a:ext cx="1580105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628028"/>
            <a:ext cx="1010819" cy="10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3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651337"/>
            <a:ext cx="716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Review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Next Generation Content Standards and Objectives for Science (Policy 2520.3C) for correlation to Bay MWEEs with rigorous science and environmental-related content</a:t>
            </a:r>
            <a:r>
              <a:rPr lang="en-US" sz="2000" b="1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0" y="27432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Support outreach on NCBO ELIT and related data collection regarding MWEE providers and participation in RESA8 schools</a:t>
            </a:r>
            <a:r>
              <a:rPr lang="en-US" sz="2000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3886200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Rejuvenate WV Environmental Education Association and convene EE providers to review WV Sustainable Schools for science, citizenship, and EL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opportunities.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4191000" y="5334000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Attend CBP EWG and EWG Leadership Committee meetings to represent WV Bay counties.</a:t>
            </a:r>
            <a:r>
              <a:rPr lang="en-US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6904" y="609600"/>
            <a:ext cx="5150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WV Work Plan Commitments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86400"/>
            <a:ext cx="1580105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628028"/>
            <a:ext cx="1010819" cy="10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28800" y="1651337"/>
            <a:ext cx="7162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Review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Next Generation Content Standards and Objectives for Science (Policy 2520.3C) for correlation to Bay MWEEs with rigorous science and environmental-related content</a:t>
            </a:r>
            <a:r>
              <a:rPr lang="en-US" sz="2000" b="1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200400" y="27432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Support outreach on NCBO ELIT and related data collection regarding MWEE providers and participation in RESA8 schools</a:t>
            </a:r>
            <a:r>
              <a:rPr lang="en-US" sz="2000" b="1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3886200"/>
            <a:ext cx="541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Rejuvenate WV Environmental Education Association and convene EE providers to review WV Sustainable Schools for science, citizenship, and EL </a:t>
            </a:r>
            <a:r>
              <a: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opportunities.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4191000" y="5334000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Attend CBP EWG and EWG Leadership Committee meetings to represent WV Bay counties.</a:t>
            </a:r>
            <a:r>
              <a:rPr lang="en-US" sz="20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6904" y="609600"/>
            <a:ext cx="5150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WV Work Plan Commitments</a:t>
            </a:r>
            <a:endParaRPr lang="en-US" sz="3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86400"/>
            <a:ext cx="1580105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628028"/>
            <a:ext cx="1010819" cy="100137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83527" y="5334001"/>
            <a:ext cx="907473" cy="858982"/>
          </a:xfrm>
          <a:custGeom>
            <a:avLst/>
            <a:gdLst>
              <a:gd name="connsiteX0" fmla="*/ 789709 w 789709"/>
              <a:gd name="connsiteY0" fmla="*/ 0 h 720437"/>
              <a:gd name="connsiteX1" fmla="*/ 429491 w 789709"/>
              <a:gd name="connsiteY1" fmla="*/ 720437 h 720437"/>
              <a:gd name="connsiteX2" fmla="*/ 0 w 789709"/>
              <a:gd name="connsiteY2" fmla="*/ 443346 h 720437"/>
              <a:gd name="connsiteX3" fmla="*/ 193964 w 789709"/>
              <a:gd name="connsiteY3" fmla="*/ 263237 h 720437"/>
              <a:gd name="connsiteX4" fmla="*/ 332509 w 789709"/>
              <a:gd name="connsiteY4" fmla="*/ 512619 h 720437"/>
              <a:gd name="connsiteX5" fmla="*/ 789709 w 789709"/>
              <a:gd name="connsiteY5" fmla="*/ 0 h 720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9709" h="720437">
                <a:moveTo>
                  <a:pt x="789709" y="0"/>
                </a:moveTo>
                <a:lnTo>
                  <a:pt x="429491" y="720437"/>
                </a:lnTo>
                <a:lnTo>
                  <a:pt x="0" y="443346"/>
                </a:lnTo>
                <a:lnTo>
                  <a:pt x="193964" y="263237"/>
                </a:lnTo>
                <a:lnTo>
                  <a:pt x="332509" y="512619"/>
                </a:lnTo>
                <a:lnTo>
                  <a:pt x="789709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691">
            <a:off x="1183271" y="1871714"/>
            <a:ext cx="5613602" cy="7264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1203960" cy="1175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81891"/>
            <a:ext cx="3401287" cy="1139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1828800"/>
            <a:ext cx="2867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NOAA B-WET</a:t>
            </a:r>
          </a:p>
          <a:p>
            <a:r>
              <a:rPr lang="en-US" sz="2400" b="1" dirty="0" smtClean="0"/>
              <a:t>“Emerging MWEE for</a:t>
            </a:r>
          </a:p>
          <a:p>
            <a:r>
              <a:rPr lang="en-US" sz="2400" b="1" dirty="0" smtClean="0"/>
              <a:t>RESA 8”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9731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1203960" cy="1175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81891"/>
            <a:ext cx="3401287" cy="113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486400" cy="12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1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8372"/>
            <a:ext cx="8534400" cy="10394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Potomac Headwaters Leaders of Watersheds (PHLOW)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52" y="1752600"/>
            <a:ext cx="8342748" cy="4953000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8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i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Educating </a:t>
            </a:r>
            <a:r>
              <a:rPr lang="en-US" sz="2000" i="1" kern="1400" dirty="0">
                <a:solidFill>
                  <a:srgbClr val="000000"/>
                </a:solidFill>
                <a:ea typeface="Times New Roman"/>
                <a:cs typeface="Times New Roman"/>
              </a:rPr>
              <a:t>future generations of environmental stewards </a:t>
            </a:r>
            <a:r>
              <a:rPr lang="en-US" sz="2000" i="1" kern="1400" dirty="0" smtClean="0">
                <a:solidFill>
                  <a:srgbClr val="000000"/>
                </a:solidFill>
                <a:ea typeface="Times New Roman"/>
                <a:cs typeface="Times New Roman"/>
              </a:rPr>
              <a:t>through classroom </a:t>
            </a:r>
            <a:r>
              <a:rPr lang="en-US" sz="2000" i="1" kern="1400" dirty="0">
                <a:solidFill>
                  <a:srgbClr val="000000"/>
                </a:solidFill>
                <a:ea typeface="Times New Roman"/>
                <a:cs typeface="Times New Roman"/>
              </a:rPr>
              <a:t>education and on the ground conservation practices at schools.</a:t>
            </a:r>
            <a:endParaRPr lang="en-US" sz="1200" kern="1400" dirty="0">
              <a:solidFill>
                <a:srgbClr val="000000"/>
              </a:solidFill>
              <a:ea typeface="Times New Roman"/>
              <a:cs typeface="Times New Roman"/>
            </a:endParaRPr>
          </a:p>
          <a:p>
            <a:r>
              <a:rPr lang="en-US" dirty="0" smtClean="0"/>
              <a:t>Established in 2008</a:t>
            </a:r>
          </a:p>
          <a:p>
            <a:r>
              <a:rPr lang="en-US" dirty="0" smtClean="0"/>
              <a:t>Since 2011, primary funders include: </a:t>
            </a:r>
          </a:p>
          <a:p>
            <a:pPr lvl="1"/>
            <a:r>
              <a:rPr lang="en-US" dirty="0" smtClean="0"/>
              <a:t>WV DEP Chesapeake Bay Program </a:t>
            </a:r>
          </a:p>
          <a:p>
            <a:pPr lvl="1"/>
            <a:r>
              <a:rPr lang="en-US" dirty="0" smtClean="0"/>
              <a:t>National Fish and Wildlife Foundation </a:t>
            </a:r>
          </a:p>
          <a:p>
            <a:pPr lvl="1"/>
            <a:r>
              <a:rPr lang="en-US" dirty="0" smtClean="0"/>
              <a:t>USDA Forest Service </a:t>
            </a:r>
          </a:p>
          <a:p>
            <a:r>
              <a:rPr lang="en-US" dirty="0" smtClean="0"/>
              <a:t>Three major programs: </a:t>
            </a:r>
          </a:p>
          <a:p>
            <a:pPr lvl="1"/>
            <a:r>
              <a:rPr lang="en-US" dirty="0" smtClean="0"/>
              <a:t>Grow-a-Garden </a:t>
            </a:r>
          </a:p>
          <a:p>
            <a:pPr lvl="1"/>
            <a:r>
              <a:rPr lang="en-US" dirty="0" smtClean="0"/>
              <a:t>Plant-a-Tree</a:t>
            </a:r>
          </a:p>
          <a:p>
            <a:pPr lvl="1"/>
            <a:r>
              <a:rPr lang="en-US" dirty="0" smtClean="0"/>
              <a:t>Growing Native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3448" b="16437"/>
          <a:stretch/>
        </p:blipFill>
        <p:spPr>
          <a:xfrm rot="5400000">
            <a:off x="5768500" y="3527900"/>
            <a:ext cx="3733801" cy="2012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4542"/>
            <a:ext cx="1203960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5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/>
          <a:lstStyle/>
          <a:p>
            <a:r>
              <a:rPr lang="en-US" dirty="0" smtClean="0"/>
              <a:t>It’s Raining classrooms! Rain gardens for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5" y="609600"/>
            <a:ext cx="1203960" cy="117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0" y="609600"/>
            <a:ext cx="306705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570196"/>
            <a:ext cx="1066800" cy="11094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795" y="5570196"/>
            <a:ext cx="2332205" cy="1059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591026"/>
            <a:ext cx="1915505" cy="962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4558592"/>
            <a:ext cx="46196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879</TotalTime>
  <Words>387</Words>
  <Application>Microsoft Office PowerPoint</Application>
  <PresentationFormat>On-screen Show (4:3)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Potomac Headwaters Leaders of Watersheds (PHLOW)</vt:lpstr>
      <vt:lpstr>It’s Raining classrooms! Rain gardens for learning</vt:lpstr>
      <vt:lpstr>grow-a-garden</vt:lpstr>
      <vt:lpstr>2015-16 Quick Facts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Raining classrooms! Rain gardens for learing</dc:title>
  <dc:creator>Molly Barkman</dc:creator>
  <cp:lastModifiedBy>Frank Rodgers</cp:lastModifiedBy>
  <cp:revision>59</cp:revision>
  <dcterms:created xsi:type="dcterms:W3CDTF">2015-10-29T17:38:19Z</dcterms:created>
  <dcterms:modified xsi:type="dcterms:W3CDTF">2016-12-14T18:06:05Z</dcterms:modified>
</cp:coreProperties>
</file>