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9" r:id="rId3"/>
    <p:sldId id="260" r:id="rId4"/>
    <p:sldId id="256" r:id="rId5"/>
    <p:sldId id="257" r:id="rId6"/>
    <p:sldId id="273"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99" d="100"/>
          <a:sy n="99" d="100"/>
        </p:scale>
        <p:origin x="-26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D6F01-6534-E745-AA86-7D26918D70C6}" type="datetimeFigureOut">
              <a:rPr lang="en-US" smtClean="0"/>
              <a:t>10/4/17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31F86E-D76F-5149-98D9-1BBE82BBB6D4}" type="slidenum">
              <a:rPr lang="en-US" smtClean="0"/>
              <a:t>‹#›</a:t>
            </a:fld>
            <a:endParaRPr lang="en-US"/>
          </a:p>
        </p:txBody>
      </p:sp>
    </p:spTree>
    <p:extLst>
      <p:ext uri="{BB962C8B-B14F-4D97-AF65-F5344CB8AC3E}">
        <p14:creationId xmlns:p14="http://schemas.microsoft.com/office/powerpoint/2010/main" val="35821084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1) how much further we need to go, and the progress made in the Phase II Land Development Strategy Matrix.</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a:t>
            </a:r>
            <a:r>
              <a:rPr lang="en-US" sz="1200" dirty="0" smtClean="0"/>
              <a:t>Local leaders should be made aware of what those contaminants of concern are, and how improving their community stream improves the Bay.</a:t>
            </a:r>
          </a:p>
          <a:p>
            <a:r>
              <a:rPr lang="en-US" dirty="0" smtClean="0"/>
              <a:t>5) </a:t>
            </a:r>
            <a:r>
              <a:rPr lang="en-US" sz="1200" dirty="0" smtClean="0"/>
              <a:t>It would be most helpful if the BMPs co-benefits were quantified based on the localities needs and long-term goals.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6) then present these load reduction results from those scenarios. Additional scenario recommendations may be needed that achieve more reductions to meet goals, dependent upon results of initial feedback</a:t>
            </a:r>
          </a:p>
          <a:p>
            <a:pPr rtl="0">
              <a:buSzPts val="1400"/>
              <a:buFont typeface="Arial"/>
              <a:buChar char="•"/>
            </a:pPr>
            <a:r>
              <a:rPr lang="en-US" sz="1200" dirty="0" smtClean="0"/>
              <a:t>7) </a:t>
            </a:r>
            <a:r>
              <a:rPr lang="en-US" sz="1200" b="0" i="0" u="none" strike="noStrike" kern="1200" baseline="0" dirty="0" smtClean="0">
                <a:solidFill>
                  <a:srgbClr val="000000"/>
                </a:solidFill>
                <a:latin typeface="+mn-lt"/>
              </a:rPr>
              <a:t>and the requirements of these funding sources such as, Income eligibility, preliminary design, match requirements, local contaminant of concern reduction.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7182E111-8D02-4B44-B9C8-6B664858A031}" type="slidenum">
              <a:rPr lang="en-US" smtClean="0"/>
              <a:t>7</a:t>
            </a:fld>
            <a:endParaRPr lang="en-US"/>
          </a:p>
        </p:txBody>
      </p:sp>
    </p:spTree>
    <p:extLst>
      <p:ext uri="{BB962C8B-B14F-4D97-AF65-F5344CB8AC3E}">
        <p14:creationId xmlns:p14="http://schemas.microsoft.com/office/powerpoint/2010/main" val="230384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Content and message delivery will vary with each sector and location within West Virginia. Funding will be used to obtain proper facilitation services, at the meetings mentioned above, based on the demographic and target audience. Examples of these trusted resources and messengers could include, but not limited to, modeling experts, authors of watershed based plans, karst geology experts, agriculturalists, media members, stormwater specialists, and forestry experts.</a:t>
            </a:r>
          </a:p>
          <a:p>
            <a:endParaRPr lang="en-US" dirty="0"/>
          </a:p>
        </p:txBody>
      </p:sp>
      <p:sp>
        <p:nvSpPr>
          <p:cNvPr id="4" name="Slide Number Placeholder 3"/>
          <p:cNvSpPr>
            <a:spLocks noGrp="1"/>
          </p:cNvSpPr>
          <p:nvPr>
            <p:ph type="sldNum" sz="quarter" idx="10"/>
          </p:nvPr>
        </p:nvSpPr>
        <p:spPr/>
        <p:txBody>
          <a:bodyPr/>
          <a:lstStyle/>
          <a:p>
            <a:fld id="{7182E111-8D02-4B44-B9C8-6B664858A031}" type="slidenum">
              <a:rPr lang="en-US" smtClean="0"/>
              <a:t>8</a:t>
            </a:fld>
            <a:endParaRPr lang="en-US"/>
          </a:p>
        </p:txBody>
      </p:sp>
    </p:spTree>
    <p:extLst>
      <p:ext uri="{BB962C8B-B14F-4D97-AF65-F5344CB8AC3E}">
        <p14:creationId xmlns:p14="http://schemas.microsoft.com/office/powerpoint/2010/main" val="200509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Ecologix</a:t>
            </a:r>
            <a:r>
              <a:rPr lang="en-US" dirty="0" smtClean="0"/>
              <a:t> report suggests that "local governments are more likely to be interested in Chesapeake Bay activities if they fit into the following three priority areas: 1. Economic development; 2. Infrastructure development; 3. Public health and safety". Which seems to suggest that Local Governments feel co-beneficial strategies help their local constituency.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7182E111-8D02-4B44-B9C8-6B664858A031}" type="slidenum">
              <a:rPr lang="en-US" smtClean="0"/>
              <a:t>16</a:t>
            </a:fld>
            <a:endParaRPr lang="en-US"/>
          </a:p>
        </p:txBody>
      </p:sp>
    </p:spTree>
    <p:extLst>
      <p:ext uri="{BB962C8B-B14F-4D97-AF65-F5344CB8AC3E}">
        <p14:creationId xmlns:p14="http://schemas.microsoft.com/office/powerpoint/2010/main" val="2039982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2) to integrate their local priorities into the plan, while identifying possible constraints based on local knowledge.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4) processes for BMP funding, targeting, and implementation</a:t>
            </a:r>
          </a:p>
          <a:p>
            <a:endParaRPr lang="en-US" dirty="0"/>
          </a:p>
        </p:txBody>
      </p:sp>
      <p:sp>
        <p:nvSpPr>
          <p:cNvPr id="4" name="Slide Number Placeholder 3"/>
          <p:cNvSpPr>
            <a:spLocks noGrp="1"/>
          </p:cNvSpPr>
          <p:nvPr>
            <p:ph type="sldNum" sz="quarter" idx="10"/>
          </p:nvPr>
        </p:nvSpPr>
        <p:spPr/>
        <p:txBody>
          <a:bodyPr/>
          <a:lstStyle/>
          <a:p>
            <a:fld id="{7182E111-8D02-4B44-B9C8-6B664858A031}" type="slidenum">
              <a:rPr lang="en-US" smtClean="0"/>
              <a:t>18</a:t>
            </a:fld>
            <a:endParaRPr lang="en-US"/>
          </a:p>
        </p:txBody>
      </p:sp>
    </p:spTree>
    <p:extLst>
      <p:ext uri="{BB962C8B-B14F-4D97-AF65-F5344CB8AC3E}">
        <p14:creationId xmlns:p14="http://schemas.microsoft.com/office/powerpoint/2010/main" val="425090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76121E-76BD-4A0F-B7B3-6B171F90334C}"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ACFB3-480F-4888-A85C-804B41733E42}" type="slidenum">
              <a:rPr lang="en-US" smtClean="0"/>
              <a:t>‹#›</a:t>
            </a:fld>
            <a:endParaRPr lang="en-US"/>
          </a:p>
        </p:txBody>
      </p:sp>
    </p:spTree>
    <p:extLst>
      <p:ext uri="{BB962C8B-B14F-4D97-AF65-F5344CB8AC3E}">
        <p14:creationId xmlns:p14="http://schemas.microsoft.com/office/powerpoint/2010/main" val="133435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76121E-76BD-4A0F-B7B3-6B171F90334C}"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ACFB3-480F-4888-A85C-804B41733E42}" type="slidenum">
              <a:rPr lang="en-US" smtClean="0"/>
              <a:t>‹#›</a:t>
            </a:fld>
            <a:endParaRPr lang="en-US"/>
          </a:p>
        </p:txBody>
      </p:sp>
    </p:spTree>
    <p:extLst>
      <p:ext uri="{BB962C8B-B14F-4D97-AF65-F5344CB8AC3E}">
        <p14:creationId xmlns:p14="http://schemas.microsoft.com/office/powerpoint/2010/main" val="206316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76121E-76BD-4A0F-B7B3-6B171F90334C}"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ACFB3-480F-4888-A85C-804B41733E42}" type="slidenum">
              <a:rPr lang="en-US" smtClean="0"/>
              <a:t>‹#›</a:t>
            </a:fld>
            <a:endParaRPr lang="en-US"/>
          </a:p>
        </p:txBody>
      </p:sp>
    </p:spTree>
    <p:extLst>
      <p:ext uri="{BB962C8B-B14F-4D97-AF65-F5344CB8AC3E}">
        <p14:creationId xmlns:p14="http://schemas.microsoft.com/office/powerpoint/2010/main" val="397797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76121E-76BD-4A0F-B7B3-6B171F90334C}"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ACFB3-480F-4888-A85C-804B41733E42}" type="slidenum">
              <a:rPr lang="en-US" smtClean="0"/>
              <a:t>‹#›</a:t>
            </a:fld>
            <a:endParaRPr lang="en-US"/>
          </a:p>
        </p:txBody>
      </p:sp>
    </p:spTree>
    <p:extLst>
      <p:ext uri="{BB962C8B-B14F-4D97-AF65-F5344CB8AC3E}">
        <p14:creationId xmlns:p14="http://schemas.microsoft.com/office/powerpoint/2010/main" val="331051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76121E-76BD-4A0F-B7B3-6B171F90334C}"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ACFB3-480F-4888-A85C-804B41733E42}" type="slidenum">
              <a:rPr lang="en-US" smtClean="0"/>
              <a:t>‹#›</a:t>
            </a:fld>
            <a:endParaRPr lang="en-US"/>
          </a:p>
        </p:txBody>
      </p:sp>
    </p:spTree>
    <p:extLst>
      <p:ext uri="{BB962C8B-B14F-4D97-AF65-F5344CB8AC3E}">
        <p14:creationId xmlns:p14="http://schemas.microsoft.com/office/powerpoint/2010/main" val="163154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76121E-76BD-4A0F-B7B3-6B171F90334C}" type="datetimeFigureOut">
              <a:rPr lang="en-US" smtClean="0"/>
              <a:t>10/4/17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ACFB3-480F-4888-A85C-804B41733E42}" type="slidenum">
              <a:rPr lang="en-US" smtClean="0"/>
              <a:t>‹#›</a:t>
            </a:fld>
            <a:endParaRPr lang="en-US"/>
          </a:p>
        </p:txBody>
      </p:sp>
    </p:spTree>
    <p:extLst>
      <p:ext uri="{BB962C8B-B14F-4D97-AF65-F5344CB8AC3E}">
        <p14:creationId xmlns:p14="http://schemas.microsoft.com/office/powerpoint/2010/main" val="318443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76121E-76BD-4A0F-B7B3-6B171F90334C}" type="datetimeFigureOut">
              <a:rPr lang="en-US" smtClean="0"/>
              <a:t>10/4/17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ACFB3-480F-4888-A85C-804B41733E42}" type="slidenum">
              <a:rPr lang="en-US" smtClean="0"/>
              <a:t>‹#›</a:t>
            </a:fld>
            <a:endParaRPr lang="en-US"/>
          </a:p>
        </p:txBody>
      </p:sp>
    </p:spTree>
    <p:extLst>
      <p:ext uri="{BB962C8B-B14F-4D97-AF65-F5344CB8AC3E}">
        <p14:creationId xmlns:p14="http://schemas.microsoft.com/office/powerpoint/2010/main" val="284301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76121E-76BD-4A0F-B7B3-6B171F90334C}" type="datetimeFigureOut">
              <a:rPr lang="en-US" smtClean="0"/>
              <a:t>10/4/17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ACFB3-480F-4888-A85C-804B41733E42}" type="slidenum">
              <a:rPr lang="en-US" smtClean="0"/>
              <a:t>‹#›</a:t>
            </a:fld>
            <a:endParaRPr lang="en-US"/>
          </a:p>
        </p:txBody>
      </p:sp>
    </p:spTree>
    <p:extLst>
      <p:ext uri="{BB962C8B-B14F-4D97-AF65-F5344CB8AC3E}">
        <p14:creationId xmlns:p14="http://schemas.microsoft.com/office/powerpoint/2010/main" val="327695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6121E-76BD-4A0F-B7B3-6B171F90334C}" type="datetimeFigureOut">
              <a:rPr lang="en-US" smtClean="0"/>
              <a:t>10/4/17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ACFB3-480F-4888-A85C-804B41733E42}" type="slidenum">
              <a:rPr lang="en-US" smtClean="0"/>
              <a:t>‹#›</a:t>
            </a:fld>
            <a:endParaRPr lang="en-US"/>
          </a:p>
        </p:txBody>
      </p:sp>
    </p:spTree>
    <p:extLst>
      <p:ext uri="{BB962C8B-B14F-4D97-AF65-F5344CB8AC3E}">
        <p14:creationId xmlns:p14="http://schemas.microsoft.com/office/powerpoint/2010/main" val="163308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76121E-76BD-4A0F-B7B3-6B171F90334C}" type="datetimeFigureOut">
              <a:rPr lang="en-US" smtClean="0"/>
              <a:t>10/4/17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ACFB3-480F-4888-A85C-804B41733E42}" type="slidenum">
              <a:rPr lang="en-US" smtClean="0"/>
              <a:t>‹#›</a:t>
            </a:fld>
            <a:endParaRPr lang="en-US"/>
          </a:p>
        </p:txBody>
      </p:sp>
    </p:spTree>
    <p:extLst>
      <p:ext uri="{BB962C8B-B14F-4D97-AF65-F5344CB8AC3E}">
        <p14:creationId xmlns:p14="http://schemas.microsoft.com/office/powerpoint/2010/main" val="50264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76121E-76BD-4A0F-B7B3-6B171F90334C}" type="datetimeFigureOut">
              <a:rPr lang="en-US" smtClean="0"/>
              <a:t>10/4/17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ACFB3-480F-4888-A85C-804B41733E42}" type="slidenum">
              <a:rPr lang="en-US" smtClean="0"/>
              <a:t>‹#›</a:t>
            </a:fld>
            <a:endParaRPr lang="en-US"/>
          </a:p>
        </p:txBody>
      </p:sp>
    </p:spTree>
    <p:extLst>
      <p:ext uri="{BB962C8B-B14F-4D97-AF65-F5344CB8AC3E}">
        <p14:creationId xmlns:p14="http://schemas.microsoft.com/office/powerpoint/2010/main" val="38411529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6121E-76BD-4A0F-B7B3-6B171F90334C}" type="datetimeFigureOut">
              <a:rPr lang="en-US" smtClean="0"/>
              <a:t>10/4/17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ACFB3-480F-4888-A85C-804B41733E42}" type="slidenum">
              <a:rPr lang="en-US" smtClean="0"/>
              <a:t>‹#›</a:t>
            </a:fld>
            <a:endParaRPr lang="en-US"/>
          </a:p>
        </p:txBody>
      </p:sp>
    </p:spTree>
    <p:extLst>
      <p:ext uri="{BB962C8B-B14F-4D97-AF65-F5344CB8AC3E}">
        <p14:creationId xmlns:p14="http://schemas.microsoft.com/office/powerpoint/2010/main" val="2030709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814" t="31896" r="16810" b="21311"/>
          <a:stretch/>
        </p:blipFill>
        <p:spPr>
          <a:xfrm>
            <a:off x="-51316" y="-39661"/>
            <a:ext cx="4991724" cy="4420800"/>
          </a:xfrm>
          <a:prstGeom prst="rect">
            <a:avLst/>
          </a:prstGeom>
        </p:spPr>
      </p:pic>
      <p:sp>
        <p:nvSpPr>
          <p:cNvPr id="5" name="TextBox 4"/>
          <p:cNvSpPr txBox="1"/>
          <p:nvPr/>
        </p:nvSpPr>
        <p:spPr>
          <a:xfrm>
            <a:off x="4953238" y="0"/>
            <a:ext cx="6955436" cy="1569660"/>
          </a:xfrm>
          <a:prstGeom prst="rect">
            <a:avLst/>
          </a:prstGeom>
          <a:noFill/>
        </p:spPr>
        <p:txBody>
          <a:bodyPr wrap="square" rtlCol="0">
            <a:spAutoFit/>
          </a:bodyPr>
          <a:lstStyle/>
          <a:p>
            <a:r>
              <a:rPr lang="en-US" sz="3200" b="1" dirty="0"/>
              <a:t>West Virginia’s Agriculture Stakeholders Engagement Strategy</a:t>
            </a:r>
          </a:p>
          <a:p>
            <a:r>
              <a:rPr lang="en-US" sz="3200" b="1" dirty="0"/>
              <a:t>Led by: WVDA and </a:t>
            </a:r>
            <a:r>
              <a:rPr lang="en-US" sz="3200" b="1" dirty="0" smtClean="0"/>
              <a:t>WVCA</a:t>
            </a:r>
            <a:endParaRPr lang="en-US" sz="3200" b="1" dirty="0"/>
          </a:p>
        </p:txBody>
      </p:sp>
      <p:sp>
        <p:nvSpPr>
          <p:cNvPr id="6" name="TextBox 5"/>
          <p:cNvSpPr txBox="1"/>
          <p:nvPr/>
        </p:nvSpPr>
        <p:spPr>
          <a:xfrm>
            <a:off x="2835125" y="1940115"/>
            <a:ext cx="9369051" cy="5170647"/>
          </a:xfrm>
          <a:prstGeom prst="rect">
            <a:avLst/>
          </a:prstGeom>
          <a:noFill/>
        </p:spPr>
        <p:txBody>
          <a:bodyPr wrap="square" rtlCol="0">
            <a:spAutoFit/>
          </a:bodyPr>
          <a:lstStyle/>
          <a:p>
            <a:pPr marL="342900" indent="-342900">
              <a:buFont typeface="Arial" panose="020B0604020202020204" pitchFamily="34" charset="0"/>
              <a:buChar char="•"/>
            </a:pPr>
            <a:r>
              <a:rPr lang="en-US" dirty="0"/>
              <a:t>In the agriculture sector, “local government” will refer to the </a:t>
            </a:r>
            <a:r>
              <a:rPr lang="en-US" dirty="0" smtClean="0"/>
              <a:t>Potomac Valley </a:t>
            </a:r>
            <a:r>
              <a:rPr lang="en-US" dirty="0" smtClean="0"/>
              <a:t>Conservation District (PVCD), Eastern Panhandle Conservation District (EPCD), and </a:t>
            </a:r>
            <a:r>
              <a:rPr lang="en-US" dirty="0" smtClean="0"/>
              <a:t>Greenbrier </a:t>
            </a:r>
            <a:r>
              <a:rPr lang="en-US" dirty="0"/>
              <a:t>Valley Conservation </a:t>
            </a:r>
            <a:r>
              <a:rPr lang="en-US" dirty="0" smtClean="0"/>
              <a:t>District. </a:t>
            </a:r>
            <a:endParaRPr lang="en-US" dirty="0"/>
          </a:p>
          <a:p>
            <a:pPr marL="342900" indent="-342900">
              <a:buFont typeface="Arial" panose="020B0604020202020204" pitchFamily="34" charset="0"/>
              <a:buChar char="•"/>
            </a:pPr>
            <a:r>
              <a:rPr lang="en-US" dirty="0" smtClean="0"/>
              <a:t>Partnering entities will likely </a:t>
            </a:r>
            <a:r>
              <a:rPr lang="en-US" dirty="0"/>
              <a:t>include WVCA, WVDA, Extension, WVPA, WVDOF, USFWS, WVDNR, USDA NRCS, FSA, Farm Bureau, and Non-Profits such as Trout Unlimited</a:t>
            </a:r>
          </a:p>
          <a:p>
            <a:pPr marL="342900" indent="-342900">
              <a:buFont typeface="Arial" panose="020B0604020202020204" pitchFamily="34" charset="0"/>
              <a:buChar char="•"/>
            </a:pPr>
            <a:r>
              <a:rPr lang="en-US" dirty="0"/>
              <a:t>The involvement of these entities is critical in engaging agricultural producers and encouraging farmers to voluntarily adopt certain conservation practices identified by Technical Experts in Conservation Plans.</a:t>
            </a:r>
          </a:p>
          <a:p>
            <a:pPr marL="342900" indent="-342900">
              <a:buFont typeface="Arial" panose="020B0604020202020204" pitchFamily="34" charset="0"/>
              <a:buChar char="•"/>
            </a:pPr>
            <a:r>
              <a:rPr lang="en-US" dirty="0"/>
              <a:t>Avenues for education and outreach may include newsletters, public meetings and one-on-one communication. </a:t>
            </a:r>
          </a:p>
          <a:p>
            <a:pPr marL="342900" indent="-342900">
              <a:buFont typeface="Arial" panose="020B0604020202020204" pitchFamily="34" charset="0"/>
              <a:buChar char="•"/>
            </a:pPr>
            <a:r>
              <a:rPr lang="en-US" dirty="0"/>
              <a:t>Modification of existing programs may be required to achieve new targets</a:t>
            </a:r>
            <a:r>
              <a:rPr lang="en-US" dirty="0" smtClean="0"/>
              <a:t>.</a:t>
            </a:r>
          </a:p>
          <a:p>
            <a:pPr marL="744538">
              <a:buSzPts val="1800"/>
              <a:buFont typeface="Arial"/>
              <a:buChar char="•"/>
            </a:pPr>
            <a:r>
              <a:rPr lang="en-US" b="1" dirty="0">
                <a:solidFill>
                  <a:srgbClr val="000000"/>
                </a:solidFill>
              </a:rPr>
              <a:t>PVCD will focus more on animal waste storage and poultry litter transfer</a:t>
            </a:r>
            <a:endParaRPr lang="en-US" dirty="0">
              <a:solidFill>
                <a:srgbClr val="000000"/>
              </a:solidFill>
            </a:endParaRPr>
          </a:p>
          <a:p>
            <a:pPr marL="744538">
              <a:buSzPts val="1800"/>
              <a:buFont typeface="Arial"/>
              <a:buChar char="•"/>
            </a:pPr>
            <a:r>
              <a:rPr lang="en-US" b="1" dirty="0">
                <a:solidFill>
                  <a:srgbClr val="000000"/>
                </a:solidFill>
              </a:rPr>
              <a:t>EPCD will focus more on tillage practices and cover </a:t>
            </a:r>
            <a:r>
              <a:rPr lang="en-US" b="1" dirty="0" smtClean="0">
                <a:solidFill>
                  <a:srgbClr val="000000"/>
                </a:solidFill>
              </a:rPr>
              <a:t>crops</a:t>
            </a:r>
            <a:endParaRPr lang="en-US" sz="2400" dirty="0" smtClean="0"/>
          </a:p>
          <a:p>
            <a:pPr marL="342900" indent="-342900">
              <a:buFont typeface="Arial" panose="020B0604020202020204" pitchFamily="34" charset="0"/>
              <a:buChar char="•"/>
            </a:pPr>
            <a:r>
              <a:rPr lang="en-US" dirty="0" smtClean="0"/>
              <a:t>Tentative </a:t>
            </a:r>
            <a:r>
              <a:rPr lang="en-US" dirty="0"/>
              <a:t>Timeline</a:t>
            </a:r>
          </a:p>
          <a:p>
            <a:pPr marL="800100" lvl="1" indent="-342900">
              <a:buFont typeface="Arial" panose="020B0604020202020204" pitchFamily="34" charset="0"/>
              <a:buChar char="•"/>
            </a:pPr>
            <a:r>
              <a:rPr lang="en-US" dirty="0"/>
              <a:t>Fall 2017: Develop CAST scenarios after targets are assigned </a:t>
            </a:r>
          </a:p>
          <a:p>
            <a:pPr marL="800100" lvl="1" indent="-342900">
              <a:buFont typeface="Arial" panose="020B0604020202020204" pitchFamily="34" charset="0"/>
              <a:buChar char="•"/>
            </a:pPr>
            <a:r>
              <a:rPr lang="en-US" dirty="0"/>
              <a:t>Winter 2017 to 2018: Host meetings to roll out official targets and scenarios, discuss level of effort we are seeing initially, and accept feedback to modify these scenarios.</a:t>
            </a:r>
          </a:p>
          <a:p>
            <a:pPr marL="342900" indent="-342900">
              <a:buFont typeface="Arial" panose="020B0604020202020204" pitchFamily="34" charset="0"/>
              <a:buChar char="•"/>
            </a:pP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8" y="5836596"/>
            <a:ext cx="2860408" cy="815216"/>
          </a:xfrm>
          <a:prstGeom prst="rect">
            <a:avLst/>
          </a:prstGeom>
        </p:spPr>
      </p:pic>
    </p:spTree>
    <p:extLst>
      <p:ext uri="{BB962C8B-B14F-4D97-AF65-F5344CB8AC3E}">
        <p14:creationId xmlns:p14="http://schemas.microsoft.com/office/powerpoint/2010/main" val="2855824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0"/>
            <a:ext cx="6225702" cy="6722465"/>
          </a:xfrm>
        </p:spPr>
        <p:txBody>
          <a:bodyPr>
            <a:normAutofit fontScale="92500" lnSpcReduction="10000"/>
          </a:bodyPr>
          <a:lstStyle/>
          <a:p>
            <a:pPr marL="0" indent="0">
              <a:buNone/>
            </a:pPr>
            <a:endParaRPr lang="en-US" sz="3000" dirty="0"/>
          </a:p>
          <a:p>
            <a:r>
              <a:rPr lang="en-US" sz="3400" dirty="0" smtClean="0"/>
              <a:t>An organizational </a:t>
            </a:r>
            <a:r>
              <a:rPr lang="en-US" sz="3400" dirty="0"/>
              <a:t>chart of all partners </a:t>
            </a:r>
            <a:r>
              <a:rPr lang="en-US" sz="3400" dirty="0" smtClean="0"/>
              <a:t>involved.</a:t>
            </a:r>
          </a:p>
          <a:p>
            <a:pPr marL="0" indent="0">
              <a:buNone/>
            </a:pPr>
            <a:endParaRPr lang="en-US" sz="3400" dirty="0" smtClean="0"/>
          </a:p>
          <a:p>
            <a:r>
              <a:rPr lang="en-US" sz="3400" dirty="0" smtClean="0"/>
              <a:t>How can local governments can support the effort.</a:t>
            </a:r>
          </a:p>
          <a:p>
            <a:pPr marL="0" indent="0">
              <a:buNone/>
            </a:pPr>
            <a:r>
              <a:rPr lang="en-US" sz="3400" dirty="0" smtClean="0"/>
              <a:t> </a:t>
            </a:r>
          </a:p>
          <a:p>
            <a:r>
              <a:rPr lang="en-US" sz="3400" dirty="0"/>
              <a:t>How can local governments become </a:t>
            </a:r>
            <a:r>
              <a:rPr lang="en-US" sz="3400" dirty="0" smtClean="0"/>
              <a:t>active partners.</a:t>
            </a:r>
          </a:p>
          <a:p>
            <a:pPr marL="0" indent="0">
              <a:buNone/>
            </a:pPr>
            <a:endParaRPr lang="en-US" sz="3400" dirty="0" smtClean="0"/>
          </a:p>
          <a:p>
            <a:r>
              <a:rPr lang="en-US" sz="3400" dirty="0" smtClean="0"/>
              <a:t>“Consistent Message</a:t>
            </a:r>
            <a:r>
              <a:rPr lang="en-US" sz="3400" dirty="0"/>
              <a:t>” to share with their </a:t>
            </a:r>
            <a:r>
              <a:rPr lang="en-US" sz="3400" dirty="0" smtClean="0"/>
              <a:t>constituents, fellow elected officials, board members, and the press.</a:t>
            </a:r>
          </a:p>
          <a:p>
            <a:pPr marL="0" indent="0">
              <a:buNone/>
            </a:pPr>
            <a:endParaRPr lang="en-US" sz="3000" dirty="0" smtClean="0"/>
          </a:p>
        </p:txBody>
      </p:sp>
      <p:pic>
        <p:nvPicPr>
          <p:cNvPr id="2" name="Picture 1" descr="photo25926.png"/>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6108073" y="1083396"/>
            <a:ext cx="5913572" cy="5096936"/>
          </a:xfrm>
          <a:prstGeom prst="rect">
            <a:avLst/>
          </a:prstGeom>
        </p:spPr>
      </p:pic>
    </p:spTree>
    <p:extLst>
      <p:ext uri="{BB962C8B-B14F-4D97-AF65-F5344CB8AC3E}">
        <p14:creationId xmlns:p14="http://schemas.microsoft.com/office/powerpoint/2010/main" val="28368938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1110-oatmeal-cranberry-cookies-vicky-wasik-007.jpg"/>
          <p:cNvPicPr>
            <a:picLocks noChangeAspect="1"/>
          </p:cNvPicPr>
          <p:nvPr/>
        </p:nvPicPr>
        <p:blipFill>
          <a:blip r:embed="rId2">
            <a:alphaModFix amt="24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811957" y="2945384"/>
            <a:ext cx="8595187" cy="4708395"/>
          </a:xfrm>
        </p:spPr>
        <p:txBody>
          <a:bodyPr>
            <a:normAutofit/>
          </a:bodyPr>
          <a:lstStyle/>
          <a:p>
            <a:pPr marL="0" indent="0">
              <a:buNone/>
            </a:pPr>
            <a:r>
              <a:rPr lang="en-US" sz="3000" dirty="0" smtClean="0"/>
              <a:t>Conceptual CAST scenarios incorporating initial needs, feedback</a:t>
            </a:r>
            <a:r>
              <a:rPr lang="en-US" sz="3000" dirty="0"/>
              <a:t>, and </a:t>
            </a:r>
            <a:r>
              <a:rPr lang="en-US" sz="3000" dirty="0" smtClean="0"/>
              <a:t>practicability</a:t>
            </a:r>
          </a:p>
          <a:p>
            <a:pPr marL="0" indent="0">
              <a:buNone/>
            </a:pPr>
            <a:endParaRPr lang="en-US" sz="3000" dirty="0" smtClean="0"/>
          </a:p>
          <a:p>
            <a:pPr marL="0" indent="0">
              <a:buNone/>
            </a:pPr>
            <a:endParaRPr lang="en-US" sz="3000" dirty="0"/>
          </a:p>
        </p:txBody>
      </p:sp>
    </p:spTree>
    <p:extLst>
      <p:ext uri="{BB962C8B-B14F-4D97-AF65-F5344CB8AC3E}">
        <p14:creationId xmlns:p14="http://schemas.microsoft.com/office/powerpoint/2010/main" val="27119443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25447" y="2599324"/>
            <a:ext cx="7129476" cy="4144715"/>
          </a:xfrm>
          <a:prstGeom prst="rect">
            <a:avLst/>
          </a:prstGeom>
        </p:spPr>
      </p:pic>
      <p:sp>
        <p:nvSpPr>
          <p:cNvPr id="3" name="Content Placeholder 2"/>
          <p:cNvSpPr>
            <a:spLocks noGrp="1"/>
          </p:cNvSpPr>
          <p:nvPr>
            <p:ph idx="1"/>
          </p:nvPr>
        </p:nvSpPr>
        <p:spPr>
          <a:xfrm>
            <a:off x="870102" y="390724"/>
            <a:ext cx="10809037" cy="2511977"/>
          </a:xfrm>
        </p:spPr>
        <p:txBody>
          <a:bodyPr/>
          <a:lstStyle/>
          <a:p>
            <a:pPr marL="0" indent="0">
              <a:buNone/>
            </a:pPr>
            <a:r>
              <a:rPr lang="en-US" sz="3800" dirty="0" smtClean="0"/>
              <a:t>Clear understanding of the EPA </a:t>
            </a:r>
            <a:r>
              <a:rPr lang="en-US" sz="3800" dirty="0"/>
              <a:t>consequences, if WV </a:t>
            </a:r>
            <a:r>
              <a:rPr lang="en-US" sz="3800" dirty="0" smtClean="0"/>
              <a:t>does not achieve our responsibility in meeting TMDL </a:t>
            </a:r>
            <a:r>
              <a:rPr lang="en-US" sz="3800" dirty="0"/>
              <a:t>cap loads.</a:t>
            </a:r>
          </a:p>
          <a:p>
            <a:endParaRPr lang="en-US" dirty="0"/>
          </a:p>
        </p:txBody>
      </p:sp>
    </p:spTree>
    <p:extLst>
      <p:ext uri="{BB962C8B-B14F-4D97-AF65-F5344CB8AC3E}">
        <p14:creationId xmlns:p14="http://schemas.microsoft.com/office/powerpoint/2010/main" val="5266088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set-venn-diagram.png"/>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0" y="836957"/>
            <a:ext cx="12192000" cy="5486400"/>
          </a:xfrm>
          <a:prstGeom prst="rect">
            <a:avLst/>
          </a:prstGeom>
        </p:spPr>
      </p:pic>
      <p:sp>
        <p:nvSpPr>
          <p:cNvPr id="3" name="Subtitle 2"/>
          <p:cNvSpPr>
            <a:spLocks noGrp="1"/>
          </p:cNvSpPr>
          <p:nvPr>
            <p:ph type="subTitle" idx="1"/>
          </p:nvPr>
        </p:nvSpPr>
        <p:spPr>
          <a:xfrm>
            <a:off x="1" y="0"/>
            <a:ext cx="12191999" cy="6642288"/>
          </a:xfrm>
        </p:spPr>
        <p:txBody>
          <a:bodyPr>
            <a:normAutofit/>
          </a:bodyPr>
          <a:lstStyle/>
          <a:p>
            <a:endParaRPr lang="en-US" dirty="0"/>
          </a:p>
          <a:p>
            <a:r>
              <a:rPr lang="en-US" sz="4000" dirty="0" smtClean="0">
                <a:solidFill>
                  <a:schemeClr val="tx1"/>
                </a:solidFill>
              </a:rPr>
              <a:t>What WIP planners need from local governments </a:t>
            </a:r>
          </a:p>
          <a:p>
            <a:endParaRPr lang="en-US" sz="1400" dirty="0" smtClean="0">
              <a:solidFill>
                <a:schemeClr val="tx1"/>
              </a:solidFill>
            </a:endParaRPr>
          </a:p>
          <a:p>
            <a:endParaRPr lang="en-US" sz="3600" dirty="0">
              <a:solidFill>
                <a:schemeClr val="tx1"/>
              </a:solidFill>
            </a:endParaRPr>
          </a:p>
          <a:p>
            <a:pPr marL="179388" indent="-179388" algn="l">
              <a:buFont typeface="Arial"/>
              <a:buChar char="•"/>
            </a:pPr>
            <a:r>
              <a:rPr lang="en-US" sz="3600" dirty="0">
                <a:solidFill>
                  <a:schemeClr val="tx1"/>
                </a:solidFill>
              </a:rPr>
              <a:t>U</a:t>
            </a:r>
            <a:r>
              <a:rPr lang="en-US" sz="3600" dirty="0" smtClean="0">
                <a:solidFill>
                  <a:schemeClr val="tx1"/>
                </a:solidFill>
              </a:rPr>
              <a:t>nderstand local needs &amp; goals </a:t>
            </a:r>
            <a:r>
              <a:rPr lang="en-US" sz="3600" dirty="0">
                <a:solidFill>
                  <a:schemeClr val="tx1"/>
                </a:solidFill>
              </a:rPr>
              <a:t>so that mutually </a:t>
            </a:r>
            <a:r>
              <a:rPr lang="en-US" sz="3600" dirty="0" smtClean="0">
                <a:solidFill>
                  <a:schemeClr val="tx1"/>
                </a:solidFill>
              </a:rPr>
              <a:t>beneficial </a:t>
            </a:r>
            <a:r>
              <a:rPr lang="en-US" sz="3600" dirty="0">
                <a:solidFill>
                  <a:schemeClr val="tx1"/>
                </a:solidFill>
              </a:rPr>
              <a:t>strategies can be </a:t>
            </a:r>
            <a:r>
              <a:rPr lang="en-US" sz="3600" dirty="0" smtClean="0">
                <a:solidFill>
                  <a:schemeClr val="tx1"/>
                </a:solidFill>
              </a:rPr>
              <a:t>identified, funded, and implemented. </a:t>
            </a:r>
          </a:p>
          <a:p>
            <a:pPr marL="179388" indent="-179388"/>
            <a:endParaRPr lang="en-US" sz="3600" dirty="0" smtClean="0">
              <a:solidFill>
                <a:schemeClr val="tx1"/>
              </a:solidFill>
            </a:endParaRPr>
          </a:p>
          <a:p>
            <a:pPr marL="179388" indent="-179388" algn="l">
              <a:buFont typeface="Arial"/>
              <a:buChar char="•"/>
            </a:pPr>
            <a:r>
              <a:rPr lang="en-US" sz="3600" dirty="0" smtClean="0">
                <a:solidFill>
                  <a:schemeClr val="tx1"/>
                </a:solidFill>
              </a:rPr>
              <a:t>Understand local Capital Improvement Plans to determine if integrating nutrient-reducing BMPs into those projects is feasible.</a:t>
            </a:r>
          </a:p>
        </p:txBody>
      </p:sp>
    </p:spTree>
    <p:extLst>
      <p:ext uri="{BB962C8B-B14F-4D97-AF65-F5344CB8AC3E}">
        <p14:creationId xmlns:p14="http://schemas.microsoft.com/office/powerpoint/2010/main" val="33259333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9zSUPERREFER-master1050.jpg"/>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278763" y="-151847"/>
            <a:ext cx="17590470" cy="8795235"/>
          </a:xfrm>
          <a:prstGeom prst="rect">
            <a:avLst/>
          </a:prstGeom>
        </p:spPr>
      </p:pic>
      <p:sp>
        <p:nvSpPr>
          <p:cNvPr id="3" name="Content Placeholder 2"/>
          <p:cNvSpPr>
            <a:spLocks noGrp="1"/>
          </p:cNvSpPr>
          <p:nvPr>
            <p:ph idx="1"/>
          </p:nvPr>
        </p:nvSpPr>
        <p:spPr>
          <a:xfrm>
            <a:off x="203201" y="248974"/>
            <a:ext cx="11814572" cy="1639543"/>
          </a:xfrm>
        </p:spPr>
        <p:txBody>
          <a:bodyPr>
            <a:normAutofit/>
          </a:bodyPr>
          <a:lstStyle/>
          <a:p>
            <a:pPr marL="0" indent="0">
              <a:buNone/>
            </a:pPr>
            <a:r>
              <a:rPr lang="en-US" sz="3600" dirty="0"/>
              <a:t>I</a:t>
            </a:r>
            <a:r>
              <a:rPr lang="en-US" sz="3600" dirty="0" smtClean="0"/>
              <a:t>dentify </a:t>
            </a:r>
            <a:r>
              <a:rPr lang="en-US" sz="3600" dirty="0"/>
              <a:t>obstacles and </a:t>
            </a:r>
            <a:r>
              <a:rPr lang="en-US" sz="3600" dirty="0" smtClean="0"/>
              <a:t>help find </a:t>
            </a:r>
            <a:r>
              <a:rPr lang="en-US" sz="3600" dirty="0"/>
              <a:t>solutions in which to overcome them.</a:t>
            </a:r>
          </a:p>
        </p:txBody>
      </p:sp>
    </p:spTree>
    <p:extLst>
      <p:ext uri="{BB962C8B-B14F-4D97-AF65-F5344CB8AC3E}">
        <p14:creationId xmlns:p14="http://schemas.microsoft.com/office/powerpoint/2010/main" val="18415095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9095" y="1666699"/>
            <a:ext cx="11862905" cy="4324261"/>
          </a:xfrm>
          <a:prstGeom prst="rect">
            <a:avLst/>
          </a:prstGeom>
        </p:spPr>
        <p:txBody>
          <a:bodyPr wrap="square">
            <a:spAutoFit/>
          </a:bodyPr>
          <a:lstStyle/>
          <a:p>
            <a:r>
              <a:rPr lang="en-US" sz="2500" b="1" u="sng" dirty="0"/>
              <a:t>Informal </a:t>
            </a:r>
            <a:r>
              <a:rPr lang="en-US" sz="2500" b="1" u="sng" dirty="0" smtClean="0"/>
              <a:t>Meetings							</a:t>
            </a:r>
            <a:r>
              <a:rPr lang="en-US" sz="2500" u="sng" dirty="0" smtClean="0"/>
              <a:t>Winter </a:t>
            </a:r>
            <a:r>
              <a:rPr lang="en-US" sz="2500" u="sng" dirty="0"/>
              <a:t>2016 – </a:t>
            </a:r>
            <a:r>
              <a:rPr lang="en-US" sz="2500" u="sng" dirty="0" smtClean="0"/>
              <a:t>Fall 2017</a:t>
            </a:r>
            <a:endParaRPr lang="en-US" sz="2500" dirty="0" smtClean="0"/>
          </a:p>
          <a:p>
            <a:r>
              <a:rPr lang="en-US" sz="2500" dirty="0"/>
              <a:t> </a:t>
            </a:r>
          </a:p>
          <a:p>
            <a:r>
              <a:rPr lang="en-US" sz="2500" b="1" u="sng" dirty="0" smtClean="0"/>
              <a:t>Local Work sessions and  outreach 				</a:t>
            </a:r>
            <a:r>
              <a:rPr lang="en-US" sz="2500" u="sng" dirty="0" smtClean="0"/>
              <a:t>Fall 2017 – </a:t>
            </a:r>
            <a:r>
              <a:rPr lang="en-US" sz="2500" u="sng" dirty="0"/>
              <a:t>April </a:t>
            </a:r>
            <a:r>
              <a:rPr lang="en-US" sz="2500" u="sng" dirty="0" smtClean="0"/>
              <a:t>2018</a:t>
            </a:r>
            <a:r>
              <a:rPr lang="en-US" sz="2500" dirty="0"/>
              <a:t> </a:t>
            </a:r>
          </a:p>
          <a:p>
            <a:r>
              <a:rPr lang="en-US" sz="2500" dirty="0"/>
              <a:t> </a:t>
            </a:r>
          </a:p>
          <a:p>
            <a:r>
              <a:rPr lang="en-US" sz="2500" b="1" u="sng" dirty="0"/>
              <a:t>Writing of WIP III </a:t>
            </a:r>
            <a:r>
              <a:rPr lang="en-US" sz="2500" b="1" u="sng" dirty="0" smtClean="0"/>
              <a:t>DRAFT</a:t>
            </a:r>
            <a:r>
              <a:rPr lang="en-US" sz="2500" u="sng" dirty="0" smtClean="0"/>
              <a:t> 						May </a:t>
            </a:r>
            <a:r>
              <a:rPr lang="en-US" sz="2500" u="sng" dirty="0"/>
              <a:t>– September 2018</a:t>
            </a:r>
            <a:endParaRPr lang="en-US" sz="2500" dirty="0"/>
          </a:p>
          <a:p>
            <a:r>
              <a:rPr lang="en-US" sz="2500" dirty="0"/>
              <a:t> </a:t>
            </a:r>
          </a:p>
          <a:p>
            <a:r>
              <a:rPr lang="en-US" sz="2500" b="1" u="sng" dirty="0"/>
              <a:t>Public Outreach on </a:t>
            </a:r>
            <a:r>
              <a:rPr lang="en-US" sz="2500" b="1" u="sng" dirty="0" smtClean="0"/>
              <a:t>DRAFT						</a:t>
            </a:r>
            <a:r>
              <a:rPr lang="en-US" sz="2500" u="sng" dirty="0" smtClean="0"/>
              <a:t>October </a:t>
            </a:r>
            <a:r>
              <a:rPr lang="en-US" sz="2500" u="sng" dirty="0"/>
              <a:t>- November 2018</a:t>
            </a:r>
            <a:endParaRPr lang="en-US" sz="2500" dirty="0"/>
          </a:p>
          <a:p>
            <a:r>
              <a:rPr lang="en-US" sz="2500" b="1" dirty="0"/>
              <a:t> </a:t>
            </a:r>
            <a:endParaRPr lang="en-US" sz="2500" dirty="0"/>
          </a:p>
          <a:p>
            <a:r>
              <a:rPr lang="en-US" sz="2500" b="1" u="sng" dirty="0"/>
              <a:t>Draft </a:t>
            </a:r>
            <a:r>
              <a:rPr lang="en-US" sz="2500" b="1" u="sng" dirty="0" smtClean="0"/>
              <a:t>WIP to </a:t>
            </a:r>
            <a:r>
              <a:rPr lang="en-US" sz="2500" b="1" u="sng" dirty="0"/>
              <a:t>EPA </a:t>
            </a:r>
            <a:r>
              <a:rPr lang="en-US" sz="2500" b="1" u="sng" dirty="0" smtClean="0"/>
              <a:t>/ Official </a:t>
            </a:r>
            <a:r>
              <a:rPr lang="en-US" sz="2500" b="1" u="sng" dirty="0"/>
              <a:t>public </a:t>
            </a:r>
            <a:r>
              <a:rPr lang="en-US" sz="2500" b="1" u="sng" dirty="0" smtClean="0"/>
              <a:t>comment</a:t>
            </a:r>
            <a:r>
              <a:rPr lang="en-US" sz="2500" u="sng" dirty="0" smtClean="0"/>
              <a:t> 			December </a:t>
            </a:r>
            <a:r>
              <a:rPr lang="en-US" sz="2500" u="sng" dirty="0"/>
              <a:t>2018</a:t>
            </a:r>
            <a:endParaRPr lang="en-US" sz="2500" dirty="0"/>
          </a:p>
          <a:p>
            <a:r>
              <a:rPr lang="en-US" sz="2500" dirty="0"/>
              <a:t> </a:t>
            </a:r>
          </a:p>
          <a:p>
            <a:r>
              <a:rPr lang="en-US" sz="2500" b="1" u="sng" dirty="0"/>
              <a:t>Final WIP due to </a:t>
            </a:r>
            <a:r>
              <a:rPr lang="en-US" sz="2500" b="1" u="sng" dirty="0" smtClean="0"/>
              <a:t>EPA</a:t>
            </a:r>
            <a:r>
              <a:rPr lang="en-US" sz="2500" u="sng" dirty="0" smtClean="0"/>
              <a:t> 						April </a:t>
            </a:r>
            <a:r>
              <a:rPr lang="en-US" sz="2500" u="sng" dirty="0"/>
              <a:t>2019</a:t>
            </a:r>
            <a:endParaRPr lang="en-US" sz="2500" dirty="0"/>
          </a:p>
        </p:txBody>
      </p:sp>
      <p:sp>
        <p:nvSpPr>
          <p:cNvPr id="8" name="TextBox 7"/>
          <p:cNvSpPr txBox="1"/>
          <p:nvPr/>
        </p:nvSpPr>
        <p:spPr>
          <a:xfrm>
            <a:off x="3842393" y="293042"/>
            <a:ext cx="4515356" cy="584776"/>
          </a:xfrm>
          <a:prstGeom prst="rect">
            <a:avLst/>
          </a:prstGeom>
          <a:noFill/>
        </p:spPr>
        <p:txBody>
          <a:bodyPr wrap="square" rtlCol="0">
            <a:spAutoFit/>
          </a:bodyPr>
          <a:lstStyle/>
          <a:p>
            <a:r>
              <a:rPr lang="en-US" sz="3200" b="1" u="sng" dirty="0" smtClean="0"/>
              <a:t>Proposed Timeline</a:t>
            </a:r>
            <a:endParaRPr lang="en-US" sz="3200" b="1" u="sng" dirty="0"/>
          </a:p>
        </p:txBody>
      </p:sp>
    </p:spTree>
    <p:extLst>
      <p:ext uri="{BB962C8B-B14F-4D97-AF65-F5344CB8AC3E}">
        <p14:creationId xmlns:p14="http://schemas.microsoft.com/office/powerpoint/2010/main" val="31706028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7922"/>
            <a:ext cx="10972800" cy="6630078"/>
          </a:xfrm>
        </p:spPr>
        <p:txBody>
          <a:bodyPr>
            <a:normAutofit/>
          </a:bodyPr>
          <a:lstStyle/>
          <a:p>
            <a:pPr marL="0" indent="0">
              <a:buNone/>
            </a:pPr>
            <a:r>
              <a:rPr lang="en-US" b="1" dirty="0"/>
              <a:t>Roles, Resources, and Capacity</a:t>
            </a:r>
          </a:p>
          <a:p>
            <a:pPr marL="0" lvl="0" indent="0">
              <a:buNone/>
            </a:pPr>
            <a:r>
              <a:rPr lang="en-US" dirty="0"/>
              <a:t>P</a:t>
            </a:r>
            <a:r>
              <a:rPr lang="en-US" dirty="0" smtClean="0"/>
              <a:t>reliminary </a:t>
            </a:r>
            <a:r>
              <a:rPr lang="en-US" dirty="0"/>
              <a:t>assumptions based on feedback from possible </a:t>
            </a:r>
            <a:r>
              <a:rPr lang="en-US" dirty="0" smtClean="0"/>
              <a:t>partners</a:t>
            </a:r>
          </a:p>
          <a:p>
            <a:pPr marL="0" lvl="0" indent="0">
              <a:buNone/>
            </a:pPr>
            <a:endParaRPr lang="en-US" dirty="0"/>
          </a:p>
          <a:p>
            <a:pPr lvl="1"/>
            <a:r>
              <a:rPr lang="en-US" dirty="0"/>
              <a:t>Wastewater – Sanitary service expansion to areas with failing on-site systems.  Asset Management protocols to reduce Inflow/Infiltration and Illicit Discharges</a:t>
            </a:r>
            <a:r>
              <a:rPr lang="en-US" dirty="0" smtClean="0"/>
              <a:t>.</a:t>
            </a:r>
          </a:p>
          <a:p>
            <a:pPr marL="457200" lvl="1" indent="0">
              <a:buNone/>
            </a:pPr>
            <a:endParaRPr lang="en-US" dirty="0"/>
          </a:p>
          <a:p>
            <a:pPr lvl="1"/>
            <a:r>
              <a:rPr lang="en-US" dirty="0"/>
              <a:t>Stormwater – Assistance with flooding issues in communities with inadequate infrastructure</a:t>
            </a:r>
            <a:r>
              <a:rPr lang="en-US" dirty="0" smtClean="0"/>
              <a:t>.</a:t>
            </a:r>
          </a:p>
          <a:p>
            <a:pPr marL="457200" lvl="1" indent="0">
              <a:buNone/>
            </a:pPr>
            <a:endParaRPr lang="en-US" dirty="0"/>
          </a:p>
          <a:p>
            <a:pPr lvl="1"/>
            <a:r>
              <a:rPr lang="en-US" dirty="0"/>
              <a:t>Source Water Protection – Assist in completing strategies identified with Drinking Water Utility Protection </a:t>
            </a:r>
            <a:r>
              <a:rPr lang="en-US" dirty="0" smtClean="0"/>
              <a:t>Plans</a:t>
            </a:r>
          </a:p>
          <a:p>
            <a:pPr marL="457200" lvl="1" indent="0">
              <a:buNone/>
            </a:pPr>
            <a:endParaRPr lang="en-US" dirty="0" smtClean="0"/>
          </a:p>
          <a:p>
            <a:pPr lvl="1"/>
            <a:r>
              <a:rPr lang="en-US" dirty="0" smtClean="0"/>
              <a:t>Green </a:t>
            </a:r>
            <a:r>
              <a:rPr lang="en-US" dirty="0"/>
              <a:t>Infrastructure </a:t>
            </a:r>
            <a:r>
              <a:rPr lang="en-US" dirty="0" smtClean="0"/>
              <a:t>development </a:t>
            </a:r>
            <a:r>
              <a:rPr lang="en-US" dirty="0"/>
              <a:t>and </a:t>
            </a:r>
            <a:r>
              <a:rPr lang="en-US" dirty="0" smtClean="0"/>
              <a:t>implementation in concert with CIP .</a:t>
            </a:r>
          </a:p>
          <a:p>
            <a:pPr marL="457200" lvl="1" indent="0">
              <a:buNone/>
            </a:pPr>
            <a:endParaRPr lang="en-US" dirty="0"/>
          </a:p>
          <a:p>
            <a:pPr lvl="1"/>
            <a:r>
              <a:rPr lang="en-US" dirty="0" smtClean="0"/>
              <a:t>Economic Development - Job </a:t>
            </a:r>
            <a:r>
              <a:rPr lang="en-US" dirty="0"/>
              <a:t>Creation in a restoration based economy and green infrastructure installation and maintenance.</a:t>
            </a:r>
          </a:p>
          <a:p>
            <a:endParaRPr lang="en-US" dirty="0"/>
          </a:p>
        </p:txBody>
      </p:sp>
    </p:spTree>
    <p:extLst>
      <p:ext uri="{BB962C8B-B14F-4D97-AF65-F5344CB8AC3E}">
        <p14:creationId xmlns:p14="http://schemas.microsoft.com/office/powerpoint/2010/main" val="16024555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7616" y="371750"/>
            <a:ext cx="10035461" cy="5080574"/>
          </a:xfrm>
        </p:spPr>
        <p:txBody>
          <a:bodyPr>
            <a:normAutofit/>
          </a:bodyPr>
          <a:lstStyle/>
          <a:p>
            <a:pPr marL="0" lvl="0" indent="0">
              <a:buNone/>
            </a:pPr>
            <a:r>
              <a:rPr lang="en-US" sz="3000" dirty="0"/>
              <a:t>S</a:t>
            </a:r>
            <a:r>
              <a:rPr lang="en-US" sz="3000" dirty="0" smtClean="0"/>
              <a:t>ource </a:t>
            </a:r>
            <a:r>
              <a:rPr lang="en-US" sz="3000" dirty="0"/>
              <a:t>sector areas where local engagement is most needed to accelerate WIP </a:t>
            </a:r>
            <a:r>
              <a:rPr lang="en-US" sz="3000" dirty="0" smtClean="0"/>
              <a:t>implementation</a:t>
            </a:r>
          </a:p>
          <a:p>
            <a:pPr marL="0" lvl="0" indent="0">
              <a:buNone/>
            </a:pPr>
            <a:endParaRPr lang="en-US" sz="3000" dirty="0"/>
          </a:p>
          <a:p>
            <a:pPr lvl="1"/>
            <a:r>
              <a:rPr lang="en-US" sz="3000" dirty="0"/>
              <a:t>Stormwater – Focus assistance in MS4 </a:t>
            </a:r>
            <a:r>
              <a:rPr lang="en-US" sz="3000" dirty="0" smtClean="0"/>
              <a:t>communities</a:t>
            </a:r>
          </a:p>
          <a:p>
            <a:pPr marL="457200" lvl="1" indent="0">
              <a:buNone/>
            </a:pPr>
            <a:endParaRPr lang="en-US" sz="3000" dirty="0"/>
          </a:p>
          <a:p>
            <a:pPr lvl="1"/>
            <a:r>
              <a:rPr lang="en-US" sz="3000" dirty="0"/>
              <a:t>Wastewater – Focus assistance to service areas within Karst Geology and high capacity/higher nutrient reducing treatment plants</a:t>
            </a:r>
            <a:r>
              <a:rPr lang="en-US" sz="3000" dirty="0" smtClean="0"/>
              <a:t>.</a:t>
            </a:r>
          </a:p>
          <a:p>
            <a:pPr marL="457200" lvl="1" indent="0">
              <a:buNone/>
            </a:pPr>
            <a:endParaRPr lang="en-US" sz="3000" dirty="0"/>
          </a:p>
          <a:p>
            <a:pPr lvl="1"/>
            <a:r>
              <a:rPr lang="en-US" sz="3000" dirty="0"/>
              <a:t>Agriculture –Encourage Local Leaders to promote Agricultural BMPs within their community.</a:t>
            </a:r>
          </a:p>
          <a:p>
            <a:endParaRPr lang="en-US" dirty="0"/>
          </a:p>
        </p:txBody>
      </p:sp>
    </p:spTree>
    <p:extLst>
      <p:ext uri="{BB962C8B-B14F-4D97-AF65-F5344CB8AC3E}">
        <p14:creationId xmlns:p14="http://schemas.microsoft.com/office/powerpoint/2010/main" val="34654765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684" y="97680"/>
            <a:ext cx="11730667" cy="6760320"/>
          </a:xfrm>
        </p:spPr>
        <p:txBody>
          <a:bodyPr>
            <a:normAutofit fontScale="92500" lnSpcReduction="20000"/>
          </a:bodyPr>
          <a:lstStyle/>
          <a:p>
            <a:pPr marL="0" indent="0">
              <a:buNone/>
            </a:pPr>
            <a:r>
              <a:rPr lang="en-US" b="1" dirty="0"/>
              <a:t>Key </a:t>
            </a:r>
            <a:r>
              <a:rPr lang="en-US" b="1" dirty="0" smtClean="0"/>
              <a:t>Messages:</a:t>
            </a:r>
          </a:p>
          <a:p>
            <a:pPr marL="0" indent="0">
              <a:buNone/>
            </a:pPr>
            <a:endParaRPr lang="en-US" sz="1100" b="1" dirty="0"/>
          </a:p>
          <a:p>
            <a:pPr lvl="0"/>
            <a:r>
              <a:rPr lang="en-US" sz="3200" dirty="0"/>
              <a:t>Communities benefit economically </a:t>
            </a:r>
            <a:r>
              <a:rPr lang="en-US" sz="3200" dirty="0" smtClean="0"/>
              <a:t>with clean </a:t>
            </a:r>
            <a:r>
              <a:rPr lang="en-US" sz="3200" dirty="0"/>
              <a:t>local </a:t>
            </a:r>
            <a:r>
              <a:rPr lang="en-US" sz="3200" dirty="0" smtClean="0"/>
              <a:t>waterways</a:t>
            </a:r>
          </a:p>
          <a:p>
            <a:pPr marL="0" lvl="0" indent="0">
              <a:buNone/>
            </a:pPr>
            <a:endParaRPr lang="en-US" sz="3200" dirty="0"/>
          </a:p>
          <a:p>
            <a:pPr lvl="0"/>
            <a:r>
              <a:rPr lang="en-US" sz="3200" dirty="0"/>
              <a:t>Local governments </a:t>
            </a:r>
            <a:r>
              <a:rPr lang="en-US" sz="3200" dirty="0" smtClean="0"/>
              <a:t>must be present during </a:t>
            </a:r>
            <a:r>
              <a:rPr lang="en-US" sz="3200" dirty="0"/>
              <a:t>the </a:t>
            </a:r>
            <a:r>
              <a:rPr lang="en-US" sz="3200" dirty="0" smtClean="0"/>
              <a:t>Phase III WIP development process</a:t>
            </a:r>
          </a:p>
          <a:p>
            <a:pPr marL="0" lvl="0" indent="0">
              <a:buNone/>
            </a:pPr>
            <a:endParaRPr lang="en-US" sz="3200" dirty="0"/>
          </a:p>
          <a:p>
            <a:pPr lvl="0"/>
            <a:r>
              <a:rPr lang="en-US" sz="3200" dirty="0" smtClean="0"/>
              <a:t>Current </a:t>
            </a:r>
            <a:r>
              <a:rPr lang="en-US" sz="3200" dirty="0"/>
              <a:t>l</a:t>
            </a:r>
            <a:r>
              <a:rPr lang="en-US" sz="3200" dirty="0" smtClean="0"/>
              <a:t>ocal government practices </a:t>
            </a:r>
            <a:r>
              <a:rPr lang="en-US" sz="3200" dirty="0"/>
              <a:t>and programs </a:t>
            </a:r>
            <a:r>
              <a:rPr lang="en-US" sz="3200" dirty="0" smtClean="0"/>
              <a:t>could benefit overall state progress.</a:t>
            </a:r>
          </a:p>
          <a:p>
            <a:pPr marL="0" lvl="0" indent="0">
              <a:buNone/>
            </a:pPr>
            <a:endParaRPr lang="en-US" sz="3200" dirty="0"/>
          </a:p>
          <a:p>
            <a:pPr lvl="0"/>
            <a:r>
              <a:rPr lang="en-US" sz="3200" dirty="0"/>
              <a:t>The Bay Model i</a:t>
            </a:r>
            <a:r>
              <a:rPr lang="en-US" sz="3200" dirty="0" smtClean="0"/>
              <a:t>s improved</a:t>
            </a:r>
            <a:r>
              <a:rPr lang="en-US" sz="3200" dirty="0"/>
              <a:t> </a:t>
            </a:r>
            <a:r>
              <a:rPr lang="en-US" sz="3200" dirty="0" smtClean="0"/>
              <a:t>with refined </a:t>
            </a:r>
            <a:r>
              <a:rPr lang="en-US" sz="3200" dirty="0"/>
              <a:t>local land use </a:t>
            </a:r>
            <a:r>
              <a:rPr lang="en-US" sz="3200" dirty="0" smtClean="0"/>
              <a:t>data</a:t>
            </a:r>
          </a:p>
          <a:p>
            <a:pPr marL="0" lvl="0" indent="0">
              <a:buNone/>
            </a:pPr>
            <a:endParaRPr lang="en-US" sz="3200" dirty="0"/>
          </a:p>
          <a:p>
            <a:pPr lvl="0"/>
            <a:r>
              <a:rPr lang="en-US" sz="3200" dirty="0"/>
              <a:t>Tools are available </a:t>
            </a:r>
            <a:r>
              <a:rPr lang="en-US" sz="3200" dirty="0" smtClean="0"/>
              <a:t>for WIP planning </a:t>
            </a:r>
            <a:r>
              <a:rPr lang="en-US" sz="3200" dirty="0"/>
              <a:t>and decision-</a:t>
            </a:r>
            <a:r>
              <a:rPr lang="en-US" sz="3200" dirty="0" smtClean="0"/>
              <a:t>making</a:t>
            </a:r>
          </a:p>
          <a:p>
            <a:pPr marL="0" lvl="0" indent="0">
              <a:buNone/>
            </a:pPr>
            <a:endParaRPr lang="en-US" sz="3200" dirty="0"/>
          </a:p>
          <a:p>
            <a:pPr lvl="0"/>
            <a:r>
              <a:rPr lang="en-US" sz="3200" dirty="0"/>
              <a:t>Learn feasible, sustainable financing solutions. </a:t>
            </a:r>
            <a:endParaRPr lang="en-US" sz="3200" dirty="0" smtClean="0"/>
          </a:p>
          <a:p>
            <a:pPr lvl="1"/>
            <a:r>
              <a:rPr lang="en-US" sz="3200" i="1" dirty="0" smtClean="0"/>
              <a:t>“One time </a:t>
            </a:r>
            <a:r>
              <a:rPr lang="en-US" sz="3200" i="1" dirty="0"/>
              <a:t>funding is not the solution to ongoing expenses</a:t>
            </a:r>
            <a:r>
              <a:rPr lang="en-US" sz="3200" i="1" dirty="0" smtClean="0"/>
              <a:t>.”</a:t>
            </a:r>
            <a:endParaRPr lang="en-US" sz="3200" i="1" dirty="0"/>
          </a:p>
        </p:txBody>
      </p:sp>
    </p:spTree>
    <p:extLst>
      <p:ext uri="{BB962C8B-B14F-4D97-AF65-F5344CB8AC3E}">
        <p14:creationId xmlns:p14="http://schemas.microsoft.com/office/powerpoint/2010/main" val="24508498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814" t="31896" r="16810" b="21311"/>
          <a:stretch/>
        </p:blipFill>
        <p:spPr>
          <a:xfrm>
            <a:off x="0" y="242555"/>
            <a:ext cx="4991724" cy="4420800"/>
          </a:xfrm>
          <a:prstGeom prst="rect">
            <a:avLst/>
          </a:prstGeom>
        </p:spPr>
      </p:pic>
      <p:sp>
        <p:nvSpPr>
          <p:cNvPr id="5" name="TextBox 4"/>
          <p:cNvSpPr txBox="1"/>
          <p:nvPr/>
        </p:nvSpPr>
        <p:spPr>
          <a:xfrm>
            <a:off x="4946754" y="421630"/>
            <a:ext cx="6955436" cy="1077218"/>
          </a:xfrm>
          <a:prstGeom prst="rect">
            <a:avLst/>
          </a:prstGeom>
          <a:noFill/>
        </p:spPr>
        <p:txBody>
          <a:bodyPr wrap="square" rtlCol="0">
            <a:spAutoFit/>
          </a:bodyPr>
          <a:lstStyle/>
          <a:p>
            <a:r>
              <a:rPr lang="en-US" sz="3200" b="1" dirty="0"/>
              <a:t>West Virginia’s Agriculture Stakeholders Engagement Strategy</a:t>
            </a:r>
          </a:p>
        </p:txBody>
      </p:sp>
      <p:sp>
        <p:nvSpPr>
          <p:cNvPr id="6" name="TextBox 5"/>
          <p:cNvSpPr txBox="1"/>
          <p:nvPr/>
        </p:nvSpPr>
        <p:spPr>
          <a:xfrm>
            <a:off x="3207372" y="2152102"/>
            <a:ext cx="8769246" cy="4893647"/>
          </a:xfrm>
          <a:prstGeom prst="rect">
            <a:avLst/>
          </a:prstGeom>
          <a:noFill/>
        </p:spPr>
        <p:txBody>
          <a:bodyPr wrap="square" rtlCol="0">
            <a:spAutoFit/>
          </a:bodyPr>
          <a:lstStyle/>
          <a:p>
            <a:pPr marL="342900" indent="-342900">
              <a:buFont typeface="Arial" panose="020B0604020202020204" pitchFamily="34" charset="0"/>
              <a:buChar char="•"/>
            </a:pPr>
            <a:r>
              <a:rPr lang="en-US" sz="2000" b="1" dirty="0"/>
              <a:t>Key Messages:</a:t>
            </a:r>
          </a:p>
          <a:p>
            <a:pPr marL="800100" lvl="1" indent="-342900">
              <a:buFont typeface="Arial" panose="020B0604020202020204" pitchFamily="34" charset="0"/>
              <a:buChar char="•"/>
            </a:pPr>
            <a:r>
              <a:rPr lang="en-US" dirty="0"/>
              <a:t>With a fully developed Verification Program, Farmers and Districts can continue to take credit for practices and programs </a:t>
            </a:r>
            <a:r>
              <a:rPr lang="en-US" dirty="0" smtClean="0"/>
              <a:t>already in place, </a:t>
            </a:r>
            <a:r>
              <a:rPr lang="en-US" dirty="0"/>
              <a:t>both with cost share funds and practices that were implemented with farmers’ own money.</a:t>
            </a:r>
          </a:p>
          <a:p>
            <a:pPr marL="800100" lvl="1" indent="-342900">
              <a:buFont typeface="Arial" panose="020B0604020202020204" pitchFamily="34" charset="0"/>
              <a:buChar char="•"/>
            </a:pPr>
            <a:r>
              <a:rPr lang="en-US" dirty="0"/>
              <a:t>The Bay Model has improved significantly; reflecting more refined local land use data, a better understanding of lag times, and better calibration to water quality monitoring data.</a:t>
            </a:r>
          </a:p>
          <a:p>
            <a:pPr marL="800100" lvl="1" indent="-342900">
              <a:buFont typeface="Arial" panose="020B0604020202020204" pitchFamily="34" charset="0"/>
              <a:buChar char="•"/>
            </a:pPr>
            <a:r>
              <a:rPr lang="en-US" dirty="0"/>
              <a:t>Communities benefit economically and environmentally when local waterways are clean.</a:t>
            </a:r>
          </a:p>
          <a:p>
            <a:pPr marL="800100" lvl="1" indent="-342900">
              <a:buFont typeface="Arial" panose="020B0604020202020204" pitchFamily="34" charset="0"/>
              <a:buChar char="•"/>
            </a:pPr>
            <a:r>
              <a:rPr lang="en-US" dirty="0"/>
              <a:t>Local governments need to identify what resources they need so the Bay Program partnership can help.</a:t>
            </a:r>
          </a:p>
          <a:p>
            <a:pPr marL="800100" lvl="1" indent="-342900">
              <a:buFont typeface="Arial" panose="020B0604020202020204" pitchFamily="34" charset="0"/>
              <a:buChar char="•"/>
            </a:pPr>
            <a:r>
              <a:rPr lang="en-US" dirty="0"/>
              <a:t>Local governments should be actively involved in Phase III WIPs so they can tie-in their own local priorities and constraints.</a:t>
            </a:r>
          </a:p>
          <a:p>
            <a:pPr marL="800100" lvl="1" indent="-342900">
              <a:buFont typeface="Arial" panose="020B0604020202020204" pitchFamily="34" charset="0"/>
              <a:buChar char="•"/>
            </a:pPr>
            <a:r>
              <a:rPr lang="en-US" dirty="0"/>
              <a:t>Resources are available to help implementation planning and decision-making processes for BMP funding, targeting, and implementation.</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8" y="5719482"/>
            <a:ext cx="3271334" cy="932330"/>
          </a:xfrm>
          <a:prstGeom prst="rect">
            <a:avLst/>
          </a:prstGeom>
        </p:spPr>
      </p:pic>
    </p:spTree>
    <p:extLst>
      <p:ext uri="{BB962C8B-B14F-4D97-AF65-F5344CB8AC3E}">
        <p14:creationId xmlns:p14="http://schemas.microsoft.com/office/powerpoint/2010/main" val="23163129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814" t="31896" r="16810" b="21311"/>
          <a:stretch/>
        </p:blipFill>
        <p:spPr>
          <a:xfrm>
            <a:off x="0" y="242555"/>
            <a:ext cx="4991724" cy="4420800"/>
          </a:xfrm>
          <a:prstGeom prst="rect">
            <a:avLst/>
          </a:prstGeom>
        </p:spPr>
      </p:pic>
      <p:sp>
        <p:nvSpPr>
          <p:cNvPr id="5" name="TextBox 4"/>
          <p:cNvSpPr txBox="1"/>
          <p:nvPr/>
        </p:nvSpPr>
        <p:spPr>
          <a:xfrm>
            <a:off x="4946754" y="421630"/>
            <a:ext cx="6955436" cy="1077218"/>
          </a:xfrm>
          <a:prstGeom prst="rect">
            <a:avLst/>
          </a:prstGeom>
          <a:noFill/>
        </p:spPr>
        <p:txBody>
          <a:bodyPr wrap="square" rtlCol="0">
            <a:spAutoFit/>
          </a:bodyPr>
          <a:lstStyle/>
          <a:p>
            <a:r>
              <a:rPr lang="en-US" sz="3200" b="1" dirty="0"/>
              <a:t>West Virginia’s Agriculture Stakeholders Engagement Strategy</a:t>
            </a:r>
          </a:p>
        </p:txBody>
      </p:sp>
      <p:sp>
        <p:nvSpPr>
          <p:cNvPr id="6" name="TextBox 5"/>
          <p:cNvSpPr txBox="1"/>
          <p:nvPr/>
        </p:nvSpPr>
        <p:spPr>
          <a:xfrm>
            <a:off x="3328792" y="2239188"/>
            <a:ext cx="8769246" cy="5755423"/>
          </a:xfrm>
          <a:prstGeom prst="rect">
            <a:avLst/>
          </a:prstGeom>
          <a:noFill/>
        </p:spPr>
        <p:txBody>
          <a:bodyPr wrap="square" rtlCol="0">
            <a:spAutoFit/>
          </a:bodyPr>
          <a:lstStyle/>
          <a:p>
            <a:pPr marL="285750" indent="-285750" fontAlgn="t">
              <a:buFont typeface="Arial" panose="020B0604020202020204" pitchFamily="34" charset="0"/>
              <a:buChar char="•"/>
            </a:pPr>
            <a:r>
              <a:rPr lang="en-US" sz="2000" b="1" dirty="0"/>
              <a:t>Planned Communication / Engagement</a:t>
            </a:r>
          </a:p>
          <a:p>
            <a:pPr marL="742950" lvl="1" indent="-285750" fontAlgn="t">
              <a:buFont typeface="Arial" panose="020B0604020202020204" pitchFamily="34" charset="0"/>
              <a:buChar char="•"/>
            </a:pPr>
            <a:endParaRPr lang="en-US" dirty="0"/>
          </a:p>
          <a:p>
            <a:pPr marL="742950" lvl="1" indent="-285750" fontAlgn="t">
              <a:buFont typeface="Arial" panose="020B0604020202020204" pitchFamily="34" charset="0"/>
              <a:buChar char="•"/>
            </a:pPr>
            <a:r>
              <a:rPr lang="en-US" dirty="0"/>
              <a:t>Attend monthly Conservation District </a:t>
            </a:r>
            <a:r>
              <a:rPr lang="en-US" dirty="0" smtClean="0"/>
              <a:t>Meetings</a:t>
            </a:r>
          </a:p>
          <a:p>
            <a:pPr lvl="1" fontAlgn="t"/>
            <a:endParaRPr lang="en-US" dirty="0"/>
          </a:p>
          <a:p>
            <a:pPr marL="742950" lvl="1" indent="-285750" fontAlgn="t">
              <a:buFont typeface="Arial" panose="020B0604020202020204" pitchFamily="34" charset="0"/>
              <a:buChar char="•"/>
            </a:pPr>
            <a:r>
              <a:rPr lang="en-US" dirty="0"/>
              <a:t>Encourage Conservation Districts to include WIP III goals in their annual plans of </a:t>
            </a:r>
            <a:r>
              <a:rPr lang="en-US" dirty="0" smtClean="0"/>
              <a:t>work</a:t>
            </a:r>
          </a:p>
          <a:p>
            <a:pPr lvl="1" fontAlgn="t"/>
            <a:endParaRPr lang="en-US" dirty="0"/>
          </a:p>
          <a:p>
            <a:pPr marL="742950" lvl="1" indent="-285750" fontAlgn="t">
              <a:buFont typeface="Arial" panose="020B0604020202020204" pitchFamily="34" charset="0"/>
              <a:buChar char="•"/>
            </a:pPr>
            <a:r>
              <a:rPr lang="en-US" dirty="0"/>
              <a:t>Specific engagement conference calls or face-to-face </a:t>
            </a:r>
            <a:r>
              <a:rPr lang="en-US" dirty="0" smtClean="0"/>
              <a:t>meetings</a:t>
            </a:r>
          </a:p>
          <a:p>
            <a:pPr lvl="1" fontAlgn="t"/>
            <a:endParaRPr lang="en-US" dirty="0"/>
          </a:p>
          <a:p>
            <a:pPr marL="742950" lvl="1" indent="-285750" fontAlgn="t">
              <a:buFont typeface="Arial" panose="020B0604020202020204" pitchFamily="34" charset="0"/>
              <a:buChar char="•"/>
            </a:pPr>
            <a:r>
              <a:rPr lang="en-US" dirty="0"/>
              <a:t>NRCS Local Workgroup </a:t>
            </a:r>
            <a:r>
              <a:rPr lang="en-US" dirty="0" smtClean="0"/>
              <a:t>Meetings</a:t>
            </a:r>
          </a:p>
          <a:p>
            <a:pPr lvl="1" fontAlgn="t"/>
            <a:endParaRPr lang="en-US" dirty="0"/>
          </a:p>
          <a:p>
            <a:pPr marL="742950" lvl="1" indent="-285750" fontAlgn="t">
              <a:buFont typeface="Arial" panose="020B0604020202020204" pitchFamily="34" charset="0"/>
              <a:buChar char="•"/>
            </a:pPr>
            <a:r>
              <a:rPr lang="en-US" dirty="0"/>
              <a:t>WV Trib Team Bi-monthly </a:t>
            </a:r>
            <a:r>
              <a:rPr lang="en-US" dirty="0" smtClean="0"/>
              <a:t>Meetings</a:t>
            </a:r>
            <a:endParaRPr lang="en-US" b="1" dirty="0"/>
          </a:p>
          <a:p>
            <a:pPr lvl="1" fontAlgn="t"/>
            <a:endParaRPr lang="en-US" dirty="0"/>
          </a:p>
          <a:p>
            <a:pPr marL="225425" lvl="1" fontAlgn="t"/>
            <a:r>
              <a:rPr lang="en-US" dirty="0" smtClean="0"/>
              <a:t>Note</a:t>
            </a:r>
            <a:r>
              <a:rPr lang="en-US" dirty="0"/>
              <a:t>: Engagement is also needed in the Greenbrier Valley Conservation District for the small portion of Monroe County that feeds into the James River. </a:t>
            </a:r>
          </a:p>
          <a:p>
            <a:pPr fontAlgn="t"/>
            <a:r>
              <a:rPr lang="en-US" dirty="0"/>
              <a:t> </a:t>
            </a:r>
          </a:p>
          <a:p>
            <a:endParaRPr lang="en-US" dirty="0"/>
          </a:p>
          <a:p>
            <a:pPr fontAlgn="t"/>
            <a:r>
              <a:rPr lang="en-US" dirty="0"/>
              <a:t> </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8" y="5719482"/>
            <a:ext cx="3271334" cy="932330"/>
          </a:xfrm>
          <a:prstGeom prst="rect">
            <a:avLst/>
          </a:prstGeom>
        </p:spPr>
      </p:pic>
    </p:spTree>
    <p:extLst>
      <p:ext uri="{BB962C8B-B14F-4D97-AF65-F5344CB8AC3E}">
        <p14:creationId xmlns:p14="http://schemas.microsoft.com/office/powerpoint/2010/main" val="206612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453" t="31912" r="15962" b="20875"/>
          <a:stretch/>
        </p:blipFill>
        <p:spPr>
          <a:xfrm>
            <a:off x="0" y="113709"/>
            <a:ext cx="5231149" cy="4593202"/>
          </a:xfrm>
          <a:prstGeom prst="rect">
            <a:avLst/>
          </a:prstGeom>
        </p:spPr>
      </p:pic>
      <p:sp>
        <p:nvSpPr>
          <p:cNvPr id="5" name="TextBox 4"/>
          <p:cNvSpPr txBox="1"/>
          <p:nvPr/>
        </p:nvSpPr>
        <p:spPr>
          <a:xfrm>
            <a:off x="5111646" y="344774"/>
            <a:ext cx="6610662" cy="1569660"/>
          </a:xfrm>
          <a:prstGeom prst="rect">
            <a:avLst/>
          </a:prstGeom>
          <a:noFill/>
        </p:spPr>
        <p:txBody>
          <a:bodyPr wrap="square" rtlCol="0">
            <a:spAutoFit/>
          </a:bodyPr>
          <a:lstStyle/>
          <a:p>
            <a:r>
              <a:rPr lang="en-US" sz="3200" b="1" dirty="0"/>
              <a:t>West Virginia’s Potomac Valley Local Governments Engagement Strategy</a:t>
            </a:r>
          </a:p>
          <a:p>
            <a:r>
              <a:rPr lang="en-US" sz="3200" b="1" dirty="0"/>
              <a:t>Led by: WVDEP </a:t>
            </a:r>
            <a:r>
              <a:rPr lang="en-US" sz="3200" b="1" dirty="0" smtClean="0"/>
              <a:t>Staff</a:t>
            </a:r>
            <a:endParaRPr lang="en-US" sz="3200" b="1" dirty="0"/>
          </a:p>
        </p:txBody>
      </p:sp>
      <p:sp>
        <p:nvSpPr>
          <p:cNvPr id="6" name="TextBox 5"/>
          <p:cNvSpPr txBox="1"/>
          <p:nvPr/>
        </p:nvSpPr>
        <p:spPr>
          <a:xfrm>
            <a:off x="3286892" y="1991290"/>
            <a:ext cx="876924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Met with each of the 5 County Commissions and Region 8 Planning &amp; Development Council throughout summer 2017</a:t>
            </a:r>
          </a:p>
          <a:p>
            <a:pPr marL="285750" indent="-285750">
              <a:buFont typeface="Arial" panose="020B0604020202020204" pitchFamily="34" charset="0"/>
              <a:buChar char="•"/>
            </a:pPr>
            <a:r>
              <a:rPr lang="en-US" sz="2400" dirty="0"/>
              <a:t>Noted their questions and concerns about the Chesapeake Bay cleanup effort so far and the funding available through CBP grants to the state</a:t>
            </a:r>
          </a:p>
          <a:p>
            <a:pPr marL="285750" indent="-285750">
              <a:buFont typeface="Arial" panose="020B0604020202020204" pitchFamily="34" charset="0"/>
              <a:buChar char="•"/>
            </a:pPr>
            <a:r>
              <a:rPr lang="en-US" sz="2400" dirty="0"/>
              <a:t>Informational brochure (LGEI provided) mailed to each contact person in county government plus mayors of the incorporated towns in September</a:t>
            </a:r>
          </a:p>
          <a:p>
            <a:pPr marL="285750" indent="-285750">
              <a:buFont typeface="Arial" panose="020B0604020202020204" pitchFamily="34" charset="0"/>
              <a:buChar char="•"/>
            </a:pPr>
            <a:r>
              <a:rPr lang="en-US" sz="2400" dirty="0"/>
              <a:t>Follow-up meetings being conducted as interested people are identified</a:t>
            </a:r>
          </a:p>
          <a:p>
            <a:pPr marL="285750" indent="-285750">
              <a:buFont typeface="Arial" panose="020B0604020202020204" pitchFamily="34" charset="0"/>
              <a:buChar char="•"/>
            </a:pPr>
            <a:r>
              <a:rPr lang="en-US" sz="2400" dirty="0"/>
              <a:t>Key contacts will be invited to public meeting early 2018 and a few will become part of a local government WIP III workgroup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8" y="5719482"/>
            <a:ext cx="3271334" cy="932330"/>
          </a:xfrm>
          <a:prstGeom prst="rect">
            <a:avLst/>
          </a:prstGeom>
        </p:spPr>
      </p:pic>
    </p:spTree>
    <p:extLst>
      <p:ext uri="{BB962C8B-B14F-4D97-AF65-F5344CB8AC3E}">
        <p14:creationId xmlns:p14="http://schemas.microsoft.com/office/powerpoint/2010/main" val="2292397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556" t="30570" r="13294" b="19562"/>
          <a:stretch/>
        </p:blipFill>
        <p:spPr>
          <a:xfrm>
            <a:off x="0" y="0"/>
            <a:ext cx="5201586" cy="4785093"/>
          </a:xfrm>
          <a:prstGeom prst="rect">
            <a:avLst/>
          </a:prstGeom>
        </p:spPr>
      </p:pic>
      <p:sp>
        <p:nvSpPr>
          <p:cNvPr id="5" name="TextBox 4"/>
          <p:cNvSpPr txBox="1"/>
          <p:nvPr/>
        </p:nvSpPr>
        <p:spPr>
          <a:xfrm>
            <a:off x="4766872" y="344774"/>
            <a:ext cx="6955436" cy="2062103"/>
          </a:xfrm>
          <a:prstGeom prst="rect">
            <a:avLst/>
          </a:prstGeom>
          <a:noFill/>
        </p:spPr>
        <p:txBody>
          <a:bodyPr wrap="square" rtlCol="0">
            <a:spAutoFit/>
          </a:bodyPr>
          <a:lstStyle/>
          <a:p>
            <a:r>
              <a:rPr lang="en-US" sz="3200" b="1" dirty="0"/>
              <a:t>West Virginia’s Eastern Panhandle Local Governments Engagement Strategy</a:t>
            </a:r>
          </a:p>
          <a:p>
            <a:r>
              <a:rPr lang="en-US" sz="3200" b="1" dirty="0"/>
              <a:t>Led by: Region 9 </a:t>
            </a:r>
            <a:r>
              <a:rPr lang="en-US" sz="3200" b="1" dirty="0" smtClean="0"/>
              <a:t>Planning and Development Council</a:t>
            </a:r>
            <a:endParaRPr lang="en-US" sz="32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8" y="5719482"/>
            <a:ext cx="3271334" cy="932330"/>
          </a:xfrm>
          <a:prstGeom prst="rect">
            <a:avLst/>
          </a:prstGeom>
        </p:spPr>
      </p:pic>
      <p:pic>
        <p:nvPicPr>
          <p:cNvPr id="3" name="Picture 2" descr="DEC_2016_PWP_Presentation (dragged).pdf"/>
          <p:cNvPicPr>
            <a:picLocks noChangeAspect="1"/>
          </p:cNvPicPr>
          <p:nvPr/>
        </p:nvPicPr>
        <p:blipFill rotWithShape="1">
          <a:blip r:embed="rId4">
            <a:extLst>
              <a:ext uri="{28A0092B-C50C-407E-A947-70E740481C1C}">
                <a14:useLocalDpi xmlns:a14="http://schemas.microsoft.com/office/drawing/2010/main" val="0"/>
              </a:ext>
            </a:extLst>
          </a:blip>
          <a:srcRect l="9154" t="8786" r="10593" b="8264"/>
          <a:stretch/>
        </p:blipFill>
        <p:spPr>
          <a:xfrm>
            <a:off x="4646706" y="2420471"/>
            <a:ext cx="5199529" cy="4152818"/>
          </a:xfrm>
          <a:prstGeom prst="rect">
            <a:avLst/>
          </a:prstGeom>
        </p:spPr>
      </p:pic>
    </p:spTree>
    <p:extLst>
      <p:ext uri="{BB962C8B-B14F-4D97-AF65-F5344CB8AC3E}">
        <p14:creationId xmlns:p14="http://schemas.microsoft.com/office/powerpoint/2010/main" val="2400847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7569" y="170385"/>
            <a:ext cx="4634431" cy="6758772"/>
          </a:xfrm>
          <a:prstGeom prst="rect">
            <a:avLst/>
          </a:prstGeom>
          <a:noFill/>
        </p:spPr>
        <p:txBody>
          <a:bodyPr wrap="square" rtlCol="0">
            <a:spAutoFit/>
          </a:bodyPr>
          <a:lstStyle/>
          <a:p>
            <a:pPr marL="285750" indent="-285750">
              <a:buFont typeface="Arial"/>
              <a:buChar char="•"/>
            </a:pPr>
            <a:r>
              <a:rPr lang="en-US" sz="2400" dirty="0" smtClean="0"/>
              <a:t>13 total </a:t>
            </a:r>
            <a:r>
              <a:rPr lang="en-US" sz="2400" dirty="0"/>
              <a:t>e</a:t>
            </a:r>
            <a:r>
              <a:rPr lang="en-US" sz="2400" dirty="0" smtClean="0"/>
              <a:t>ngagement </a:t>
            </a:r>
            <a:r>
              <a:rPr lang="en-US" sz="2400" dirty="0"/>
              <a:t>m</a:t>
            </a:r>
            <a:r>
              <a:rPr lang="en-US" sz="2400" dirty="0" smtClean="0"/>
              <a:t>eetings </a:t>
            </a:r>
            <a:r>
              <a:rPr lang="en-US" sz="2400" dirty="0"/>
              <a:t>throughout the Spring and Summer of </a:t>
            </a:r>
            <a:r>
              <a:rPr lang="en-US" sz="2400" dirty="0" smtClean="0"/>
              <a:t>2011</a:t>
            </a:r>
          </a:p>
          <a:p>
            <a:endParaRPr lang="en-US" sz="2400" dirty="0" smtClean="0"/>
          </a:p>
          <a:p>
            <a:pPr marL="285750" indent="-285750">
              <a:buFont typeface="Arial"/>
              <a:buChar char="•"/>
            </a:pPr>
            <a:r>
              <a:rPr lang="en-US" sz="2400" dirty="0" smtClean="0"/>
              <a:t>Three </a:t>
            </a:r>
            <a:r>
              <a:rPr lang="en-US" sz="2400" dirty="0"/>
              <a:t>(3) separate meetings</a:t>
            </a:r>
            <a:r>
              <a:rPr lang="en-US" sz="2400" dirty="0" smtClean="0"/>
              <a:t> for each of the following sectors:</a:t>
            </a:r>
          </a:p>
          <a:p>
            <a:pPr marL="742950" lvl="1" indent="-285750">
              <a:lnSpc>
                <a:spcPct val="120000"/>
              </a:lnSpc>
              <a:buFont typeface="Arial"/>
              <a:buChar char="•"/>
            </a:pPr>
            <a:r>
              <a:rPr lang="en-US" sz="2400" dirty="0" smtClean="0"/>
              <a:t>Agriculture</a:t>
            </a:r>
          </a:p>
          <a:p>
            <a:pPr marL="742950" lvl="1" indent="-285750">
              <a:lnSpc>
                <a:spcPct val="120000"/>
              </a:lnSpc>
              <a:buFont typeface="Arial"/>
              <a:buChar char="•"/>
            </a:pPr>
            <a:r>
              <a:rPr lang="en-US" sz="2400" dirty="0" smtClean="0"/>
              <a:t>Wastewater</a:t>
            </a:r>
          </a:p>
          <a:p>
            <a:pPr marL="742950" lvl="1" indent="-285750">
              <a:lnSpc>
                <a:spcPct val="120000"/>
              </a:lnSpc>
              <a:buFont typeface="Arial"/>
              <a:buChar char="•"/>
            </a:pPr>
            <a:r>
              <a:rPr lang="en-US" sz="2400" dirty="0" smtClean="0"/>
              <a:t>Developed Lands</a:t>
            </a:r>
            <a:endParaRPr lang="en-US" sz="2400" dirty="0"/>
          </a:p>
          <a:p>
            <a:pPr marL="742950" lvl="1" indent="-285750">
              <a:lnSpc>
                <a:spcPct val="120000"/>
              </a:lnSpc>
              <a:buFont typeface="Arial"/>
              <a:buChar char="•"/>
            </a:pPr>
            <a:r>
              <a:rPr lang="en-US" sz="2400" dirty="0" smtClean="0"/>
              <a:t>Local Leadership</a:t>
            </a:r>
          </a:p>
          <a:p>
            <a:pPr marL="742950" lvl="1" indent="-285750">
              <a:buFont typeface="Arial"/>
              <a:buChar char="•"/>
            </a:pPr>
            <a:endParaRPr lang="en-US" sz="2400" dirty="0"/>
          </a:p>
          <a:p>
            <a:pPr marL="285750" indent="-285750">
              <a:buFont typeface="Arial"/>
              <a:buChar char="•"/>
            </a:pPr>
            <a:r>
              <a:rPr lang="en-US" sz="2400" dirty="0" smtClean="0"/>
              <a:t>One (1) WV Bay Summit Meeting invited stakeholders from all sectors (August 2011).</a:t>
            </a:r>
          </a:p>
          <a:p>
            <a:pPr marL="285750" indent="-285750">
              <a:buFont typeface="Arial"/>
              <a:buChar char="•"/>
            </a:pPr>
            <a:endParaRPr lang="en-US" sz="2400" dirty="0" smtClean="0"/>
          </a:p>
          <a:p>
            <a:pPr marL="285750" indent="-285750">
              <a:buFont typeface="Arial"/>
              <a:buChar char="•"/>
            </a:pPr>
            <a:endParaRPr lang="en-US" dirty="0" smtClean="0"/>
          </a:p>
          <a:p>
            <a:pPr marL="285750" indent="-285750">
              <a:buFont typeface="Arial"/>
              <a:buChar char="•"/>
            </a:pPr>
            <a:endParaRPr lang="en-US" dirty="0"/>
          </a:p>
          <a:p>
            <a:endParaRPr lang="en-US" dirty="0"/>
          </a:p>
        </p:txBody>
      </p:sp>
      <p:pic>
        <p:nvPicPr>
          <p:cNvPr id="7" name="Picture 6"/>
          <p:cNvPicPr>
            <a:picLocks noChangeAspect="1"/>
          </p:cNvPicPr>
          <p:nvPr/>
        </p:nvPicPr>
        <p:blipFill>
          <a:blip r:embed="rId2"/>
          <a:stretch>
            <a:fillRect/>
          </a:stretch>
        </p:blipFill>
        <p:spPr>
          <a:xfrm>
            <a:off x="0" y="0"/>
            <a:ext cx="7545012" cy="8640835"/>
          </a:xfrm>
          <a:prstGeom prst="rect">
            <a:avLst/>
          </a:prstGeom>
        </p:spPr>
      </p:pic>
    </p:spTree>
    <p:extLst>
      <p:ext uri="{BB962C8B-B14F-4D97-AF65-F5344CB8AC3E}">
        <p14:creationId xmlns:p14="http://schemas.microsoft.com/office/powerpoint/2010/main" val="35421527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J84avUAAAFkCj.jpg"/>
          <p:cNvPicPr preferRelativeResize="0">
            <a:picLocks/>
          </p:cNvPicPr>
          <p:nvPr/>
        </p:nvPicPr>
        <p:blipFill rotWithShape="1">
          <a:blip r:embed="rId3">
            <a:alphaModFix amt="18000"/>
            <a:extLst>
              <a:ext uri="{28A0092B-C50C-407E-A947-70E740481C1C}">
                <a14:useLocalDpi xmlns:a14="http://schemas.microsoft.com/office/drawing/2010/main" val="0"/>
              </a:ext>
            </a:extLst>
          </a:blip>
          <a:srcRect t="32205"/>
          <a:stretch/>
        </p:blipFill>
        <p:spPr>
          <a:xfrm>
            <a:off x="211660" y="2695693"/>
            <a:ext cx="11564241" cy="4332697"/>
          </a:xfrm>
          <a:prstGeom prst="rect">
            <a:avLst/>
          </a:prstGeom>
        </p:spPr>
      </p:pic>
      <p:sp>
        <p:nvSpPr>
          <p:cNvPr id="3" name="Content Placeholder 2"/>
          <p:cNvSpPr>
            <a:spLocks noGrp="1"/>
          </p:cNvSpPr>
          <p:nvPr>
            <p:ph idx="1"/>
          </p:nvPr>
        </p:nvSpPr>
        <p:spPr>
          <a:xfrm>
            <a:off x="2044261" y="975850"/>
            <a:ext cx="10147739" cy="3392212"/>
          </a:xfrm>
        </p:spPr>
        <p:txBody>
          <a:bodyPr>
            <a:noAutofit/>
          </a:bodyPr>
          <a:lstStyle/>
          <a:p>
            <a:endParaRPr lang="en-US" sz="500" dirty="0" smtClean="0"/>
          </a:p>
          <a:p>
            <a:pPr marL="0" indent="0">
              <a:buNone/>
            </a:pPr>
            <a:r>
              <a:rPr lang="en-US" sz="3000" dirty="0" smtClean="0"/>
              <a:t>DATA</a:t>
            </a:r>
          </a:p>
          <a:p>
            <a:pPr marL="0" indent="0">
              <a:buNone/>
            </a:pPr>
            <a:endParaRPr lang="en-US" sz="3000" dirty="0" smtClean="0"/>
          </a:p>
          <a:p>
            <a:pPr marL="971550" lvl="1" indent="-514350">
              <a:buFont typeface="+mj-lt"/>
              <a:buAutoNum type="alphaLcPeriod"/>
            </a:pPr>
            <a:r>
              <a:rPr lang="en-US" sz="2600" dirty="0" smtClean="0"/>
              <a:t>Current progress in achieving our load reduction goals.</a:t>
            </a:r>
          </a:p>
          <a:p>
            <a:pPr marL="514350" indent="-514350">
              <a:buFont typeface="+mj-lt"/>
              <a:buAutoNum type="alphaLcPeriod"/>
            </a:pPr>
            <a:endParaRPr lang="en-US" sz="3000" dirty="0" smtClean="0"/>
          </a:p>
          <a:p>
            <a:pPr marL="971550" lvl="1" indent="-514350">
              <a:buFont typeface="+mj-lt"/>
              <a:buAutoNum type="alphaLcPeriod"/>
            </a:pPr>
            <a:r>
              <a:rPr lang="en-US" sz="2600" dirty="0" smtClean="0"/>
              <a:t>Economic development and job creation prospects related to restoration economy and clean water dependent industries.</a:t>
            </a:r>
          </a:p>
          <a:p>
            <a:pPr marL="0" indent="0">
              <a:buNone/>
            </a:pPr>
            <a:endParaRPr lang="en-US" sz="1600" dirty="0" smtClean="0"/>
          </a:p>
        </p:txBody>
      </p:sp>
      <p:sp>
        <p:nvSpPr>
          <p:cNvPr id="2" name="TextBox 1"/>
          <p:cNvSpPr txBox="1"/>
          <p:nvPr/>
        </p:nvSpPr>
        <p:spPr>
          <a:xfrm>
            <a:off x="1657089" y="139406"/>
            <a:ext cx="8672620" cy="646331"/>
          </a:xfrm>
          <a:prstGeom prst="rect">
            <a:avLst/>
          </a:prstGeom>
          <a:noFill/>
        </p:spPr>
        <p:txBody>
          <a:bodyPr wrap="square" rtlCol="0">
            <a:spAutoFit/>
          </a:bodyPr>
          <a:lstStyle/>
          <a:p>
            <a:r>
              <a:rPr lang="en-US" sz="3600" dirty="0"/>
              <a:t>What information do local governments </a:t>
            </a:r>
            <a:r>
              <a:rPr lang="en-US" sz="3600" dirty="0" smtClean="0"/>
              <a:t>need</a:t>
            </a:r>
            <a:endParaRPr lang="en-US" dirty="0"/>
          </a:p>
        </p:txBody>
      </p:sp>
    </p:spTree>
    <p:extLst>
      <p:ext uri="{BB962C8B-B14F-4D97-AF65-F5344CB8AC3E}">
        <p14:creationId xmlns:p14="http://schemas.microsoft.com/office/powerpoint/2010/main" val="14060125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842" y="909461"/>
            <a:ext cx="3887191" cy="3016210"/>
          </a:xfrm>
          <a:prstGeom prst="rect">
            <a:avLst/>
          </a:prstGeom>
        </p:spPr>
        <p:txBody>
          <a:bodyPr wrap="square">
            <a:spAutoFit/>
          </a:bodyPr>
          <a:lstStyle/>
          <a:p>
            <a:r>
              <a:rPr lang="en-US" sz="3800" dirty="0" smtClean="0"/>
              <a:t>Recommendations </a:t>
            </a:r>
            <a:r>
              <a:rPr lang="en-US" sz="3800" dirty="0"/>
              <a:t>from previously completed plans and studies on local </a:t>
            </a:r>
            <a:r>
              <a:rPr lang="en-US" sz="3800" dirty="0" smtClean="0"/>
              <a:t>waterways</a:t>
            </a:r>
            <a:endParaRPr lang="en-US" sz="3800" dirty="0"/>
          </a:p>
        </p:txBody>
      </p:sp>
      <p:pic>
        <p:nvPicPr>
          <p:cNvPr id="4" name="Picture 3" descr="Local_Proud_Circle-300x2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931" y="320798"/>
            <a:ext cx="8107556" cy="6215793"/>
          </a:xfrm>
          <a:prstGeom prst="rect">
            <a:avLst/>
          </a:prstGeom>
        </p:spPr>
      </p:pic>
    </p:spTree>
    <p:extLst>
      <p:ext uri="{BB962C8B-B14F-4D97-AF65-F5344CB8AC3E}">
        <p14:creationId xmlns:p14="http://schemas.microsoft.com/office/powerpoint/2010/main" val="20685124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ine-Cell-priority-Matrix.gif"/>
          <p:cNvPicPr>
            <a:picLocks noChangeAspect="1"/>
          </p:cNvPicPr>
          <p:nvPr/>
        </p:nvPicPr>
        <p:blipFill rotWithShape="1">
          <a:blip r:embed="rId2">
            <a:extLst>
              <a:ext uri="{28A0092B-C50C-407E-A947-70E740481C1C}">
                <a14:useLocalDpi xmlns:a14="http://schemas.microsoft.com/office/drawing/2010/main" val="0"/>
              </a:ext>
            </a:extLst>
          </a:blip>
          <a:srcRect t="15373"/>
          <a:stretch/>
        </p:blipFill>
        <p:spPr>
          <a:xfrm>
            <a:off x="309737" y="1146227"/>
            <a:ext cx="7841683" cy="5432961"/>
          </a:xfrm>
          <a:prstGeom prst="rect">
            <a:avLst/>
          </a:prstGeom>
        </p:spPr>
      </p:pic>
      <p:sp>
        <p:nvSpPr>
          <p:cNvPr id="7" name="TextBox 6"/>
          <p:cNvSpPr txBox="1"/>
          <p:nvPr/>
        </p:nvSpPr>
        <p:spPr>
          <a:xfrm>
            <a:off x="8006687" y="0"/>
            <a:ext cx="4185313" cy="5632311"/>
          </a:xfrm>
          <a:prstGeom prst="rect">
            <a:avLst/>
          </a:prstGeom>
          <a:noFill/>
        </p:spPr>
        <p:txBody>
          <a:bodyPr wrap="square" rtlCol="0">
            <a:spAutoFit/>
          </a:bodyPr>
          <a:lstStyle/>
          <a:p>
            <a:r>
              <a:rPr lang="en-US" sz="3000" dirty="0" smtClean="0"/>
              <a:t>Concise </a:t>
            </a:r>
            <a:r>
              <a:rPr lang="en-US" sz="3000" dirty="0"/>
              <a:t>BMP and Policy </a:t>
            </a:r>
            <a:r>
              <a:rPr lang="en-US" sz="3000" dirty="0" smtClean="0"/>
              <a:t>Feasibility Matrix.</a:t>
            </a:r>
            <a:endParaRPr lang="en-US" sz="3000" dirty="0"/>
          </a:p>
          <a:p>
            <a:pPr marL="800100" lvl="1" indent="-342900">
              <a:buFont typeface="Arial"/>
              <a:buChar char="•"/>
            </a:pPr>
            <a:r>
              <a:rPr lang="en-US" sz="3000" dirty="0"/>
              <a:t>Relevancy based on </a:t>
            </a:r>
            <a:r>
              <a:rPr lang="en-US" sz="3000" dirty="0" smtClean="0"/>
              <a:t>demographic and local priorities</a:t>
            </a:r>
          </a:p>
          <a:p>
            <a:pPr marL="800100" lvl="1" indent="-342900">
              <a:buFont typeface="Arial"/>
              <a:buChar char="•"/>
            </a:pPr>
            <a:r>
              <a:rPr lang="en-US" sz="3000" dirty="0"/>
              <a:t>Secure funding sources</a:t>
            </a:r>
          </a:p>
          <a:p>
            <a:pPr marL="800100" lvl="1" indent="-342900">
              <a:buFont typeface="Arial"/>
              <a:buChar char="•"/>
            </a:pPr>
            <a:r>
              <a:rPr lang="en-US" sz="3000" dirty="0" smtClean="0"/>
              <a:t>Strategy load reductions and </a:t>
            </a:r>
            <a:r>
              <a:rPr lang="en-US" sz="3000" dirty="0"/>
              <a:t>i</a:t>
            </a:r>
            <a:r>
              <a:rPr lang="en-US" sz="3000" dirty="0" smtClean="0"/>
              <a:t>mpact </a:t>
            </a:r>
            <a:endParaRPr lang="en-US" sz="3000" dirty="0"/>
          </a:p>
          <a:p>
            <a:pPr marL="800100" lvl="1" indent="-342900">
              <a:buFont typeface="Arial"/>
              <a:buChar char="•"/>
            </a:pPr>
            <a:r>
              <a:rPr lang="en-US" sz="3000" dirty="0" smtClean="0"/>
              <a:t>Ease of Implementation</a:t>
            </a:r>
          </a:p>
        </p:txBody>
      </p:sp>
    </p:spTree>
    <p:extLst>
      <p:ext uri="{BB962C8B-B14F-4D97-AF65-F5344CB8AC3E}">
        <p14:creationId xmlns:p14="http://schemas.microsoft.com/office/powerpoint/2010/main" val="31680003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1676</TotalTime>
  <Words>1349</Words>
  <Application>Microsoft Macintosh PowerPoint</Application>
  <PresentationFormat>Custom</PresentationFormat>
  <Paragraphs>147</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Hartman, Alana C</dc:creator>
  <cp:lastModifiedBy>Matthew Pennington</cp:lastModifiedBy>
  <cp:revision>23</cp:revision>
  <cp:lastPrinted>2017-10-04T20:56:48Z</cp:lastPrinted>
  <dcterms:created xsi:type="dcterms:W3CDTF">2017-09-06T19:28:43Z</dcterms:created>
  <dcterms:modified xsi:type="dcterms:W3CDTF">2017-10-05T17:35:10Z</dcterms:modified>
</cp:coreProperties>
</file>