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8" r:id="rId2"/>
    <p:sldMasterId id="2147483701" r:id="rId3"/>
  </p:sldMasterIdLst>
  <p:notesMasterIdLst>
    <p:notesMasterId r:id="rId70"/>
  </p:notesMasterIdLst>
  <p:handoutMasterIdLst>
    <p:handoutMasterId r:id="rId71"/>
  </p:handoutMasterIdLst>
  <p:sldIdLst>
    <p:sldId id="800" r:id="rId4"/>
    <p:sldId id="1159" r:id="rId5"/>
    <p:sldId id="1026" r:id="rId6"/>
    <p:sldId id="814" r:id="rId7"/>
    <p:sldId id="1051" r:id="rId8"/>
    <p:sldId id="442" r:id="rId9"/>
    <p:sldId id="1155" r:id="rId10"/>
    <p:sldId id="417" r:id="rId11"/>
    <p:sldId id="869" r:id="rId12"/>
    <p:sldId id="401" r:id="rId13"/>
    <p:sldId id="979" r:id="rId14"/>
    <p:sldId id="1021" r:id="rId15"/>
    <p:sldId id="524" r:id="rId16"/>
    <p:sldId id="1147" r:id="rId17"/>
    <p:sldId id="1093" r:id="rId18"/>
    <p:sldId id="1156" r:id="rId19"/>
    <p:sldId id="1020" r:id="rId20"/>
    <p:sldId id="1162" r:id="rId21"/>
    <p:sldId id="982" r:id="rId22"/>
    <p:sldId id="1028" r:id="rId23"/>
    <p:sldId id="983" r:id="rId24"/>
    <p:sldId id="785" r:id="rId25"/>
    <p:sldId id="778" r:id="rId26"/>
    <p:sldId id="853" r:id="rId27"/>
    <p:sldId id="1163" r:id="rId28"/>
    <p:sldId id="1052" r:id="rId29"/>
    <p:sldId id="1092" r:id="rId30"/>
    <p:sldId id="1084" r:id="rId31"/>
    <p:sldId id="1054" r:id="rId32"/>
    <p:sldId id="1053" r:id="rId33"/>
    <p:sldId id="995" r:id="rId34"/>
    <p:sldId id="1164" r:id="rId35"/>
    <p:sldId id="1165" r:id="rId36"/>
    <p:sldId id="1166" r:id="rId37"/>
    <p:sldId id="1167" r:id="rId38"/>
    <p:sldId id="1079" r:id="rId39"/>
    <p:sldId id="1007" r:id="rId40"/>
    <p:sldId id="1071" r:id="rId41"/>
    <p:sldId id="1161" r:id="rId42"/>
    <p:sldId id="864" r:id="rId43"/>
    <p:sldId id="603" r:id="rId44"/>
    <p:sldId id="1158" r:id="rId45"/>
    <p:sldId id="827" r:id="rId46"/>
    <p:sldId id="847" r:id="rId47"/>
    <p:sldId id="1023" r:id="rId48"/>
    <p:sldId id="439" r:id="rId49"/>
    <p:sldId id="1150" r:id="rId50"/>
    <p:sldId id="988" r:id="rId51"/>
    <p:sldId id="1049" r:id="rId52"/>
    <p:sldId id="1015" r:id="rId53"/>
    <p:sldId id="1000" r:id="rId54"/>
    <p:sldId id="1009" r:id="rId55"/>
    <p:sldId id="1014" r:id="rId56"/>
    <p:sldId id="1149" r:id="rId57"/>
    <p:sldId id="1081" r:id="rId58"/>
    <p:sldId id="1082" r:id="rId59"/>
    <p:sldId id="1090" r:id="rId60"/>
    <p:sldId id="1091" r:id="rId61"/>
    <p:sldId id="1080" r:id="rId62"/>
    <p:sldId id="1083" r:id="rId63"/>
    <p:sldId id="1085" r:id="rId64"/>
    <p:sldId id="916" r:id="rId65"/>
    <p:sldId id="1152" r:id="rId66"/>
    <p:sldId id="1153" r:id="rId67"/>
    <p:sldId id="855" r:id="rId68"/>
    <p:sldId id="433" r:id="rId69"/>
  </p:sldIdLst>
  <p:sldSz cx="9144000" cy="6858000" type="screen4x3"/>
  <p:notesSz cx="6858000" cy="9296400"/>
  <p:defaultTextStyle>
    <a:defPPr>
      <a:defRPr lang="en-US"/>
    </a:defPPr>
    <a:lvl1pPr algn="l" rtl="0" fontAlgn="base">
      <a:spcBef>
        <a:spcPct val="0"/>
      </a:spcBef>
      <a:spcAft>
        <a:spcPct val="0"/>
      </a:spcAft>
      <a:defRPr sz="4000" kern="1200">
        <a:solidFill>
          <a:srgbClr val="FFFF00"/>
        </a:solidFill>
        <a:latin typeface="Times New Roman" pitchFamily="18" charset="0"/>
        <a:ea typeface="+mn-ea"/>
        <a:cs typeface="+mn-cs"/>
      </a:defRPr>
    </a:lvl1pPr>
    <a:lvl2pPr marL="457200" algn="l" rtl="0" fontAlgn="base">
      <a:spcBef>
        <a:spcPct val="0"/>
      </a:spcBef>
      <a:spcAft>
        <a:spcPct val="0"/>
      </a:spcAft>
      <a:defRPr sz="4000" kern="1200">
        <a:solidFill>
          <a:srgbClr val="FFFF00"/>
        </a:solidFill>
        <a:latin typeface="Times New Roman" pitchFamily="18" charset="0"/>
        <a:ea typeface="+mn-ea"/>
        <a:cs typeface="+mn-cs"/>
      </a:defRPr>
    </a:lvl2pPr>
    <a:lvl3pPr marL="914400" algn="l" rtl="0" fontAlgn="base">
      <a:spcBef>
        <a:spcPct val="0"/>
      </a:spcBef>
      <a:spcAft>
        <a:spcPct val="0"/>
      </a:spcAft>
      <a:defRPr sz="4000" kern="1200">
        <a:solidFill>
          <a:srgbClr val="FFFF00"/>
        </a:solidFill>
        <a:latin typeface="Times New Roman" pitchFamily="18" charset="0"/>
        <a:ea typeface="+mn-ea"/>
        <a:cs typeface="+mn-cs"/>
      </a:defRPr>
    </a:lvl3pPr>
    <a:lvl4pPr marL="1371600" algn="l" rtl="0" fontAlgn="base">
      <a:spcBef>
        <a:spcPct val="0"/>
      </a:spcBef>
      <a:spcAft>
        <a:spcPct val="0"/>
      </a:spcAft>
      <a:defRPr sz="4000" kern="1200">
        <a:solidFill>
          <a:srgbClr val="FFFF00"/>
        </a:solidFill>
        <a:latin typeface="Times New Roman" pitchFamily="18" charset="0"/>
        <a:ea typeface="+mn-ea"/>
        <a:cs typeface="+mn-cs"/>
      </a:defRPr>
    </a:lvl4pPr>
    <a:lvl5pPr marL="1828800" algn="l" rtl="0" fontAlgn="base">
      <a:spcBef>
        <a:spcPct val="0"/>
      </a:spcBef>
      <a:spcAft>
        <a:spcPct val="0"/>
      </a:spcAft>
      <a:defRPr sz="4000" kern="1200">
        <a:solidFill>
          <a:srgbClr val="FFFF00"/>
        </a:solidFill>
        <a:latin typeface="Times New Roman" pitchFamily="18" charset="0"/>
        <a:ea typeface="+mn-ea"/>
        <a:cs typeface="+mn-cs"/>
      </a:defRPr>
    </a:lvl5pPr>
    <a:lvl6pPr marL="2286000" algn="l" defTabSz="914400" rtl="0" eaLnBrk="1" latinLnBrk="0" hangingPunct="1">
      <a:defRPr sz="4000" kern="1200">
        <a:solidFill>
          <a:srgbClr val="FFFF00"/>
        </a:solidFill>
        <a:latin typeface="Times New Roman" pitchFamily="18" charset="0"/>
        <a:ea typeface="+mn-ea"/>
        <a:cs typeface="+mn-cs"/>
      </a:defRPr>
    </a:lvl6pPr>
    <a:lvl7pPr marL="2743200" algn="l" defTabSz="914400" rtl="0" eaLnBrk="1" latinLnBrk="0" hangingPunct="1">
      <a:defRPr sz="4000" kern="1200">
        <a:solidFill>
          <a:srgbClr val="FFFF00"/>
        </a:solidFill>
        <a:latin typeface="Times New Roman" pitchFamily="18" charset="0"/>
        <a:ea typeface="+mn-ea"/>
        <a:cs typeface="+mn-cs"/>
      </a:defRPr>
    </a:lvl7pPr>
    <a:lvl8pPr marL="3200400" algn="l" defTabSz="914400" rtl="0" eaLnBrk="1" latinLnBrk="0" hangingPunct="1">
      <a:defRPr sz="4000" kern="1200">
        <a:solidFill>
          <a:srgbClr val="FFFF00"/>
        </a:solidFill>
        <a:latin typeface="Times New Roman" pitchFamily="18" charset="0"/>
        <a:ea typeface="+mn-ea"/>
        <a:cs typeface="+mn-cs"/>
      </a:defRPr>
    </a:lvl8pPr>
    <a:lvl9pPr marL="3657600" algn="l" defTabSz="914400" rtl="0" eaLnBrk="1" latinLnBrk="0" hangingPunct="1">
      <a:defRPr sz="4000" kern="1200">
        <a:solidFill>
          <a:srgbClr val="FFFF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CCFF"/>
    <a:srgbClr val="66CCFF"/>
    <a:srgbClr val="FFFFCC"/>
    <a:srgbClr val="FFFFFF"/>
    <a:srgbClr val="050B0B"/>
    <a:srgbClr val="FFFF00"/>
    <a:srgbClr val="333300"/>
    <a:srgbClr val="BBE0E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9610" autoAdjust="0"/>
  </p:normalViewPr>
  <p:slideViewPr>
    <p:cSldViewPr>
      <p:cViewPr varScale="1">
        <p:scale>
          <a:sx n="64" d="100"/>
          <a:sy n="64" d="100"/>
        </p:scale>
        <p:origin x="1944"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5070"/>
    </p:cViewPr>
  </p:sorterViewPr>
  <p:notesViewPr>
    <p:cSldViewPr>
      <p:cViewPr>
        <p:scale>
          <a:sx n="60" d="100"/>
          <a:sy n="60" d="100"/>
        </p:scale>
        <p:origin x="-3708" y="-79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depkcfs\data\WATER%20RESOURCES\WAB\WETLANDS\Functional%20Assessment\2_Assessment_WV\SWVM\3_CreditCostNotes_2019012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epkcfs\data\WATER%20RESOURCES\WAB\WETLANDS\Functional%20Assessment\2_Assessment_WV\SWVM\3_CreditCostNotes_20190129.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0">
                <a:solidFill>
                  <a:srgbClr val="FFFF00"/>
                </a:solidFill>
              </a:rPr>
              <a:t>Area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8C-49FD-B001-4D817A5332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8C-49FD-B001-4D817A5332B6}"/>
              </c:ext>
            </c:extLst>
          </c:dPt>
          <c:cat>
            <c:strRef>
              <c:f>Sheet1!$A$6:$A$7</c:f>
              <c:strCache>
                <c:ptCount val="2"/>
                <c:pt idx="0">
                  <c:v>Wetland</c:v>
                </c:pt>
                <c:pt idx="1">
                  <c:v>Upland</c:v>
                </c:pt>
              </c:strCache>
            </c:strRef>
          </c:cat>
          <c:val>
            <c:numRef>
              <c:f>Sheet1!$B$6:$B$7</c:f>
              <c:numCache>
                <c:formatCode>General</c:formatCode>
                <c:ptCount val="2"/>
                <c:pt idx="0">
                  <c:v>156</c:v>
                </c:pt>
                <c:pt idx="1">
                  <c:v>23882</c:v>
                </c:pt>
              </c:numCache>
            </c:numRef>
          </c:val>
          <c:extLst>
            <c:ext xmlns:c16="http://schemas.microsoft.com/office/drawing/2014/chart" uri="{C3380CC4-5D6E-409C-BE32-E72D297353CC}">
              <c16:uniqueId val="{00000004-438C-49FD-B001-4D817A5332B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0">
                <a:solidFill>
                  <a:srgbClr val="FFFF00"/>
                </a:solidFill>
              </a:rPr>
              <a:t>Biodiversity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D5-4975-A28B-A43634A0A9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D5-4975-A28B-A43634A0A922}"/>
              </c:ext>
            </c:extLst>
          </c:dPt>
          <c:cat>
            <c:strRef>
              <c:f>Sheet1!$A$9:$A$10</c:f>
              <c:strCache>
                <c:ptCount val="2"/>
                <c:pt idx="0">
                  <c:v>Wetland</c:v>
                </c:pt>
                <c:pt idx="1">
                  <c:v>Upland</c:v>
                </c:pt>
              </c:strCache>
            </c:strRef>
          </c:cat>
          <c:val>
            <c:numRef>
              <c:f>Sheet1!$B$9:$B$10</c:f>
              <c:numCache>
                <c:formatCode>General</c:formatCode>
                <c:ptCount val="2"/>
                <c:pt idx="0">
                  <c:v>23</c:v>
                </c:pt>
                <c:pt idx="1">
                  <c:v>77</c:v>
                </c:pt>
              </c:numCache>
            </c:numRef>
          </c:val>
          <c:extLst>
            <c:ext xmlns:c16="http://schemas.microsoft.com/office/drawing/2014/chart" uri="{C3380CC4-5D6E-409C-BE32-E72D297353CC}">
              <c16:uniqueId val="{00000004-4BD5-4975-A28B-A43634A0A9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a:solidFill>
                  <a:srgbClr val="FFFF00"/>
                </a:solidFill>
              </a:rPr>
              <a:t>Rare Species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A0-456E-80B9-029F488CEE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A0-456E-80B9-029F488CEE93}"/>
              </c:ext>
            </c:extLst>
          </c:dPt>
          <c:cat>
            <c:strRef>
              <c:f>Sheet1!$A$12:$A$13</c:f>
              <c:strCache>
                <c:ptCount val="2"/>
                <c:pt idx="0">
                  <c:v>Wetland</c:v>
                </c:pt>
                <c:pt idx="1">
                  <c:v>Upland</c:v>
                </c:pt>
              </c:strCache>
            </c:strRef>
          </c:cat>
          <c:val>
            <c:numRef>
              <c:f>Sheet1!$B$12:$B$13</c:f>
              <c:numCache>
                <c:formatCode>General</c:formatCode>
                <c:ptCount val="2"/>
                <c:pt idx="0">
                  <c:v>44</c:v>
                </c:pt>
                <c:pt idx="1">
                  <c:v>56</c:v>
                </c:pt>
              </c:numCache>
            </c:numRef>
          </c:val>
          <c:extLst>
            <c:ext xmlns:c16="http://schemas.microsoft.com/office/drawing/2014/chart" uri="{C3380CC4-5D6E-409C-BE32-E72D297353CC}">
              <c16:uniqueId val="{00000004-9FA0-456E-80B9-029F488CEE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t>Preliminary GIS Score vs. Final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Sheet1!$F$1</c:f>
              <c:strCache>
                <c:ptCount val="1"/>
                <c:pt idx="0">
                  <c:v>RegScore</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8.8430088284418992E-2"/>
                  <c:y val="0.4321291224960908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Sheet1!$E$2:$E$65</c:f>
              <c:numCache>
                <c:formatCode>0.00</c:formatCode>
                <c:ptCount val="64"/>
                <c:pt idx="0">
                  <c:v>0.30588235294117649</c:v>
                </c:pt>
                <c:pt idx="1">
                  <c:v>0.4823529411764706</c:v>
                </c:pt>
                <c:pt idx="2">
                  <c:v>0.50588235294117645</c:v>
                </c:pt>
                <c:pt idx="3">
                  <c:v>0.36470588235294116</c:v>
                </c:pt>
                <c:pt idx="4">
                  <c:v>0.44705882352941179</c:v>
                </c:pt>
                <c:pt idx="5">
                  <c:v>0.43529411764705883</c:v>
                </c:pt>
                <c:pt idx="6">
                  <c:v>0.4</c:v>
                </c:pt>
                <c:pt idx="7">
                  <c:v>0.56470588235294117</c:v>
                </c:pt>
                <c:pt idx="8">
                  <c:v>0.56470588235294117</c:v>
                </c:pt>
                <c:pt idx="9">
                  <c:v>0.41176470588235292</c:v>
                </c:pt>
                <c:pt idx="10">
                  <c:v>0.49411764705882355</c:v>
                </c:pt>
                <c:pt idx="11">
                  <c:v>0.58823529411764708</c:v>
                </c:pt>
                <c:pt idx="12">
                  <c:v>0.47058823529411764</c:v>
                </c:pt>
                <c:pt idx="13">
                  <c:v>0.56470588235294117</c:v>
                </c:pt>
                <c:pt idx="14">
                  <c:v>0.51764705882352946</c:v>
                </c:pt>
                <c:pt idx="15">
                  <c:v>0.45882352941176469</c:v>
                </c:pt>
                <c:pt idx="16">
                  <c:v>0.47058823529411764</c:v>
                </c:pt>
                <c:pt idx="17">
                  <c:v>0.44705882352941179</c:v>
                </c:pt>
                <c:pt idx="18">
                  <c:v>0.57647058823529407</c:v>
                </c:pt>
                <c:pt idx="19">
                  <c:v>0.54117647058823526</c:v>
                </c:pt>
                <c:pt idx="20">
                  <c:v>0.56470588235294117</c:v>
                </c:pt>
                <c:pt idx="21">
                  <c:v>0.61176470588235299</c:v>
                </c:pt>
                <c:pt idx="22">
                  <c:v>0.52941176470588236</c:v>
                </c:pt>
                <c:pt idx="23">
                  <c:v>0.57647058823529407</c:v>
                </c:pt>
                <c:pt idx="24">
                  <c:v>0.43529411764705883</c:v>
                </c:pt>
                <c:pt idx="25">
                  <c:v>0.43529411764705883</c:v>
                </c:pt>
                <c:pt idx="26">
                  <c:v>0.6470588235294118</c:v>
                </c:pt>
                <c:pt idx="27">
                  <c:v>0.47058823529411764</c:v>
                </c:pt>
                <c:pt idx="28">
                  <c:v>0.70588235294117652</c:v>
                </c:pt>
                <c:pt idx="29">
                  <c:v>0.49411764705882355</c:v>
                </c:pt>
                <c:pt idx="30">
                  <c:v>0.56470588235294117</c:v>
                </c:pt>
                <c:pt idx="31">
                  <c:v>0.50588235294117645</c:v>
                </c:pt>
                <c:pt idx="32">
                  <c:v>0.56470588235294117</c:v>
                </c:pt>
                <c:pt idx="33">
                  <c:v>0.61176470588235299</c:v>
                </c:pt>
                <c:pt idx="34">
                  <c:v>0.56470588235294117</c:v>
                </c:pt>
                <c:pt idx="35">
                  <c:v>0.61176470588235299</c:v>
                </c:pt>
                <c:pt idx="36">
                  <c:v>0.61176470588235299</c:v>
                </c:pt>
                <c:pt idx="37">
                  <c:v>0.72941176470588232</c:v>
                </c:pt>
                <c:pt idx="38">
                  <c:v>0.75294117647058822</c:v>
                </c:pt>
                <c:pt idx="39">
                  <c:v>0.70588235294117652</c:v>
                </c:pt>
                <c:pt idx="40">
                  <c:v>0.70588235294117652</c:v>
                </c:pt>
                <c:pt idx="41">
                  <c:v>0.54117647058823526</c:v>
                </c:pt>
                <c:pt idx="42">
                  <c:v>0.6588235294117647</c:v>
                </c:pt>
                <c:pt idx="43">
                  <c:v>0.55294117647058827</c:v>
                </c:pt>
                <c:pt idx="44">
                  <c:v>0.74117647058823533</c:v>
                </c:pt>
                <c:pt idx="45">
                  <c:v>0.6705882352941176</c:v>
                </c:pt>
                <c:pt idx="46">
                  <c:v>0.90588235294117647</c:v>
                </c:pt>
                <c:pt idx="47">
                  <c:v>0.77647058823529413</c:v>
                </c:pt>
                <c:pt idx="48">
                  <c:v>0.78823529411764703</c:v>
                </c:pt>
                <c:pt idx="49">
                  <c:v>0.82352941176470584</c:v>
                </c:pt>
                <c:pt idx="50">
                  <c:v>0.58823529411764708</c:v>
                </c:pt>
                <c:pt idx="51">
                  <c:v>0.63529411764705879</c:v>
                </c:pt>
                <c:pt idx="52">
                  <c:v>0.84705882352941175</c:v>
                </c:pt>
                <c:pt idx="53">
                  <c:v>0.77647058823529413</c:v>
                </c:pt>
                <c:pt idx="54">
                  <c:v>0.72941176470588232</c:v>
                </c:pt>
                <c:pt idx="55">
                  <c:v>0.71764705882352942</c:v>
                </c:pt>
                <c:pt idx="56">
                  <c:v>0.90588235294117647</c:v>
                </c:pt>
                <c:pt idx="57">
                  <c:v>0.78823529411764703</c:v>
                </c:pt>
                <c:pt idx="58">
                  <c:v>0.69411764705882351</c:v>
                </c:pt>
                <c:pt idx="59">
                  <c:v>0.90588235294117647</c:v>
                </c:pt>
                <c:pt idx="60">
                  <c:v>0.97647058823529409</c:v>
                </c:pt>
                <c:pt idx="61">
                  <c:v>0.87058823529411766</c:v>
                </c:pt>
                <c:pt idx="62">
                  <c:v>0.9882352941176471</c:v>
                </c:pt>
                <c:pt idx="63">
                  <c:v>0.94117647058823528</c:v>
                </c:pt>
              </c:numCache>
            </c:numRef>
          </c:xVal>
          <c:yVal>
            <c:numRef>
              <c:f>Sheet1!$F$2:$F$65</c:f>
              <c:numCache>
                <c:formatCode>0.00</c:formatCode>
                <c:ptCount val="64"/>
                <c:pt idx="0">
                  <c:v>0.25882349999999998</c:v>
                </c:pt>
                <c:pt idx="1">
                  <c:v>0.31764710000000002</c:v>
                </c:pt>
                <c:pt idx="2">
                  <c:v>0.38823530000000001</c:v>
                </c:pt>
                <c:pt idx="3">
                  <c:v>0.4</c:v>
                </c:pt>
                <c:pt idx="4">
                  <c:v>0.43529410000000002</c:v>
                </c:pt>
                <c:pt idx="5">
                  <c:v>0.43529410000000002</c:v>
                </c:pt>
                <c:pt idx="6">
                  <c:v>0.47058820000000001</c:v>
                </c:pt>
                <c:pt idx="7">
                  <c:v>0.47058820000000001</c:v>
                </c:pt>
                <c:pt idx="8">
                  <c:v>0.47058820000000001</c:v>
                </c:pt>
                <c:pt idx="9">
                  <c:v>0.47058820000000001</c:v>
                </c:pt>
                <c:pt idx="10">
                  <c:v>0.48235289999999997</c:v>
                </c:pt>
                <c:pt idx="11">
                  <c:v>0.49411759999999999</c:v>
                </c:pt>
                <c:pt idx="12">
                  <c:v>0.49411759999999999</c:v>
                </c:pt>
                <c:pt idx="13">
                  <c:v>0.49411759999999999</c:v>
                </c:pt>
                <c:pt idx="14">
                  <c:v>0.50588239999999995</c:v>
                </c:pt>
                <c:pt idx="15">
                  <c:v>0.51764710000000003</c:v>
                </c:pt>
                <c:pt idx="16">
                  <c:v>0.52941179999999999</c:v>
                </c:pt>
                <c:pt idx="17">
                  <c:v>0.52941179999999999</c:v>
                </c:pt>
                <c:pt idx="18">
                  <c:v>0.54117649999999995</c:v>
                </c:pt>
                <c:pt idx="19">
                  <c:v>0.54117649999999995</c:v>
                </c:pt>
                <c:pt idx="20">
                  <c:v>0.54117649999999995</c:v>
                </c:pt>
                <c:pt idx="21">
                  <c:v>0.55294120000000002</c:v>
                </c:pt>
                <c:pt idx="22">
                  <c:v>0.55294120000000002</c:v>
                </c:pt>
                <c:pt idx="23">
                  <c:v>0.56470589999999998</c:v>
                </c:pt>
                <c:pt idx="24">
                  <c:v>0.56470589999999998</c:v>
                </c:pt>
                <c:pt idx="25">
                  <c:v>0.56470589999999998</c:v>
                </c:pt>
                <c:pt idx="26">
                  <c:v>0.57647060000000006</c:v>
                </c:pt>
                <c:pt idx="27">
                  <c:v>0.57647060000000006</c:v>
                </c:pt>
                <c:pt idx="28">
                  <c:v>0.58823530000000002</c:v>
                </c:pt>
                <c:pt idx="29">
                  <c:v>0.58823530000000002</c:v>
                </c:pt>
                <c:pt idx="30">
                  <c:v>0.58823530000000002</c:v>
                </c:pt>
                <c:pt idx="31">
                  <c:v>0.6</c:v>
                </c:pt>
                <c:pt idx="32">
                  <c:v>0.6</c:v>
                </c:pt>
                <c:pt idx="33">
                  <c:v>0.61176470000000005</c:v>
                </c:pt>
                <c:pt idx="34">
                  <c:v>0.61176470000000005</c:v>
                </c:pt>
                <c:pt idx="35">
                  <c:v>0.62352940000000001</c:v>
                </c:pt>
                <c:pt idx="36">
                  <c:v>0.64705880000000005</c:v>
                </c:pt>
                <c:pt idx="37">
                  <c:v>0.67058830000000003</c:v>
                </c:pt>
                <c:pt idx="38">
                  <c:v>0.67058830000000003</c:v>
                </c:pt>
                <c:pt idx="39">
                  <c:v>0.67058830000000003</c:v>
                </c:pt>
                <c:pt idx="40">
                  <c:v>0.70588240000000002</c:v>
                </c:pt>
                <c:pt idx="41">
                  <c:v>0.70588240000000002</c:v>
                </c:pt>
                <c:pt idx="42">
                  <c:v>0.71764709999999998</c:v>
                </c:pt>
                <c:pt idx="43">
                  <c:v>0.71764709999999998</c:v>
                </c:pt>
                <c:pt idx="44">
                  <c:v>0.72941180000000005</c:v>
                </c:pt>
                <c:pt idx="45">
                  <c:v>0.72941180000000005</c:v>
                </c:pt>
                <c:pt idx="46">
                  <c:v>0.74117650000000002</c:v>
                </c:pt>
                <c:pt idx="47">
                  <c:v>0.75294119999999998</c:v>
                </c:pt>
                <c:pt idx="48">
                  <c:v>0.76470590000000005</c:v>
                </c:pt>
                <c:pt idx="49">
                  <c:v>0.76470590000000005</c:v>
                </c:pt>
                <c:pt idx="50">
                  <c:v>0.76470590000000005</c:v>
                </c:pt>
                <c:pt idx="51">
                  <c:v>0.76470590000000005</c:v>
                </c:pt>
                <c:pt idx="52">
                  <c:v>0.77647060000000001</c:v>
                </c:pt>
                <c:pt idx="53">
                  <c:v>0.78823529999999997</c:v>
                </c:pt>
                <c:pt idx="54">
                  <c:v>0.8</c:v>
                </c:pt>
                <c:pt idx="55">
                  <c:v>0.8</c:v>
                </c:pt>
                <c:pt idx="56">
                  <c:v>0.8</c:v>
                </c:pt>
                <c:pt idx="57">
                  <c:v>0.83529410000000004</c:v>
                </c:pt>
                <c:pt idx="58">
                  <c:v>0.83529410000000004</c:v>
                </c:pt>
                <c:pt idx="59">
                  <c:v>0.8470588</c:v>
                </c:pt>
                <c:pt idx="60">
                  <c:v>0.85882349999999996</c:v>
                </c:pt>
                <c:pt idx="61">
                  <c:v>0.85882349999999996</c:v>
                </c:pt>
                <c:pt idx="62">
                  <c:v>0.8823529</c:v>
                </c:pt>
                <c:pt idx="63">
                  <c:v>0.90588239999999998</c:v>
                </c:pt>
              </c:numCache>
            </c:numRef>
          </c:yVal>
          <c:smooth val="0"/>
          <c:extLst>
            <c:ext xmlns:c16="http://schemas.microsoft.com/office/drawing/2014/chart" uri="{C3380CC4-5D6E-409C-BE32-E72D297353CC}">
              <c16:uniqueId val="{00000001-BB21-440B-8E07-E24331B716AA}"/>
            </c:ext>
          </c:extLst>
        </c:ser>
        <c:dLbls>
          <c:showLegendKey val="0"/>
          <c:showVal val="0"/>
          <c:showCatName val="0"/>
          <c:showSerName val="0"/>
          <c:showPercent val="0"/>
          <c:showBubbleSize val="0"/>
        </c:dLbls>
        <c:axId val="588748816"/>
        <c:axId val="588742912"/>
      </c:scatterChart>
      <c:valAx>
        <c:axId val="588748816"/>
        <c:scaling>
          <c:orientation val="minMax"/>
          <c:max val="1"/>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t>Preliminary GIS </a:t>
                </a:r>
                <a:r>
                  <a:rPr lang="en-US" sz="1200" b="1" baseline="0" dirty="0"/>
                  <a:t>Score</a:t>
                </a:r>
                <a:endParaRPr lang="en-US" sz="1200" b="1"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742912"/>
        <c:crosses val="autoZero"/>
        <c:crossBetween val="midCat"/>
      </c:valAx>
      <c:valAx>
        <c:axId val="588742912"/>
        <c:scaling>
          <c:orientation val="minMax"/>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t>Final</a:t>
                </a:r>
                <a:r>
                  <a:rPr lang="en-US" sz="1200" b="1" baseline="0" dirty="0"/>
                  <a:t> WVWRAM Regulatory Score</a:t>
                </a:r>
                <a:endParaRPr lang="en-US" sz="12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74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Distribution!$F$1</c:f>
              <c:strCache>
                <c:ptCount val="1"/>
                <c:pt idx="0">
                  <c:v>Count</c:v>
                </c:pt>
              </c:strCache>
            </c:strRef>
          </c:tx>
          <c:spPr>
            <a:ln w="19050" cap="flat" cmpd="sng" algn="ctr">
              <a:solidFill>
                <a:schemeClr val="accent1">
                  <a:lumMod val="25000"/>
                  <a:alpha val="90000"/>
                </a:schemeClr>
              </a:solidFill>
              <a:prstDash val="solid"/>
              <a:round/>
            </a:ln>
            <a:effectLst>
              <a:outerShdw blurRad="40000" dist="20000" dir="5400000" rotWithShape="0">
                <a:srgbClr val="000000">
                  <a:alpha val="38000"/>
                </a:srgbClr>
              </a:outerShdw>
            </a:effectLst>
          </c:spPr>
          <c:marker>
            <c:symbol val="circle"/>
            <c:size val="5"/>
            <c:spPr>
              <a:solidFill>
                <a:schemeClr val="accent1">
                  <a:lumMod val="50000"/>
                </a:schemeClr>
              </a:solidFill>
              <a:ln w="3175" cap="flat" cmpd="sng" algn="ctr">
                <a:noFill/>
                <a:round/>
              </a:ln>
              <a:effectLst>
                <a:outerShdw blurRad="40000" dist="20000" dir="5400000" rotWithShape="0">
                  <a:srgbClr val="000000">
                    <a:alpha val="38000"/>
                  </a:srgbClr>
                </a:outerShdw>
              </a:effectLst>
            </c:spPr>
          </c:marker>
          <c:xVal>
            <c:numRef>
              <c:f>Distribution!$E$2:$E$115</c:f>
              <c:numCache>
                <c:formatCode>0.00</c:formatCode>
                <c:ptCount val="114"/>
                <c:pt idx="0">
                  <c:v>0.21176470588235294</c:v>
                </c:pt>
                <c:pt idx="1">
                  <c:v>0.22352941176470589</c:v>
                </c:pt>
                <c:pt idx="2">
                  <c:v>0.23529411764705885</c:v>
                </c:pt>
                <c:pt idx="3">
                  <c:v>0.24705882352941178</c:v>
                </c:pt>
                <c:pt idx="4">
                  <c:v>0.25882352941176473</c:v>
                </c:pt>
                <c:pt idx="5">
                  <c:v>0.27058823529411768</c:v>
                </c:pt>
                <c:pt idx="6">
                  <c:v>0.28235294117647058</c:v>
                </c:pt>
                <c:pt idx="7">
                  <c:v>0.29411764705882354</c:v>
                </c:pt>
                <c:pt idx="8">
                  <c:v>0.30588235294117649</c:v>
                </c:pt>
                <c:pt idx="9">
                  <c:v>0.31764705882352945</c:v>
                </c:pt>
                <c:pt idx="10">
                  <c:v>0.3294117647058824</c:v>
                </c:pt>
                <c:pt idx="11">
                  <c:v>0.3411764705882353</c:v>
                </c:pt>
                <c:pt idx="12">
                  <c:v>0.35294117647058826</c:v>
                </c:pt>
                <c:pt idx="13">
                  <c:v>0.36470588235294121</c:v>
                </c:pt>
                <c:pt idx="14">
                  <c:v>0.37647058823529411</c:v>
                </c:pt>
                <c:pt idx="15">
                  <c:v>0.38823529411764707</c:v>
                </c:pt>
                <c:pt idx="16">
                  <c:v>0.4</c:v>
                </c:pt>
                <c:pt idx="17">
                  <c:v>0.41176470588235292</c:v>
                </c:pt>
                <c:pt idx="18">
                  <c:v>0.42352941176470588</c:v>
                </c:pt>
                <c:pt idx="19">
                  <c:v>0.43529411764705883</c:v>
                </c:pt>
                <c:pt idx="20">
                  <c:v>0.44705882352941179</c:v>
                </c:pt>
                <c:pt idx="21">
                  <c:v>0.45882352941176474</c:v>
                </c:pt>
                <c:pt idx="22">
                  <c:v>0.4705882352941177</c:v>
                </c:pt>
                <c:pt idx="23">
                  <c:v>0.4823529411764706</c:v>
                </c:pt>
                <c:pt idx="24">
                  <c:v>0.49411764705882355</c:v>
                </c:pt>
                <c:pt idx="25">
                  <c:v>0.50588235294117645</c:v>
                </c:pt>
                <c:pt idx="26">
                  <c:v>0.51764705882352946</c:v>
                </c:pt>
                <c:pt idx="27">
                  <c:v>0.52941176470588236</c:v>
                </c:pt>
                <c:pt idx="28">
                  <c:v>0.54117647058823537</c:v>
                </c:pt>
                <c:pt idx="29">
                  <c:v>0.55294117647058827</c:v>
                </c:pt>
                <c:pt idx="30">
                  <c:v>0.56470588235294117</c:v>
                </c:pt>
                <c:pt idx="31">
                  <c:v>0.57647058823529418</c:v>
                </c:pt>
                <c:pt idx="32">
                  <c:v>0.58823529411764708</c:v>
                </c:pt>
                <c:pt idx="33">
                  <c:v>0.6</c:v>
                </c:pt>
                <c:pt idx="34">
                  <c:v>0.61176470588235299</c:v>
                </c:pt>
                <c:pt idx="35">
                  <c:v>0.62352941176470589</c:v>
                </c:pt>
                <c:pt idx="36">
                  <c:v>0.6352941176470589</c:v>
                </c:pt>
                <c:pt idx="37">
                  <c:v>0.6470588235294118</c:v>
                </c:pt>
                <c:pt idx="38">
                  <c:v>0.65882352941176481</c:v>
                </c:pt>
                <c:pt idx="39">
                  <c:v>0.6705882352941176</c:v>
                </c:pt>
                <c:pt idx="40">
                  <c:v>0.68235294117647061</c:v>
                </c:pt>
                <c:pt idx="41">
                  <c:v>0.69411764705882351</c:v>
                </c:pt>
                <c:pt idx="42">
                  <c:v>0.70588235294117652</c:v>
                </c:pt>
                <c:pt idx="43">
                  <c:v>0.71764705882352942</c:v>
                </c:pt>
                <c:pt idx="44">
                  <c:v>0.72941176470588243</c:v>
                </c:pt>
                <c:pt idx="45">
                  <c:v>0.74117647058823533</c:v>
                </c:pt>
                <c:pt idx="46">
                  <c:v>0.75294117647058822</c:v>
                </c:pt>
                <c:pt idx="47">
                  <c:v>0.76470588235294124</c:v>
                </c:pt>
                <c:pt idx="48">
                  <c:v>0.77647058823529413</c:v>
                </c:pt>
                <c:pt idx="49">
                  <c:v>0.78823529411764715</c:v>
                </c:pt>
                <c:pt idx="50">
                  <c:v>0.8</c:v>
                </c:pt>
                <c:pt idx="51">
                  <c:v>0.81176470588235294</c:v>
                </c:pt>
                <c:pt idx="52">
                  <c:v>0.82352941176470584</c:v>
                </c:pt>
                <c:pt idx="53">
                  <c:v>0.83529411764705885</c:v>
                </c:pt>
                <c:pt idx="54">
                  <c:v>0.84705882352941175</c:v>
                </c:pt>
                <c:pt idx="55">
                  <c:v>0.85882352941176476</c:v>
                </c:pt>
                <c:pt idx="56">
                  <c:v>0.87058823529411766</c:v>
                </c:pt>
                <c:pt idx="57">
                  <c:v>0.88235294117647056</c:v>
                </c:pt>
                <c:pt idx="58">
                  <c:v>0.89411764705882357</c:v>
                </c:pt>
                <c:pt idx="59">
                  <c:v>0.90588235294117647</c:v>
                </c:pt>
                <c:pt idx="60">
                  <c:v>0.91764705882352948</c:v>
                </c:pt>
                <c:pt idx="61">
                  <c:v>0.92941176470588238</c:v>
                </c:pt>
                <c:pt idx="62">
                  <c:v>0.94117647058823539</c:v>
                </c:pt>
                <c:pt idx="63">
                  <c:v>0.95294117647058829</c:v>
                </c:pt>
                <c:pt idx="64">
                  <c:v>0.96470588235294119</c:v>
                </c:pt>
                <c:pt idx="65">
                  <c:v>0.97647058823529409</c:v>
                </c:pt>
                <c:pt idx="66">
                  <c:v>0.9882352941176471</c:v>
                </c:pt>
                <c:pt idx="67">
                  <c:v>1</c:v>
                </c:pt>
                <c:pt idx="68">
                  <c:v>1.0117647058823529</c:v>
                </c:pt>
                <c:pt idx="69">
                  <c:v>1.023529411764706</c:v>
                </c:pt>
                <c:pt idx="70">
                  <c:v>1.0352941176470589</c:v>
                </c:pt>
                <c:pt idx="71">
                  <c:v>1.0705882352941176</c:v>
                </c:pt>
                <c:pt idx="72">
                  <c:v>1.1058823529411765</c:v>
                </c:pt>
                <c:pt idx="73">
                  <c:v>1.1176470588235294</c:v>
                </c:pt>
                <c:pt idx="74">
                  <c:v>1.1294117647058823</c:v>
                </c:pt>
                <c:pt idx="75">
                  <c:v>1.1411764705882352</c:v>
                </c:pt>
                <c:pt idx="76">
                  <c:v>1.1529411764705884</c:v>
                </c:pt>
                <c:pt idx="77">
                  <c:v>1.1764705882352942</c:v>
                </c:pt>
                <c:pt idx="78">
                  <c:v>1.1882352941176471</c:v>
                </c:pt>
                <c:pt idx="79">
                  <c:v>1.2</c:v>
                </c:pt>
                <c:pt idx="80">
                  <c:v>1.2117647058823531</c:v>
                </c:pt>
                <c:pt idx="81">
                  <c:v>1.223529411764706</c:v>
                </c:pt>
                <c:pt idx="82">
                  <c:v>1.2352941176470589</c:v>
                </c:pt>
                <c:pt idx="83">
                  <c:v>1.2470588235294118</c:v>
                </c:pt>
                <c:pt idx="84">
                  <c:v>1.2588235294117649</c:v>
                </c:pt>
                <c:pt idx="85">
                  <c:v>1.2705882352941178</c:v>
                </c:pt>
                <c:pt idx="86">
                  <c:v>1.2823529411764707</c:v>
                </c:pt>
                <c:pt idx="87">
                  <c:v>1.2941176470588236</c:v>
                </c:pt>
                <c:pt idx="88">
                  <c:v>1.3176470588235296</c:v>
                </c:pt>
                <c:pt idx="89">
                  <c:v>1.3529411764705881</c:v>
                </c:pt>
                <c:pt idx="90">
                  <c:v>1.388235294117647</c:v>
                </c:pt>
                <c:pt idx="91">
                  <c:v>1.4352941176470588</c:v>
                </c:pt>
                <c:pt idx="92">
                  <c:v>1.4470588235294117</c:v>
                </c:pt>
                <c:pt idx="93">
                  <c:v>1.4588235294117649</c:v>
                </c:pt>
                <c:pt idx="94">
                  <c:v>1.4705882352941178</c:v>
                </c:pt>
                <c:pt idx="95">
                  <c:v>1.4823529411764707</c:v>
                </c:pt>
                <c:pt idx="96">
                  <c:v>1.4941176470588236</c:v>
                </c:pt>
                <c:pt idx="97">
                  <c:v>1.5058823529411764</c:v>
                </c:pt>
                <c:pt idx="98">
                  <c:v>1.5176470588235296</c:v>
                </c:pt>
                <c:pt idx="99">
                  <c:v>1.5294117647058825</c:v>
                </c:pt>
                <c:pt idx="100">
                  <c:v>1.5411764705882354</c:v>
                </c:pt>
                <c:pt idx="101">
                  <c:v>1.5529411764705883</c:v>
                </c:pt>
                <c:pt idx="102">
                  <c:v>1.5647058823529414</c:v>
                </c:pt>
                <c:pt idx="103">
                  <c:v>1.5764705882352943</c:v>
                </c:pt>
                <c:pt idx="104">
                  <c:v>1.5882352941176472</c:v>
                </c:pt>
                <c:pt idx="105">
                  <c:v>1.6</c:v>
                </c:pt>
                <c:pt idx="106">
                  <c:v>1.6117647058823532</c:v>
                </c:pt>
                <c:pt idx="107">
                  <c:v>1.6235294117647059</c:v>
                </c:pt>
                <c:pt idx="108">
                  <c:v>1.6352941176470588</c:v>
                </c:pt>
                <c:pt idx="109">
                  <c:v>2.047058823529412</c:v>
                </c:pt>
                <c:pt idx="110">
                  <c:v>2.0823529411764707</c:v>
                </c:pt>
                <c:pt idx="111">
                  <c:v>2.1058823529411765</c:v>
                </c:pt>
                <c:pt idx="112">
                  <c:v>2.1176470588235294</c:v>
                </c:pt>
                <c:pt idx="113">
                  <c:v>2.1294117647058823</c:v>
                </c:pt>
              </c:numCache>
            </c:numRef>
          </c:xVal>
          <c:yVal>
            <c:numRef>
              <c:f>Distribution!$F$2:$F$115</c:f>
              <c:numCache>
                <c:formatCode>General</c:formatCode>
                <c:ptCount val="114"/>
                <c:pt idx="0">
                  <c:v>1</c:v>
                </c:pt>
                <c:pt idx="1">
                  <c:v>3</c:v>
                </c:pt>
                <c:pt idx="2">
                  <c:v>8</c:v>
                </c:pt>
                <c:pt idx="3">
                  <c:v>9</c:v>
                </c:pt>
                <c:pt idx="4">
                  <c:v>11</c:v>
                </c:pt>
                <c:pt idx="5">
                  <c:v>13</c:v>
                </c:pt>
                <c:pt idx="6">
                  <c:v>13</c:v>
                </c:pt>
                <c:pt idx="7">
                  <c:v>14</c:v>
                </c:pt>
                <c:pt idx="8">
                  <c:v>36</c:v>
                </c:pt>
                <c:pt idx="9">
                  <c:v>38</c:v>
                </c:pt>
                <c:pt idx="10">
                  <c:v>44</c:v>
                </c:pt>
                <c:pt idx="11">
                  <c:v>84</c:v>
                </c:pt>
                <c:pt idx="12">
                  <c:v>108</c:v>
                </c:pt>
                <c:pt idx="13">
                  <c:v>153</c:v>
                </c:pt>
                <c:pt idx="14">
                  <c:v>213</c:v>
                </c:pt>
                <c:pt idx="15">
                  <c:v>316</c:v>
                </c:pt>
                <c:pt idx="16">
                  <c:v>387</c:v>
                </c:pt>
                <c:pt idx="17">
                  <c:v>439</c:v>
                </c:pt>
                <c:pt idx="18">
                  <c:v>443</c:v>
                </c:pt>
                <c:pt idx="19">
                  <c:v>541</c:v>
                </c:pt>
                <c:pt idx="20">
                  <c:v>500</c:v>
                </c:pt>
                <c:pt idx="21">
                  <c:v>447</c:v>
                </c:pt>
                <c:pt idx="22">
                  <c:v>404</c:v>
                </c:pt>
                <c:pt idx="23">
                  <c:v>419</c:v>
                </c:pt>
                <c:pt idx="24">
                  <c:v>401</c:v>
                </c:pt>
                <c:pt idx="25">
                  <c:v>342</c:v>
                </c:pt>
                <c:pt idx="26">
                  <c:v>329</c:v>
                </c:pt>
                <c:pt idx="27">
                  <c:v>273</c:v>
                </c:pt>
                <c:pt idx="28">
                  <c:v>275</c:v>
                </c:pt>
                <c:pt idx="29">
                  <c:v>303</c:v>
                </c:pt>
                <c:pt idx="30">
                  <c:v>306</c:v>
                </c:pt>
                <c:pt idx="31">
                  <c:v>289</c:v>
                </c:pt>
                <c:pt idx="32">
                  <c:v>281</c:v>
                </c:pt>
                <c:pt idx="33">
                  <c:v>251</c:v>
                </c:pt>
                <c:pt idx="34">
                  <c:v>235</c:v>
                </c:pt>
                <c:pt idx="35">
                  <c:v>220</c:v>
                </c:pt>
                <c:pt idx="36">
                  <c:v>197</c:v>
                </c:pt>
                <c:pt idx="37">
                  <c:v>217</c:v>
                </c:pt>
                <c:pt idx="38">
                  <c:v>181</c:v>
                </c:pt>
                <c:pt idx="39">
                  <c:v>166</c:v>
                </c:pt>
                <c:pt idx="40">
                  <c:v>146</c:v>
                </c:pt>
                <c:pt idx="41">
                  <c:v>162</c:v>
                </c:pt>
                <c:pt idx="42">
                  <c:v>139</c:v>
                </c:pt>
                <c:pt idx="43">
                  <c:v>104</c:v>
                </c:pt>
                <c:pt idx="44">
                  <c:v>101</c:v>
                </c:pt>
                <c:pt idx="45">
                  <c:v>76</c:v>
                </c:pt>
                <c:pt idx="46">
                  <c:v>71</c:v>
                </c:pt>
                <c:pt idx="47">
                  <c:v>57</c:v>
                </c:pt>
                <c:pt idx="48">
                  <c:v>57</c:v>
                </c:pt>
                <c:pt idx="49">
                  <c:v>49</c:v>
                </c:pt>
                <c:pt idx="50">
                  <c:v>38</c:v>
                </c:pt>
                <c:pt idx="51">
                  <c:v>36</c:v>
                </c:pt>
                <c:pt idx="52">
                  <c:v>31</c:v>
                </c:pt>
                <c:pt idx="53">
                  <c:v>18</c:v>
                </c:pt>
                <c:pt idx="54">
                  <c:v>29</c:v>
                </c:pt>
                <c:pt idx="55">
                  <c:v>18</c:v>
                </c:pt>
                <c:pt idx="56">
                  <c:v>21</c:v>
                </c:pt>
                <c:pt idx="57">
                  <c:v>10</c:v>
                </c:pt>
                <c:pt idx="58">
                  <c:v>22</c:v>
                </c:pt>
                <c:pt idx="59">
                  <c:v>18</c:v>
                </c:pt>
                <c:pt idx="60">
                  <c:v>22</c:v>
                </c:pt>
                <c:pt idx="61">
                  <c:v>16</c:v>
                </c:pt>
                <c:pt idx="62">
                  <c:v>13</c:v>
                </c:pt>
                <c:pt idx="63">
                  <c:v>13</c:v>
                </c:pt>
                <c:pt idx="64">
                  <c:v>14</c:v>
                </c:pt>
                <c:pt idx="65">
                  <c:v>11</c:v>
                </c:pt>
                <c:pt idx="66">
                  <c:v>10</c:v>
                </c:pt>
                <c:pt idx="67">
                  <c:v>8</c:v>
                </c:pt>
                <c:pt idx="68">
                  <c:v>5</c:v>
                </c:pt>
                <c:pt idx="69">
                  <c:v>7</c:v>
                </c:pt>
                <c:pt idx="70">
                  <c:v>4</c:v>
                </c:pt>
                <c:pt idx="71">
                  <c:v>1</c:v>
                </c:pt>
                <c:pt idx="72">
                  <c:v>2</c:v>
                </c:pt>
                <c:pt idx="73">
                  <c:v>1</c:v>
                </c:pt>
                <c:pt idx="74">
                  <c:v>2</c:v>
                </c:pt>
                <c:pt idx="75">
                  <c:v>6</c:v>
                </c:pt>
                <c:pt idx="76">
                  <c:v>4</c:v>
                </c:pt>
                <c:pt idx="77">
                  <c:v>12</c:v>
                </c:pt>
                <c:pt idx="78">
                  <c:v>2</c:v>
                </c:pt>
                <c:pt idx="79">
                  <c:v>10</c:v>
                </c:pt>
                <c:pt idx="80">
                  <c:v>10</c:v>
                </c:pt>
                <c:pt idx="81">
                  <c:v>8</c:v>
                </c:pt>
                <c:pt idx="82">
                  <c:v>18</c:v>
                </c:pt>
                <c:pt idx="83">
                  <c:v>4</c:v>
                </c:pt>
                <c:pt idx="84">
                  <c:v>1</c:v>
                </c:pt>
                <c:pt idx="85">
                  <c:v>3</c:v>
                </c:pt>
                <c:pt idx="86">
                  <c:v>4</c:v>
                </c:pt>
                <c:pt idx="87">
                  <c:v>2</c:v>
                </c:pt>
                <c:pt idx="88">
                  <c:v>2</c:v>
                </c:pt>
                <c:pt idx="89">
                  <c:v>1</c:v>
                </c:pt>
                <c:pt idx="90">
                  <c:v>1</c:v>
                </c:pt>
                <c:pt idx="91">
                  <c:v>1</c:v>
                </c:pt>
                <c:pt idx="92">
                  <c:v>2</c:v>
                </c:pt>
                <c:pt idx="93">
                  <c:v>3</c:v>
                </c:pt>
                <c:pt idx="94">
                  <c:v>4</c:v>
                </c:pt>
                <c:pt idx="95">
                  <c:v>15</c:v>
                </c:pt>
                <c:pt idx="96">
                  <c:v>8</c:v>
                </c:pt>
                <c:pt idx="97">
                  <c:v>6</c:v>
                </c:pt>
                <c:pt idx="98">
                  <c:v>5</c:v>
                </c:pt>
                <c:pt idx="99">
                  <c:v>11</c:v>
                </c:pt>
                <c:pt idx="100">
                  <c:v>6</c:v>
                </c:pt>
                <c:pt idx="101">
                  <c:v>4</c:v>
                </c:pt>
                <c:pt idx="102">
                  <c:v>4</c:v>
                </c:pt>
                <c:pt idx="103">
                  <c:v>2</c:v>
                </c:pt>
                <c:pt idx="104">
                  <c:v>1</c:v>
                </c:pt>
                <c:pt idx="105">
                  <c:v>1</c:v>
                </c:pt>
                <c:pt idx="106">
                  <c:v>1</c:v>
                </c:pt>
                <c:pt idx="107">
                  <c:v>4</c:v>
                </c:pt>
                <c:pt idx="108">
                  <c:v>2</c:v>
                </c:pt>
                <c:pt idx="109">
                  <c:v>1</c:v>
                </c:pt>
                <c:pt idx="110">
                  <c:v>1</c:v>
                </c:pt>
                <c:pt idx="111">
                  <c:v>1</c:v>
                </c:pt>
                <c:pt idx="112">
                  <c:v>1</c:v>
                </c:pt>
                <c:pt idx="113">
                  <c:v>2</c:v>
                </c:pt>
              </c:numCache>
            </c:numRef>
          </c:yVal>
          <c:smooth val="0"/>
          <c:extLst>
            <c:ext xmlns:c16="http://schemas.microsoft.com/office/drawing/2014/chart" uri="{C3380CC4-5D6E-409C-BE32-E72D297353CC}">
              <c16:uniqueId val="{00000000-833A-43B1-90A8-FED69D1622A7}"/>
            </c:ext>
          </c:extLst>
        </c:ser>
        <c:dLbls>
          <c:showLegendKey val="0"/>
          <c:showVal val="0"/>
          <c:showCatName val="0"/>
          <c:showSerName val="0"/>
          <c:showPercent val="0"/>
          <c:showBubbleSize val="0"/>
        </c:dLbls>
        <c:axId val="704910456"/>
        <c:axId val="704910784"/>
      </c:scatterChart>
      <c:valAx>
        <c:axId val="704910456"/>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Regulatory Wetland Function Score</a:t>
                </a:r>
              </a:p>
            </c:rich>
          </c:tx>
          <c:layout>
            <c:manualLayout>
              <c:xMode val="edge"/>
              <c:yMode val="edge"/>
              <c:x val="0.1629459021304715"/>
              <c:y val="0.923801723385900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crossAx val="704910784"/>
        <c:crosses val="autoZero"/>
        <c:crossBetween val="midCat"/>
      </c:valAx>
      <c:valAx>
        <c:axId val="70491078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Frequency</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crossAx val="70491045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US" dirty="0">
                <a:solidFill>
                  <a:schemeClr val="bg1"/>
                </a:solidFill>
                <a:latin typeface="Arial" panose="020B0604020202020204" pitchFamily="34" charset="0"/>
                <a:cs typeface="Arial" panose="020B0604020202020204" pitchFamily="34" charset="0"/>
              </a:rPr>
              <a:t>Preliminary Regulatory</a:t>
            </a:r>
            <a:r>
              <a:rPr lang="en-US" baseline="0" dirty="0">
                <a:solidFill>
                  <a:schemeClr val="bg1"/>
                </a:solidFill>
                <a:latin typeface="Arial" panose="020B0604020202020204" pitchFamily="34" charset="0"/>
                <a:cs typeface="Arial" panose="020B0604020202020204" pitchFamily="34" charset="0"/>
              </a:rPr>
              <a:t> Scores (GIS only)</a:t>
            </a:r>
            <a:r>
              <a:rPr lang="en-US" dirty="0">
                <a:solidFill>
                  <a:schemeClr val="bg1"/>
                </a:solidFill>
                <a:latin typeface="Arial" panose="020B0604020202020204" pitchFamily="34" charset="0"/>
                <a:cs typeface="Arial" panose="020B0604020202020204" pitchFamily="34" charset="0"/>
              </a:rPr>
              <a:t> </a:t>
            </a:r>
          </a:p>
          <a:p>
            <a:pPr>
              <a:defRPr/>
            </a:pPr>
            <a:r>
              <a:rPr lang="en-US" dirty="0">
                <a:solidFill>
                  <a:schemeClr val="bg1"/>
                </a:solidFill>
                <a:latin typeface="Arial" panose="020B0604020202020204" pitchFamily="34" charset="0"/>
                <a:cs typeface="Arial" panose="020B0604020202020204" pitchFamily="34" charset="0"/>
              </a:rPr>
              <a:t>for 10,416 vegetated wetlands</a:t>
            </a:r>
          </a:p>
        </c:rich>
      </c:tx>
      <c:layout>
        <c:manualLayout>
          <c:xMode val="edge"/>
          <c:yMode val="edge"/>
          <c:x val="0.26169044640550509"/>
          <c:y val="1.5387374114317285E-2"/>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scatterChart>
        <c:scatterStyle val="lineMarker"/>
        <c:varyColors val="0"/>
        <c:ser>
          <c:idx val="0"/>
          <c:order val="0"/>
          <c:tx>
            <c:strRef>
              <c:f>Distribution!$F$1</c:f>
              <c:strCache>
                <c:ptCount val="1"/>
                <c:pt idx="0">
                  <c:v>Count</c:v>
                </c:pt>
              </c:strCache>
            </c:strRef>
          </c:tx>
          <c:spPr>
            <a:ln w="19050" cap="flat" cmpd="sng" algn="ctr">
              <a:solidFill>
                <a:schemeClr val="accent1">
                  <a:lumMod val="25000"/>
                  <a:alpha val="90000"/>
                </a:schemeClr>
              </a:solidFill>
              <a:prstDash val="solid"/>
              <a:round/>
            </a:ln>
            <a:effectLst>
              <a:outerShdw blurRad="40000" dist="20000" dir="5400000" rotWithShape="0">
                <a:srgbClr val="000000">
                  <a:alpha val="38000"/>
                </a:srgbClr>
              </a:outerShdw>
            </a:effectLst>
          </c:spPr>
          <c:marker>
            <c:symbol val="circle"/>
            <c:size val="5"/>
            <c:spPr>
              <a:solidFill>
                <a:schemeClr val="accent1">
                  <a:lumMod val="50000"/>
                </a:schemeClr>
              </a:solidFill>
              <a:ln w="3175" cap="flat" cmpd="sng" algn="ctr">
                <a:noFill/>
                <a:round/>
              </a:ln>
              <a:effectLst>
                <a:outerShdw blurRad="40000" dist="20000" dir="5400000" rotWithShape="0">
                  <a:srgbClr val="000000">
                    <a:alpha val="38000"/>
                  </a:srgbClr>
                </a:outerShdw>
              </a:effectLst>
            </c:spPr>
          </c:marker>
          <c:xVal>
            <c:numRef>
              <c:f>Distribution!$E$2:$E$115</c:f>
              <c:numCache>
                <c:formatCode>0.00</c:formatCode>
                <c:ptCount val="114"/>
                <c:pt idx="0">
                  <c:v>0.21176470588235294</c:v>
                </c:pt>
                <c:pt idx="1">
                  <c:v>0.22352941176470589</c:v>
                </c:pt>
                <c:pt idx="2">
                  <c:v>0.23529411764705885</c:v>
                </c:pt>
                <c:pt idx="3">
                  <c:v>0.24705882352941178</c:v>
                </c:pt>
                <c:pt idx="4">
                  <c:v>0.25882352941176473</c:v>
                </c:pt>
                <c:pt idx="5">
                  <c:v>0.27058823529411768</c:v>
                </c:pt>
                <c:pt idx="6">
                  <c:v>0.28235294117647058</c:v>
                </c:pt>
                <c:pt idx="7">
                  <c:v>0.29411764705882354</c:v>
                </c:pt>
                <c:pt idx="8">
                  <c:v>0.30588235294117649</c:v>
                </c:pt>
                <c:pt idx="9">
                  <c:v>0.31764705882352945</c:v>
                </c:pt>
                <c:pt idx="10">
                  <c:v>0.3294117647058824</c:v>
                </c:pt>
                <c:pt idx="11">
                  <c:v>0.3411764705882353</c:v>
                </c:pt>
                <c:pt idx="12">
                  <c:v>0.35294117647058826</c:v>
                </c:pt>
                <c:pt idx="13">
                  <c:v>0.36470588235294121</c:v>
                </c:pt>
                <c:pt idx="14">
                  <c:v>0.37647058823529411</c:v>
                </c:pt>
                <c:pt idx="15">
                  <c:v>0.38823529411764707</c:v>
                </c:pt>
                <c:pt idx="16">
                  <c:v>0.4</c:v>
                </c:pt>
                <c:pt idx="17">
                  <c:v>0.41176470588235292</c:v>
                </c:pt>
                <c:pt idx="18">
                  <c:v>0.42352941176470588</c:v>
                </c:pt>
                <c:pt idx="19">
                  <c:v>0.43529411764705883</c:v>
                </c:pt>
                <c:pt idx="20">
                  <c:v>0.44705882352941179</c:v>
                </c:pt>
                <c:pt idx="21">
                  <c:v>0.45882352941176474</c:v>
                </c:pt>
                <c:pt idx="22">
                  <c:v>0.4705882352941177</c:v>
                </c:pt>
                <c:pt idx="23">
                  <c:v>0.4823529411764706</c:v>
                </c:pt>
                <c:pt idx="24">
                  <c:v>0.49411764705882355</c:v>
                </c:pt>
                <c:pt idx="25">
                  <c:v>0.50588235294117645</c:v>
                </c:pt>
                <c:pt idx="26">
                  <c:v>0.51764705882352946</c:v>
                </c:pt>
                <c:pt idx="27">
                  <c:v>0.52941176470588236</c:v>
                </c:pt>
                <c:pt idx="28">
                  <c:v>0.54117647058823537</c:v>
                </c:pt>
                <c:pt idx="29">
                  <c:v>0.55294117647058827</c:v>
                </c:pt>
                <c:pt idx="30">
                  <c:v>0.56470588235294117</c:v>
                </c:pt>
                <c:pt idx="31">
                  <c:v>0.57647058823529418</c:v>
                </c:pt>
                <c:pt idx="32">
                  <c:v>0.58823529411764708</c:v>
                </c:pt>
                <c:pt idx="33">
                  <c:v>0.6</c:v>
                </c:pt>
                <c:pt idx="34">
                  <c:v>0.61176470588235299</c:v>
                </c:pt>
                <c:pt idx="35">
                  <c:v>0.62352941176470589</c:v>
                </c:pt>
                <c:pt idx="36">
                  <c:v>0.6352941176470589</c:v>
                </c:pt>
                <c:pt idx="37">
                  <c:v>0.6470588235294118</c:v>
                </c:pt>
                <c:pt idx="38">
                  <c:v>0.65882352941176481</c:v>
                </c:pt>
                <c:pt idx="39">
                  <c:v>0.6705882352941176</c:v>
                </c:pt>
                <c:pt idx="40">
                  <c:v>0.68235294117647061</c:v>
                </c:pt>
                <c:pt idx="41">
                  <c:v>0.69411764705882351</c:v>
                </c:pt>
                <c:pt idx="42">
                  <c:v>0.70588235294117652</c:v>
                </c:pt>
                <c:pt idx="43">
                  <c:v>0.71764705882352942</c:v>
                </c:pt>
                <c:pt idx="44">
                  <c:v>0.72941176470588243</c:v>
                </c:pt>
                <c:pt idx="45">
                  <c:v>0.74117647058823533</c:v>
                </c:pt>
                <c:pt idx="46">
                  <c:v>0.75294117647058822</c:v>
                </c:pt>
                <c:pt idx="47">
                  <c:v>0.76470588235294124</c:v>
                </c:pt>
                <c:pt idx="48">
                  <c:v>0.77647058823529413</c:v>
                </c:pt>
                <c:pt idx="49">
                  <c:v>0.78823529411764715</c:v>
                </c:pt>
                <c:pt idx="50">
                  <c:v>0.8</c:v>
                </c:pt>
                <c:pt idx="51">
                  <c:v>0.81176470588235294</c:v>
                </c:pt>
                <c:pt idx="52">
                  <c:v>0.82352941176470584</c:v>
                </c:pt>
                <c:pt idx="53">
                  <c:v>0.83529411764705885</c:v>
                </c:pt>
                <c:pt idx="54">
                  <c:v>0.84705882352941175</c:v>
                </c:pt>
                <c:pt idx="55">
                  <c:v>0.85882352941176476</c:v>
                </c:pt>
                <c:pt idx="56">
                  <c:v>0.87058823529411766</c:v>
                </c:pt>
                <c:pt idx="57">
                  <c:v>0.88235294117647056</c:v>
                </c:pt>
                <c:pt idx="58">
                  <c:v>0.89411764705882357</c:v>
                </c:pt>
                <c:pt idx="59">
                  <c:v>0.90588235294117647</c:v>
                </c:pt>
                <c:pt idx="60">
                  <c:v>0.91764705882352948</c:v>
                </c:pt>
                <c:pt idx="61">
                  <c:v>0.92941176470588238</c:v>
                </c:pt>
                <c:pt idx="62">
                  <c:v>0.94117647058823539</c:v>
                </c:pt>
                <c:pt idx="63">
                  <c:v>0.95294117647058829</c:v>
                </c:pt>
                <c:pt idx="64">
                  <c:v>0.96470588235294119</c:v>
                </c:pt>
                <c:pt idx="65">
                  <c:v>0.97647058823529409</c:v>
                </c:pt>
                <c:pt idx="66">
                  <c:v>0.9882352941176471</c:v>
                </c:pt>
                <c:pt idx="67">
                  <c:v>1</c:v>
                </c:pt>
                <c:pt idx="68">
                  <c:v>1.0117647058823529</c:v>
                </c:pt>
                <c:pt idx="69">
                  <c:v>1.023529411764706</c:v>
                </c:pt>
                <c:pt idx="70">
                  <c:v>1.0352941176470589</c:v>
                </c:pt>
                <c:pt idx="71">
                  <c:v>1.0705882352941176</c:v>
                </c:pt>
                <c:pt idx="72">
                  <c:v>1.1058823529411765</c:v>
                </c:pt>
                <c:pt idx="73">
                  <c:v>1.1176470588235294</c:v>
                </c:pt>
                <c:pt idx="74">
                  <c:v>1.1294117647058823</c:v>
                </c:pt>
                <c:pt idx="75">
                  <c:v>1.1411764705882352</c:v>
                </c:pt>
                <c:pt idx="76">
                  <c:v>1.1529411764705884</c:v>
                </c:pt>
                <c:pt idx="77">
                  <c:v>1.1764705882352942</c:v>
                </c:pt>
                <c:pt idx="78">
                  <c:v>1.1882352941176471</c:v>
                </c:pt>
                <c:pt idx="79">
                  <c:v>1.2</c:v>
                </c:pt>
                <c:pt idx="80">
                  <c:v>1.2117647058823531</c:v>
                </c:pt>
                <c:pt idx="81">
                  <c:v>1.223529411764706</c:v>
                </c:pt>
                <c:pt idx="82">
                  <c:v>1.2352941176470589</c:v>
                </c:pt>
                <c:pt idx="83">
                  <c:v>1.2470588235294118</c:v>
                </c:pt>
                <c:pt idx="84">
                  <c:v>1.2588235294117649</c:v>
                </c:pt>
                <c:pt idx="85">
                  <c:v>1.2705882352941178</c:v>
                </c:pt>
                <c:pt idx="86">
                  <c:v>1.2823529411764707</c:v>
                </c:pt>
                <c:pt idx="87">
                  <c:v>1.2941176470588236</c:v>
                </c:pt>
                <c:pt idx="88">
                  <c:v>1.3176470588235296</c:v>
                </c:pt>
                <c:pt idx="89">
                  <c:v>1.3529411764705881</c:v>
                </c:pt>
                <c:pt idx="90">
                  <c:v>1.388235294117647</c:v>
                </c:pt>
                <c:pt idx="91">
                  <c:v>1.4352941176470588</c:v>
                </c:pt>
                <c:pt idx="92">
                  <c:v>1.4470588235294117</c:v>
                </c:pt>
                <c:pt idx="93">
                  <c:v>1.4588235294117649</c:v>
                </c:pt>
                <c:pt idx="94">
                  <c:v>1.4705882352941178</c:v>
                </c:pt>
                <c:pt idx="95">
                  <c:v>1.4823529411764707</c:v>
                </c:pt>
                <c:pt idx="96">
                  <c:v>1.4941176470588236</c:v>
                </c:pt>
                <c:pt idx="97">
                  <c:v>1.5058823529411764</c:v>
                </c:pt>
                <c:pt idx="98">
                  <c:v>1.5176470588235296</c:v>
                </c:pt>
                <c:pt idx="99">
                  <c:v>1.5294117647058825</c:v>
                </c:pt>
                <c:pt idx="100">
                  <c:v>1.5411764705882354</c:v>
                </c:pt>
                <c:pt idx="101">
                  <c:v>1.5529411764705883</c:v>
                </c:pt>
                <c:pt idx="102">
                  <c:v>1.5647058823529414</c:v>
                </c:pt>
                <c:pt idx="103">
                  <c:v>1.5764705882352943</c:v>
                </c:pt>
                <c:pt idx="104">
                  <c:v>1.5882352941176472</c:v>
                </c:pt>
                <c:pt idx="105">
                  <c:v>1.6</c:v>
                </c:pt>
                <c:pt idx="106">
                  <c:v>1.6117647058823532</c:v>
                </c:pt>
                <c:pt idx="107">
                  <c:v>1.6235294117647059</c:v>
                </c:pt>
                <c:pt idx="108">
                  <c:v>1.6352941176470588</c:v>
                </c:pt>
                <c:pt idx="109">
                  <c:v>2.047058823529412</c:v>
                </c:pt>
                <c:pt idx="110">
                  <c:v>2.0823529411764707</c:v>
                </c:pt>
                <c:pt idx="111">
                  <c:v>2.1058823529411765</c:v>
                </c:pt>
                <c:pt idx="112">
                  <c:v>2.1176470588235294</c:v>
                </c:pt>
                <c:pt idx="113">
                  <c:v>2.1294117647058823</c:v>
                </c:pt>
              </c:numCache>
            </c:numRef>
          </c:xVal>
          <c:yVal>
            <c:numRef>
              <c:f>Distribution!$F$2:$F$115</c:f>
              <c:numCache>
                <c:formatCode>General</c:formatCode>
                <c:ptCount val="114"/>
                <c:pt idx="0">
                  <c:v>1</c:v>
                </c:pt>
                <c:pt idx="1">
                  <c:v>3</c:v>
                </c:pt>
                <c:pt idx="2">
                  <c:v>8</c:v>
                </c:pt>
                <c:pt idx="3">
                  <c:v>9</c:v>
                </c:pt>
                <c:pt idx="4">
                  <c:v>11</c:v>
                </c:pt>
                <c:pt idx="5">
                  <c:v>13</c:v>
                </c:pt>
                <c:pt idx="6">
                  <c:v>13</c:v>
                </c:pt>
                <c:pt idx="7">
                  <c:v>14</c:v>
                </c:pt>
                <c:pt idx="8">
                  <c:v>36</c:v>
                </c:pt>
                <c:pt idx="9">
                  <c:v>38</c:v>
                </c:pt>
                <c:pt idx="10">
                  <c:v>44</c:v>
                </c:pt>
                <c:pt idx="11">
                  <c:v>84</c:v>
                </c:pt>
                <c:pt idx="12">
                  <c:v>108</c:v>
                </c:pt>
                <c:pt idx="13">
                  <c:v>153</c:v>
                </c:pt>
                <c:pt idx="14">
                  <c:v>213</c:v>
                </c:pt>
                <c:pt idx="15">
                  <c:v>316</c:v>
                </c:pt>
                <c:pt idx="16">
                  <c:v>387</c:v>
                </c:pt>
                <c:pt idx="17">
                  <c:v>439</c:v>
                </c:pt>
                <c:pt idx="18">
                  <c:v>443</c:v>
                </c:pt>
                <c:pt idx="19">
                  <c:v>541</c:v>
                </c:pt>
                <c:pt idx="20">
                  <c:v>500</c:v>
                </c:pt>
                <c:pt idx="21">
                  <c:v>447</c:v>
                </c:pt>
                <c:pt idx="22">
                  <c:v>404</c:v>
                </c:pt>
                <c:pt idx="23">
                  <c:v>419</c:v>
                </c:pt>
                <c:pt idx="24">
                  <c:v>401</c:v>
                </c:pt>
                <c:pt idx="25">
                  <c:v>342</c:v>
                </c:pt>
                <c:pt idx="26">
                  <c:v>329</c:v>
                </c:pt>
                <c:pt idx="27">
                  <c:v>273</c:v>
                </c:pt>
                <c:pt idx="28">
                  <c:v>275</c:v>
                </c:pt>
                <c:pt idx="29">
                  <c:v>303</c:v>
                </c:pt>
                <c:pt idx="30">
                  <c:v>306</c:v>
                </c:pt>
                <c:pt idx="31">
                  <c:v>289</c:v>
                </c:pt>
                <c:pt idx="32">
                  <c:v>281</c:v>
                </c:pt>
                <c:pt idx="33">
                  <c:v>251</c:v>
                </c:pt>
                <c:pt idx="34">
                  <c:v>235</c:v>
                </c:pt>
                <c:pt idx="35">
                  <c:v>220</c:v>
                </c:pt>
                <c:pt idx="36">
                  <c:v>197</c:v>
                </c:pt>
                <c:pt idx="37">
                  <c:v>217</c:v>
                </c:pt>
                <c:pt idx="38">
                  <c:v>181</c:v>
                </c:pt>
                <c:pt idx="39">
                  <c:v>166</c:v>
                </c:pt>
                <c:pt idx="40">
                  <c:v>146</c:v>
                </c:pt>
                <c:pt idx="41">
                  <c:v>162</c:v>
                </c:pt>
                <c:pt idx="42">
                  <c:v>139</c:v>
                </c:pt>
                <c:pt idx="43">
                  <c:v>104</c:v>
                </c:pt>
                <c:pt idx="44">
                  <c:v>101</c:v>
                </c:pt>
                <c:pt idx="45">
                  <c:v>76</c:v>
                </c:pt>
                <c:pt idx="46">
                  <c:v>71</c:v>
                </c:pt>
                <c:pt idx="47">
                  <c:v>57</c:v>
                </c:pt>
                <c:pt idx="48">
                  <c:v>57</c:v>
                </c:pt>
                <c:pt idx="49">
                  <c:v>49</c:v>
                </c:pt>
                <c:pt idx="50">
                  <c:v>38</c:v>
                </c:pt>
                <c:pt idx="51">
                  <c:v>36</c:v>
                </c:pt>
                <c:pt idx="52">
                  <c:v>31</c:v>
                </c:pt>
                <c:pt idx="53">
                  <c:v>18</c:v>
                </c:pt>
                <c:pt idx="54">
                  <c:v>29</c:v>
                </c:pt>
                <c:pt idx="55">
                  <c:v>18</c:v>
                </c:pt>
                <c:pt idx="56">
                  <c:v>21</c:v>
                </c:pt>
                <c:pt idx="57">
                  <c:v>10</c:v>
                </c:pt>
                <c:pt idx="58">
                  <c:v>22</c:v>
                </c:pt>
                <c:pt idx="59">
                  <c:v>18</c:v>
                </c:pt>
                <c:pt idx="60">
                  <c:v>22</c:v>
                </c:pt>
                <c:pt idx="61">
                  <c:v>16</c:v>
                </c:pt>
                <c:pt idx="62">
                  <c:v>13</c:v>
                </c:pt>
                <c:pt idx="63">
                  <c:v>13</c:v>
                </c:pt>
                <c:pt idx="64">
                  <c:v>14</c:v>
                </c:pt>
                <c:pt idx="65">
                  <c:v>11</c:v>
                </c:pt>
                <c:pt idx="66">
                  <c:v>10</c:v>
                </c:pt>
                <c:pt idx="67">
                  <c:v>8</c:v>
                </c:pt>
                <c:pt idx="68">
                  <c:v>5</c:v>
                </c:pt>
                <c:pt idx="69">
                  <c:v>7</c:v>
                </c:pt>
                <c:pt idx="70">
                  <c:v>4</c:v>
                </c:pt>
                <c:pt idx="71">
                  <c:v>1</c:v>
                </c:pt>
                <c:pt idx="72">
                  <c:v>2</c:v>
                </c:pt>
                <c:pt idx="73">
                  <c:v>1</c:v>
                </c:pt>
                <c:pt idx="74">
                  <c:v>2</c:v>
                </c:pt>
                <c:pt idx="75">
                  <c:v>6</c:v>
                </c:pt>
                <c:pt idx="76">
                  <c:v>4</c:v>
                </c:pt>
                <c:pt idx="77">
                  <c:v>12</c:v>
                </c:pt>
                <c:pt idx="78">
                  <c:v>2</c:v>
                </c:pt>
                <c:pt idx="79">
                  <c:v>10</c:v>
                </c:pt>
                <c:pt idx="80">
                  <c:v>10</c:v>
                </c:pt>
                <c:pt idx="81">
                  <c:v>8</c:v>
                </c:pt>
                <c:pt idx="82">
                  <c:v>18</c:v>
                </c:pt>
                <c:pt idx="83">
                  <c:v>4</c:v>
                </c:pt>
                <c:pt idx="84">
                  <c:v>1</c:v>
                </c:pt>
                <c:pt idx="85">
                  <c:v>3</c:v>
                </c:pt>
                <c:pt idx="86">
                  <c:v>4</c:v>
                </c:pt>
                <c:pt idx="87">
                  <c:v>2</c:v>
                </c:pt>
                <c:pt idx="88">
                  <c:v>2</c:v>
                </c:pt>
                <c:pt idx="89">
                  <c:v>1</c:v>
                </c:pt>
                <c:pt idx="90">
                  <c:v>1</c:v>
                </c:pt>
                <c:pt idx="91">
                  <c:v>1</c:v>
                </c:pt>
                <c:pt idx="92">
                  <c:v>2</c:v>
                </c:pt>
                <c:pt idx="93">
                  <c:v>3</c:v>
                </c:pt>
                <c:pt idx="94">
                  <c:v>4</c:v>
                </c:pt>
                <c:pt idx="95">
                  <c:v>15</c:v>
                </c:pt>
                <c:pt idx="96">
                  <c:v>8</c:v>
                </c:pt>
                <c:pt idx="97">
                  <c:v>6</c:v>
                </c:pt>
                <c:pt idx="98">
                  <c:v>5</c:v>
                </c:pt>
                <c:pt idx="99">
                  <c:v>11</c:v>
                </c:pt>
                <c:pt idx="100">
                  <c:v>6</c:v>
                </c:pt>
                <c:pt idx="101">
                  <c:v>4</c:v>
                </c:pt>
                <c:pt idx="102">
                  <c:v>4</c:v>
                </c:pt>
                <c:pt idx="103">
                  <c:v>2</c:v>
                </c:pt>
                <c:pt idx="104">
                  <c:v>1</c:v>
                </c:pt>
                <c:pt idx="105">
                  <c:v>1</c:v>
                </c:pt>
                <c:pt idx="106">
                  <c:v>1</c:v>
                </c:pt>
                <c:pt idx="107">
                  <c:v>4</c:v>
                </c:pt>
                <c:pt idx="108">
                  <c:v>2</c:v>
                </c:pt>
                <c:pt idx="109">
                  <c:v>1</c:v>
                </c:pt>
                <c:pt idx="110">
                  <c:v>1</c:v>
                </c:pt>
                <c:pt idx="111">
                  <c:v>1</c:v>
                </c:pt>
                <c:pt idx="112">
                  <c:v>1</c:v>
                </c:pt>
                <c:pt idx="113">
                  <c:v>2</c:v>
                </c:pt>
              </c:numCache>
            </c:numRef>
          </c:yVal>
          <c:smooth val="0"/>
          <c:extLst>
            <c:ext xmlns:c16="http://schemas.microsoft.com/office/drawing/2014/chart" uri="{C3380CC4-5D6E-409C-BE32-E72D297353CC}">
              <c16:uniqueId val="{00000000-833A-43B1-90A8-FED69D1622A7}"/>
            </c:ext>
          </c:extLst>
        </c:ser>
        <c:dLbls>
          <c:showLegendKey val="0"/>
          <c:showVal val="0"/>
          <c:showCatName val="0"/>
          <c:showSerName val="0"/>
          <c:showPercent val="0"/>
          <c:showBubbleSize val="0"/>
        </c:dLbls>
        <c:axId val="704910456"/>
        <c:axId val="704910784"/>
      </c:scatterChart>
      <c:valAx>
        <c:axId val="704910456"/>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Regulatory Wetland Function Score</a:t>
                </a:r>
              </a:p>
            </c:rich>
          </c:tx>
          <c:layout>
            <c:manualLayout>
              <c:xMode val="edge"/>
              <c:yMode val="edge"/>
              <c:x val="0.1629459021304715"/>
              <c:y val="0.923801723385900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crossAx val="704910784"/>
        <c:crosses val="autoZero"/>
        <c:crossBetween val="midCat"/>
      </c:valAx>
      <c:valAx>
        <c:axId val="70491078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Frequency</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crossAx val="704910456"/>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7" kern="1200" spc="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7" kern="1200" spc="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2" y="2"/>
            <a:ext cx="2972421" cy="464980"/>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defTabSz="928688">
              <a:defRPr sz="1200"/>
            </a:lvl1pPr>
          </a:lstStyle>
          <a:p>
            <a:r>
              <a:rPr lang="en-US"/>
              <a:t>Wetland Functional Assessment</a:t>
            </a:r>
          </a:p>
        </p:txBody>
      </p:sp>
      <p:sp>
        <p:nvSpPr>
          <p:cNvPr id="46083" name="Rectangle 3"/>
          <p:cNvSpPr>
            <a:spLocks noGrp="1" noChangeArrowheads="1"/>
          </p:cNvSpPr>
          <p:nvPr>
            <p:ph type="dt" sz="quarter" idx="1"/>
          </p:nvPr>
        </p:nvSpPr>
        <p:spPr bwMode="auto">
          <a:xfrm>
            <a:off x="3885580" y="2"/>
            <a:ext cx="2972421" cy="464980"/>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defTabSz="928688">
              <a:defRPr sz="1200"/>
            </a:lvl1pPr>
          </a:lstStyle>
          <a:p>
            <a:r>
              <a:rPr lang="en-US"/>
              <a:t>9 April 2014</a:t>
            </a:r>
          </a:p>
        </p:txBody>
      </p:sp>
      <p:sp>
        <p:nvSpPr>
          <p:cNvPr id="46084" name="Rectangle 4"/>
          <p:cNvSpPr>
            <a:spLocks noGrp="1" noChangeArrowheads="1"/>
          </p:cNvSpPr>
          <p:nvPr>
            <p:ph type="ftr" sz="quarter" idx="2"/>
          </p:nvPr>
        </p:nvSpPr>
        <p:spPr bwMode="auto">
          <a:xfrm>
            <a:off x="2" y="8831422"/>
            <a:ext cx="2972421" cy="464979"/>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defTabSz="928688">
              <a:defRPr sz="1200"/>
            </a:lvl1pPr>
          </a:lstStyle>
          <a:p>
            <a:endParaRPr lang="en-US"/>
          </a:p>
        </p:txBody>
      </p:sp>
      <p:sp>
        <p:nvSpPr>
          <p:cNvPr id="46085" name="Rectangle 5"/>
          <p:cNvSpPr>
            <a:spLocks noGrp="1" noChangeArrowheads="1"/>
          </p:cNvSpPr>
          <p:nvPr>
            <p:ph type="sldNum" sz="quarter" idx="3"/>
          </p:nvPr>
        </p:nvSpPr>
        <p:spPr bwMode="auto">
          <a:xfrm>
            <a:off x="3885580" y="8831422"/>
            <a:ext cx="2972421" cy="464979"/>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defTabSz="928688">
              <a:defRPr sz="1200"/>
            </a:lvl1pPr>
          </a:lstStyle>
          <a:p>
            <a:fld id="{EA5B38E6-C984-4279-BD7E-81BD3CF238C9}" type="slidenum">
              <a:rPr lang="en-US"/>
              <a:pPr/>
              <a:t>‹#›</a:t>
            </a:fld>
            <a:endParaRPr lang="en-US"/>
          </a:p>
        </p:txBody>
      </p:sp>
    </p:spTree>
    <p:extLst>
      <p:ext uri="{BB962C8B-B14F-4D97-AF65-F5344CB8AC3E}">
        <p14:creationId xmlns:p14="http://schemas.microsoft.com/office/powerpoint/2010/main" val="1175422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81739" cy="4601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n-US"/>
              <a:t>Wetland Functional Assessment</a:t>
            </a:r>
          </a:p>
        </p:txBody>
      </p:sp>
      <p:sp>
        <p:nvSpPr>
          <p:cNvPr id="51203" name="Rectangle 3"/>
          <p:cNvSpPr>
            <a:spLocks noGrp="1" noChangeArrowheads="1"/>
          </p:cNvSpPr>
          <p:nvPr>
            <p:ph type="dt" idx="1"/>
          </p:nvPr>
        </p:nvSpPr>
        <p:spPr bwMode="auto">
          <a:xfrm>
            <a:off x="3876262" y="0"/>
            <a:ext cx="2981739" cy="4601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r>
              <a:rPr lang="en-US"/>
              <a:t>9 April 2014</a:t>
            </a:r>
          </a:p>
        </p:txBody>
      </p:sp>
      <p:sp>
        <p:nvSpPr>
          <p:cNvPr id="51204" name="Rectangle 4"/>
          <p:cNvSpPr>
            <a:spLocks noGrp="1" noRot="1" noChangeAspect="1" noChangeArrowheads="1" noTextEdit="1"/>
          </p:cNvSpPr>
          <p:nvPr>
            <p:ph type="sldImg" idx="2"/>
          </p:nvPr>
        </p:nvSpPr>
        <p:spPr bwMode="auto">
          <a:xfrm>
            <a:off x="1077913" y="690563"/>
            <a:ext cx="4702175" cy="3527425"/>
          </a:xfrm>
          <a:prstGeom prst="rect">
            <a:avLst/>
          </a:prstGeom>
          <a:noFill/>
          <a:ln w="9525">
            <a:solidFill>
              <a:srgbClr val="000000"/>
            </a:solidFill>
            <a:miter lim="800000"/>
            <a:headEnd/>
            <a:tailEnd/>
          </a:ln>
          <a:effectLst/>
        </p:spPr>
      </p:sp>
      <p:sp>
        <p:nvSpPr>
          <p:cNvPr id="51205" name="Rectangle 5"/>
          <p:cNvSpPr>
            <a:spLocks noGrp="1" noChangeArrowheads="1"/>
          </p:cNvSpPr>
          <p:nvPr>
            <p:ph type="body" sz="quarter" idx="3"/>
          </p:nvPr>
        </p:nvSpPr>
        <p:spPr bwMode="auto">
          <a:xfrm>
            <a:off x="894522" y="4448466"/>
            <a:ext cx="5068957" cy="41416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6" name="Rectangle 6"/>
          <p:cNvSpPr>
            <a:spLocks noGrp="1" noChangeArrowheads="1"/>
          </p:cNvSpPr>
          <p:nvPr>
            <p:ph type="ftr" sz="quarter" idx="4"/>
          </p:nvPr>
        </p:nvSpPr>
        <p:spPr bwMode="auto">
          <a:xfrm>
            <a:off x="0" y="8820235"/>
            <a:ext cx="2981739" cy="4601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07" name="Rectangle 7"/>
          <p:cNvSpPr>
            <a:spLocks noGrp="1" noChangeArrowheads="1"/>
          </p:cNvSpPr>
          <p:nvPr>
            <p:ph type="sldNum" sz="quarter" idx="5"/>
          </p:nvPr>
        </p:nvSpPr>
        <p:spPr bwMode="auto">
          <a:xfrm>
            <a:off x="3876262" y="8820235"/>
            <a:ext cx="2981739" cy="4601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333581A-E74A-463F-A3CD-98B2B544D5D7}" type="slidenum">
              <a:rPr lang="en-US"/>
              <a:pPr/>
              <a:t>‹#›</a:t>
            </a:fld>
            <a:endParaRPr lang="en-US"/>
          </a:p>
        </p:txBody>
      </p:sp>
    </p:spTree>
    <p:extLst>
      <p:ext uri="{BB962C8B-B14F-4D97-AF65-F5344CB8AC3E}">
        <p14:creationId xmlns:p14="http://schemas.microsoft.com/office/powerpoint/2010/main" val="119811632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1</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Introduce WVWRAM to DEP leadership</a:t>
            </a:r>
          </a:p>
        </p:txBody>
      </p:sp>
    </p:spTree>
    <p:extLst>
      <p:ext uri="{BB962C8B-B14F-4D97-AF65-F5344CB8AC3E}">
        <p14:creationId xmlns:p14="http://schemas.microsoft.com/office/powerpoint/2010/main" val="3973407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Justicia meadow, Plot CAPR.4 </a:t>
            </a:r>
            <a:r>
              <a:rPr lang="en-US" dirty="0" err="1"/>
              <a:t>Denmar</a:t>
            </a:r>
            <a:r>
              <a:rPr lang="en-US" dirty="0"/>
              <a:t>, Greenbrier River</a:t>
            </a:r>
          </a:p>
          <a:p>
            <a:r>
              <a:rPr lang="en-US" dirty="0"/>
              <a:t> (Jim</a:t>
            </a:r>
            <a:r>
              <a:rPr lang="en-US" baseline="0" dirty="0"/>
              <a:t> Vanderhorst photo)</a:t>
            </a:r>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10</a:t>
            </a:fld>
            <a:endParaRPr lang="en-US"/>
          </a:p>
        </p:txBody>
      </p:sp>
    </p:spTree>
    <p:extLst>
      <p:ext uri="{BB962C8B-B14F-4D97-AF65-F5344CB8AC3E}">
        <p14:creationId xmlns:p14="http://schemas.microsoft.com/office/powerpoint/2010/main" val="60742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best available science.</a:t>
            </a:r>
          </a:p>
        </p:txBody>
      </p:sp>
      <p:sp>
        <p:nvSpPr>
          <p:cNvPr id="4" name="Slide Number Placeholder 3"/>
          <p:cNvSpPr>
            <a:spLocks noGrp="1"/>
          </p:cNvSpPr>
          <p:nvPr>
            <p:ph type="sldNum" sz="quarter" idx="10"/>
          </p:nvPr>
        </p:nvSpPr>
        <p:spPr/>
        <p:txBody>
          <a:bodyPr/>
          <a:lstStyle/>
          <a:p>
            <a:fld id="{0333581A-E74A-463F-A3CD-98B2B544D5D7}" type="slidenum">
              <a:rPr lang="en-US" smtClean="0"/>
              <a:pPr/>
              <a:t>11</a:t>
            </a:fld>
            <a:endParaRPr lang="en-US"/>
          </a:p>
        </p:txBody>
      </p:sp>
    </p:spTree>
    <p:extLst>
      <p:ext uri="{BB962C8B-B14F-4D97-AF65-F5344CB8AC3E}">
        <p14:creationId xmlns:p14="http://schemas.microsoft.com/office/powerpoint/2010/main" val="637100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Obstacle! Lack of resources and personnel</a:t>
            </a:r>
          </a:p>
          <a:p>
            <a:pPr marL="742950" marR="0" lvl="1" indent="-285750">
              <a:lnSpc>
                <a:spcPct val="107000"/>
              </a:lnSpc>
              <a:spcBef>
                <a:spcPts val="0"/>
              </a:spcBef>
              <a:spcAft>
                <a:spcPts val="0"/>
              </a:spcAft>
              <a:buFont typeface="Courier New" panose="02070309020205020404" pitchFamily="49" charset="0"/>
              <a:buChar char="o"/>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Build on shoulders of giants</a:t>
            </a:r>
          </a:p>
          <a:p>
            <a:pPr marL="742950" marR="0" lvl="1" indent="-285750">
              <a:lnSpc>
                <a:spcPct val="107000"/>
              </a:lnSpc>
              <a:spcBef>
                <a:spcPts val="0"/>
              </a:spcBef>
              <a:spcAft>
                <a:spcPts val="0"/>
              </a:spcAft>
              <a:buFont typeface="Courier New" panose="02070309020205020404" pitchFamily="49" charset="0"/>
              <a:buChar char="o"/>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Use only well-vetted approaches and metrics that have survived rigorous testing for repeatability, sensitivity, and are clearly linked to function and are RAPID</a:t>
            </a:r>
          </a:p>
          <a:p>
            <a:pPr marL="742950" marR="0" lvl="1" indent="-285750">
              <a:lnSpc>
                <a:spcPct val="107000"/>
              </a:lnSpc>
              <a:spcBef>
                <a:spcPts val="0"/>
              </a:spcBef>
              <a:spcAft>
                <a:spcPts val="800"/>
              </a:spcAft>
              <a:buFont typeface="Courier New" panose="02070309020205020404" pitchFamily="49" charset="0"/>
              <a:buChar char="o"/>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Where pockets of local expertise exist, seize them (NRCS &amp; soils metrics)</a:t>
            </a:r>
          </a:p>
          <a:p>
            <a:r>
              <a:rPr lang="en-US" dirty="0"/>
              <a:t>Draw heavily on OR and WA for methods, plus CA and NatureServe for the habitat function.</a:t>
            </a:r>
            <a:r>
              <a:rPr lang="en-US" baseline="0" dirty="0"/>
              <a:t>  Extensive validation of metrics, sensitivity analysis, and repeatability tests done by literally hundreds of wetland scientists.  Ohio for stressors, Minnesota for Rapid FQA, Montana for wildlife habitat, WI for GIS-RAM inspiration, plus many other states.  WV benefits from the outstanding work done by many of the people in this room.</a:t>
            </a:r>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12</a:t>
            </a:fld>
            <a:endParaRPr lang="en-US"/>
          </a:p>
        </p:txBody>
      </p:sp>
    </p:spTree>
    <p:extLst>
      <p:ext uri="{BB962C8B-B14F-4D97-AF65-F5344CB8AC3E}">
        <p14:creationId xmlns:p14="http://schemas.microsoft.com/office/powerpoint/2010/main" val="38479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searched the recent literature for any studies linking wetland functions to measurable wetland characteristics, and picked up a few more guidelines.  Lots of reading in those first few months of the project!</a:t>
            </a:r>
          </a:p>
        </p:txBody>
      </p:sp>
      <p:sp>
        <p:nvSpPr>
          <p:cNvPr id="4" name="Slide Number Placeholder 3"/>
          <p:cNvSpPr>
            <a:spLocks noGrp="1"/>
          </p:cNvSpPr>
          <p:nvPr>
            <p:ph type="sldNum" sz="quarter" idx="10"/>
          </p:nvPr>
        </p:nvSpPr>
        <p:spPr/>
        <p:txBody>
          <a:bodyPr/>
          <a:lstStyle/>
          <a:p>
            <a:fld id="{0333581A-E74A-463F-A3CD-98B2B544D5D7}" type="slidenum">
              <a:rPr lang="en-US" smtClean="0"/>
              <a:pPr/>
              <a:t>13</a:t>
            </a:fld>
            <a:endParaRPr lang="en-US"/>
          </a:p>
        </p:txBody>
      </p:sp>
    </p:spTree>
    <p:extLst>
      <p:ext uri="{BB962C8B-B14F-4D97-AF65-F5344CB8AC3E}">
        <p14:creationId xmlns:p14="http://schemas.microsoft.com/office/powerpoint/2010/main" val="1886994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Fine-tuning metrics based on stakeholder input; building familiarity and ownership of WVWRAM. Industry, agencies, consultants, NGOs.</a:t>
            </a:r>
          </a:p>
        </p:txBody>
      </p:sp>
      <p:sp>
        <p:nvSpPr>
          <p:cNvPr id="4" name="Slide Number Placeholder 3"/>
          <p:cNvSpPr>
            <a:spLocks noGrp="1"/>
          </p:cNvSpPr>
          <p:nvPr>
            <p:ph type="sldNum" sz="quarter" idx="10"/>
          </p:nvPr>
        </p:nvSpPr>
        <p:spPr/>
        <p:txBody>
          <a:bodyPr/>
          <a:lstStyle/>
          <a:p>
            <a:fld id="{0333581A-E74A-463F-A3CD-98B2B544D5D7}" type="slidenum">
              <a:rPr lang="en-US" smtClean="0"/>
              <a:pPr/>
              <a:t>14</a:t>
            </a:fld>
            <a:endParaRPr lang="en-US"/>
          </a:p>
        </p:txBody>
      </p:sp>
    </p:spTree>
    <p:extLst>
      <p:ext uri="{BB962C8B-B14F-4D97-AF65-F5344CB8AC3E}">
        <p14:creationId xmlns:p14="http://schemas.microsoft.com/office/powerpoint/2010/main" val="1307866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a:t>
            </a:r>
          </a:p>
        </p:txBody>
      </p:sp>
      <p:sp>
        <p:nvSpPr>
          <p:cNvPr id="4" name="Slide Number Placeholder 3"/>
          <p:cNvSpPr>
            <a:spLocks noGrp="1"/>
          </p:cNvSpPr>
          <p:nvPr>
            <p:ph type="sldNum" sz="quarter" idx="10"/>
          </p:nvPr>
        </p:nvSpPr>
        <p:spPr/>
        <p:txBody>
          <a:bodyPr/>
          <a:lstStyle/>
          <a:p>
            <a:fld id="{0333581A-E74A-463F-A3CD-98B2B544D5D7}" type="slidenum">
              <a:rPr lang="en-US" smtClean="0"/>
              <a:pPr/>
              <a:t>15</a:t>
            </a:fld>
            <a:endParaRPr lang="en-US"/>
          </a:p>
        </p:txBody>
      </p:sp>
    </p:spTree>
    <p:extLst>
      <p:ext uri="{BB962C8B-B14F-4D97-AF65-F5344CB8AC3E}">
        <p14:creationId xmlns:p14="http://schemas.microsoft.com/office/powerpoint/2010/main" val="14882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a:t>
            </a:r>
          </a:p>
        </p:txBody>
      </p:sp>
      <p:sp>
        <p:nvSpPr>
          <p:cNvPr id="4" name="Slide Number Placeholder 3"/>
          <p:cNvSpPr>
            <a:spLocks noGrp="1"/>
          </p:cNvSpPr>
          <p:nvPr>
            <p:ph type="sldNum" sz="quarter" idx="10"/>
          </p:nvPr>
        </p:nvSpPr>
        <p:spPr/>
        <p:txBody>
          <a:bodyPr/>
          <a:lstStyle/>
          <a:p>
            <a:fld id="{0333581A-E74A-463F-A3CD-98B2B544D5D7}" type="slidenum">
              <a:rPr lang="en-US" smtClean="0"/>
              <a:pPr/>
              <a:t>16</a:t>
            </a:fld>
            <a:endParaRPr lang="en-US"/>
          </a:p>
        </p:txBody>
      </p:sp>
    </p:spTree>
    <p:extLst>
      <p:ext uri="{BB962C8B-B14F-4D97-AF65-F5344CB8AC3E}">
        <p14:creationId xmlns:p14="http://schemas.microsoft.com/office/powerpoint/2010/main" val="2441212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Obstacle! How to finish the last mile and officially adopt the new methods?</a:t>
            </a:r>
          </a:p>
          <a:p>
            <a:pPr marL="742950" marR="0" lvl="1" indent="-285750">
              <a:lnSpc>
                <a:spcPct val="107000"/>
              </a:lnSpc>
              <a:spcBef>
                <a:spcPts val="0"/>
              </a:spcBef>
              <a:spcAft>
                <a:spcPts val="0"/>
              </a:spcAft>
              <a:buFont typeface="Courier New" panose="02070309020205020404" pitchFamily="49" charset="0"/>
              <a:buChar char="o"/>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Going through the public noticing and changing the legislative rule requires buy-in from IRT, NRCS Technical Committee, and support from agencies</a:t>
            </a: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Presentations to stakeholders, lots of peer review, being responsive to their concerns – we need their help to get the policies adopted, and/or not to have them shot down</a:t>
            </a:r>
          </a:p>
          <a:p>
            <a:pPr marL="742950" marR="0" lvl="1" indent="-285750">
              <a:lnSpc>
                <a:spcPct val="107000"/>
              </a:lnSpc>
              <a:spcBef>
                <a:spcPts val="0"/>
              </a:spcBef>
              <a:spcAft>
                <a:spcPts val="800"/>
              </a:spcAft>
              <a:buFont typeface="Courier New" panose="02070309020205020404" pitchFamily="49" charset="0"/>
              <a:buChar char="o"/>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Not just agencies. Need industry, environmental consultants (who talk to industry), conservation organizations, anyone who might shoot it down in a public notice.</a:t>
            </a:r>
          </a:p>
        </p:txBody>
      </p:sp>
      <p:sp>
        <p:nvSpPr>
          <p:cNvPr id="4" name="Slide Number Placeholder 3"/>
          <p:cNvSpPr>
            <a:spLocks noGrp="1"/>
          </p:cNvSpPr>
          <p:nvPr>
            <p:ph type="sldNum" sz="quarter" idx="10"/>
          </p:nvPr>
        </p:nvSpPr>
        <p:spPr/>
        <p:txBody>
          <a:bodyPr/>
          <a:lstStyle/>
          <a:p>
            <a:fld id="{0333581A-E74A-463F-A3CD-98B2B544D5D7}" type="slidenum">
              <a:rPr lang="en-US" smtClean="0"/>
              <a:pPr/>
              <a:t>17</a:t>
            </a:fld>
            <a:endParaRPr lang="en-US"/>
          </a:p>
        </p:txBody>
      </p:sp>
    </p:spTree>
    <p:extLst>
      <p:ext uri="{BB962C8B-B14F-4D97-AF65-F5344CB8AC3E}">
        <p14:creationId xmlns:p14="http://schemas.microsoft.com/office/powerpoint/2010/main" val="246855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18</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Introduce WVWRAM to DEP leadership</a:t>
            </a:r>
          </a:p>
        </p:txBody>
      </p:sp>
    </p:spTree>
    <p:extLst>
      <p:ext uri="{BB962C8B-B14F-4D97-AF65-F5344CB8AC3E}">
        <p14:creationId xmlns:p14="http://schemas.microsoft.com/office/powerpoint/2010/main" val="2585540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Arial" charset="0"/>
                <a:ea typeface="+mn-ea"/>
                <a:cs typeface="+mn-cs"/>
              </a:rPr>
              <a:t>Full score has 75 metrics in 9 categories</a:t>
            </a:r>
          </a:p>
        </p:txBody>
      </p:sp>
      <p:sp>
        <p:nvSpPr>
          <p:cNvPr id="4" name="Slide Number Placeholder 3"/>
          <p:cNvSpPr>
            <a:spLocks noGrp="1"/>
          </p:cNvSpPr>
          <p:nvPr>
            <p:ph type="sldNum" sz="quarter" idx="10"/>
          </p:nvPr>
        </p:nvSpPr>
        <p:spPr/>
        <p:txBody>
          <a:bodyPr/>
          <a:lstStyle/>
          <a:p>
            <a:fld id="{0333581A-E74A-463F-A3CD-98B2B544D5D7}" type="slidenum">
              <a:rPr lang="en-US" smtClean="0"/>
              <a:pPr/>
              <a:t>20</a:t>
            </a:fld>
            <a:endParaRPr lang="en-US"/>
          </a:p>
        </p:txBody>
      </p:sp>
    </p:spTree>
    <p:extLst>
      <p:ext uri="{BB962C8B-B14F-4D97-AF65-F5344CB8AC3E}">
        <p14:creationId xmlns:p14="http://schemas.microsoft.com/office/powerpoint/2010/main" val="269653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2</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Introduce WVWRAM to DEP leadership</a:t>
            </a:r>
          </a:p>
        </p:txBody>
      </p:sp>
    </p:spTree>
    <p:extLst>
      <p:ext uri="{BB962C8B-B14F-4D97-AF65-F5344CB8AC3E}">
        <p14:creationId xmlns:p14="http://schemas.microsoft.com/office/powerpoint/2010/main" val="273840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Arial" charset="0"/>
                <a:ea typeface="+mn-ea"/>
                <a:cs typeface="+mn-cs"/>
              </a:rPr>
              <a:t>Amazing to me how much geospatial</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data is available,</a:t>
            </a:r>
            <a:r>
              <a:rPr lang="en-US" sz="1200" kern="1200" baseline="0" dirty="0">
                <a:solidFill>
                  <a:schemeClr val="tx1"/>
                </a:solidFill>
                <a:effectLst/>
                <a:latin typeface="Arial" charset="0"/>
                <a:ea typeface="+mn-ea"/>
                <a:cs typeface="+mn-cs"/>
              </a:rPr>
              <a:t> putting meaningful GIS-RAM within reach.</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0333581A-E74A-463F-A3CD-98B2B544D5D7}" type="slidenum">
              <a:rPr lang="en-US" smtClean="0"/>
              <a:pPr/>
              <a:t>21</a:t>
            </a:fld>
            <a:endParaRPr lang="en-US"/>
          </a:p>
        </p:txBody>
      </p:sp>
    </p:spTree>
    <p:extLst>
      <p:ext uri="{BB962C8B-B14F-4D97-AF65-F5344CB8AC3E}">
        <p14:creationId xmlns:p14="http://schemas.microsoft.com/office/powerpoint/2010/main" val="1746211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0333581A-E74A-463F-A3CD-98B2B544D5D7}" type="slidenum">
              <a:rPr lang="en-US" smtClean="0"/>
              <a:pPr/>
              <a:t>22</a:t>
            </a:fld>
            <a:endParaRPr lang="en-US"/>
          </a:p>
        </p:txBody>
      </p:sp>
    </p:spTree>
    <p:extLst>
      <p:ext uri="{BB962C8B-B14F-4D97-AF65-F5344CB8AC3E}">
        <p14:creationId xmlns:p14="http://schemas.microsoft.com/office/powerpoint/2010/main" val="312679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soil at Little</a:t>
            </a:r>
            <a:r>
              <a:rPr lang="en-US" baseline="0" dirty="0"/>
              <a:t> River wetland (Jared Beard and Pam Byrne): photo by Elizabeth Byers; Sampling aquatic bed vegetation at Red Creek Plains (Danielle Elliott): photo by Elizabeth Byers; Measuring </a:t>
            </a:r>
            <a:r>
              <a:rPr lang="en-US" baseline="0" dirty="0" err="1"/>
              <a:t>bankfull</a:t>
            </a:r>
            <a:r>
              <a:rPr lang="en-US" baseline="0" dirty="0"/>
              <a:t> width, Jefferson County (Elizabeth Byers, John Burkhart); Sampling soil at Sleepy Creek (Elizabeth Byers, Nick Murray, John Burkhart).</a:t>
            </a:r>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24</a:t>
            </a:fld>
            <a:endParaRPr lang="en-US"/>
          </a:p>
        </p:txBody>
      </p:sp>
    </p:spTree>
    <p:extLst>
      <p:ext uri="{BB962C8B-B14F-4D97-AF65-F5344CB8AC3E}">
        <p14:creationId xmlns:p14="http://schemas.microsoft.com/office/powerpoint/2010/main" val="1949994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soil at Little</a:t>
            </a:r>
            <a:r>
              <a:rPr lang="en-US" baseline="0" dirty="0"/>
              <a:t> River wetland (Jared Beard and Pam Byrne): photo by Elizabeth Byers; Sampling aquatic bed vegetation at Red Creek Plains (Danielle Elliott): photo by Elizabeth Byers; Measuring </a:t>
            </a:r>
            <a:r>
              <a:rPr lang="en-US" baseline="0" dirty="0" err="1"/>
              <a:t>bankfull</a:t>
            </a:r>
            <a:r>
              <a:rPr lang="en-US" baseline="0" dirty="0"/>
              <a:t> width, Jefferson County (Elizabeth Byers, John Burkhart); Sampling soil at Sleepy Creek (Elizabeth Byers, Nick Murray, John Burkhart).</a:t>
            </a:r>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25</a:t>
            </a:fld>
            <a:endParaRPr lang="en-US"/>
          </a:p>
        </p:txBody>
      </p:sp>
    </p:spTree>
    <p:extLst>
      <p:ext uri="{BB962C8B-B14F-4D97-AF65-F5344CB8AC3E}">
        <p14:creationId xmlns:p14="http://schemas.microsoft.com/office/powerpoint/2010/main" val="149719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Arial" charset="0"/>
                <a:ea typeface="+mn-ea"/>
                <a:cs typeface="+mn-cs"/>
              </a:rPr>
              <a:t>Flowchart of WVWRAM including GIS and Rapid Field Assessment</a:t>
            </a:r>
          </a:p>
        </p:txBody>
      </p:sp>
      <p:sp>
        <p:nvSpPr>
          <p:cNvPr id="4" name="Slide Number Placeholder 3"/>
          <p:cNvSpPr>
            <a:spLocks noGrp="1"/>
          </p:cNvSpPr>
          <p:nvPr>
            <p:ph type="sldNum" sz="quarter" idx="10"/>
          </p:nvPr>
        </p:nvSpPr>
        <p:spPr/>
        <p:txBody>
          <a:bodyPr/>
          <a:lstStyle/>
          <a:p>
            <a:fld id="{0333581A-E74A-463F-A3CD-98B2B544D5D7}" type="slidenum">
              <a:rPr lang="en-US" smtClean="0"/>
              <a:pPr/>
              <a:t>26</a:t>
            </a:fld>
            <a:endParaRPr lang="en-US"/>
          </a:p>
        </p:txBody>
      </p:sp>
    </p:spTree>
    <p:extLst>
      <p:ext uri="{BB962C8B-B14F-4D97-AF65-F5344CB8AC3E}">
        <p14:creationId xmlns:p14="http://schemas.microsoft.com/office/powerpoint/2010/main" val="920763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28</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Getting close to roll-out; share some of the cool stuff we learned.</a:t>
            </a:r>
          </a:p>
        </p:txBody>
      </p:sp>
    </p:spTree>
    <p:extLst>
      <p:ext uri="{BB962C8B-B14F-4D97-AF65-F5344CB8AC3E}">
        <p14:creationId xmlns:p14="http://schemas.microsoft.com/office/powerpoint/2010/main" val="4083729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333581A-E74A-463F-A3CD-98B2B544D5D7}" type="slidenum">
              <a:rPr lang="en-US" smtClean="0"/>
              <a:pPr/>
              <a:t>29</a:t>
            </a:fld>
            <a:endParaRPr lang="en-US"/>
          </a:p>
        </p:txBody>
      </p:sp>
    </p:spTree>
    <p:extLst>
      <p:ext uri="{BB962C8B-B14F-4D97-AF65-F5344CB8AC3E}">
        <p14:creationId xmlns:p14="http://schemas.microsoft.com/office/powerpoint/2010/main" val="3884455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333581A-E74A-463F-A3CD-98B2B544D5D7}" type="slidenum">
              <a:rPr lang="en-US" smtClean="0"/>
              <a:pPr/>
              <a:t>30</a:t>
            </a:fld>
            <a:endParaRPr lang="en-US"/>
          </a:p>
        </p:txBody>
      </p:sp>
    </p:spTree>
    <p:extLst>
      <p:ext uri="{BB962C8B-B14F-4D97-AF65-F5344CB8AC3E}">
        <p14:creationId xmlns:p14="http://schemas.microsoft.com/office/powerpoint/2010/main" val="3213137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Arial" charset="0"/>
                <a:ea typeface="+mn-ea"/>
                <a:cs typeface="+mn-cs"/>
              </a:rPr>
              <a:t>98% of WV wetlands have a WVWRAM score between 0 and 1.</a:t>
            </a:r>
          </a:p>
        </p:txBody>
      </p:sp>
      <p:sp>
        <p:nvSpPr>
          <p:cNvPr id="4" name="Slide Number Placeholder 3"/>
          <p:cNvSpPr>
            <a:spLocks noGrp="1"/>
          </p:cNvSpPr>
          <p:nvPr>
            <p:ph type="sldNum" sz="quarter" idx="10"/>
          </p:nvPr>
        </p:nvSpPr>
        <p:spPr/>
        <p:txBody>
          <a:bodyPr/>
          <a:lstStyle/>
          <a:p>
            <a:fld id="{0333581A-E74A-463F-A3CD-98B2B544D5D7}" type="slidenum">
              <a:rPr lang="en-US" smtClean="0"/>
              <a:pPr/>
              <a:t>36</a:t>
            </a:fld>
            <a:endParaRPr lang="en-US"/>
          </a:p>
        </p:txBody>
      </p:sp>
    </p:spTree>
    <p:extLst>
      <p:ext uri="{BB962C8B-B14F-4D97-AF65-F5344CB8AC3E}">
        <p14:creationId xmlns:p14="http://schemas.microsoft.com/office/powerpoint/2010/main" val="1901756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Arial" charset="0"/>
                <a:ea typeface="+mn-ea"/>
                <a:cs typeface="+mn-cs"/>
              </a:rPr>
              <a:t>Special conservation concern: 2% of WV’s wetlands contain documented, irreplaceable biodiversity of global significance.  These wetlands provide critical habitat to vulnerable species or natural communities with fewer than 80 occurrences worldwide.  No amount of mitigation can replace their functions in West Virginia.  Rather than taking them off the table entirely, an economic deterrent (3 times the normal mitigation) is placed on them.  Rarely will projects encounter these wetlands, and when they do, they should avoid them.</a:t>
            </a:r>
          </a:p>
        </p:txBody>
      </p:sp>
      <p:sp>
        <p:nvSpPr>
          <p:cNvPr id="4" name="Slide Number Placeholder 3"/>
          <p:cNvSpPr>
            <a:spLocks noGrp="1"/>
          </p:cNvSpPr>
          <p:nvPr>
            <p:ph type="sldNum" sz="quarter" idx="10"/>
          </p:nvPr>
        </p:nvSpPr>
        <p:spPr/>
        <p:txBody>
          <a:bodyPr/>
          <a:lstStyle/>
          <a:p>
            <a:fld id="{0333581A-E74A-463F-A3CD-98B2B544D5D7}" type="slidenum">
              <a:rPr lang="en-US" smtClean="0"/>
              <a:pPr/>
              <a:t>37</a:t>
            </a:fld>
            <a:endParaRPr lang="en-US"/>
          </a:p>
        </p:txBody>
      </p:sp>
    </p:spTree>
    <p:extLst>
      <p:ext uri="{BB962C8B-B14F-4D97-AF65-F5344CB8AC3E}">
        <p14:creationId xmlns:p14="http://schemas.microsoft.com/office/powerpoint/2010/main" val="159220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3</a:t>
            </a:fld>
            <a:endParaRPr lang="en-US"/>
          </a:p>
        </p:txBody>
      </p:sp>
    </p:spTree>
    <p:extLst>
      <p:ext uri="{BB962C8B-B14F-4D97-AF65-F5344CB8AC3E}">
        <p14:creationId xmlns:p14="http://schemas.microsoft.com/office/powerpoint/2010/main" val="3447122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0333581A-E74A-463F-A3CD-98B2B544D5D7}" type="slidenum">
              <a:rPr lang="en-US" smtClean="0"/>
              <a:pPr/>
              <a:t>38</a:t>
            </a:fld>
            <a:endParaRPr lang="en-US"/>
          </a:p>
        </p:txBody>
      </p:sp>
    </p:spTree>
    <p:extLst>
      <p:ext uri="{BB962C8B-B14F-4D97-AF65-F5344CB8AC3E}">
        <p14:creationId xmlns:p14="http://schemas.microsoft.com/office/powerpoint/2010/main" val="3891834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39</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Introduce WVWRAM to DEP leadership</a:t>
            </a:r>
          </a:p>
        </p:txBody>
      </p:sp>
    </p:spTree>
    <p:extLst>
      <p:ext uri="{BB962C8B-B14F-4D97-AF65-F5344CB8AC3E}">
        <p14:creationId xmlns:p14="http://schemas.microsoft.com/office/powerpoint/2010/main" val="1059908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Override is applied to wetlands with documented and significant biodiversity.  B1-B3: Global (100-200); B4-B5: state (30-50); B6: county (5).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33581A-E74A-463F-A3CD-98B2B544D5D7}" type="slidenum">
              <a:rPr kumimoji="0" lang="en-US" sz="1200" b="0" i="0" u="none" strike="noStrike" kern="1200" cap="none" spc="0" normalizeH="0" baseline="0" noProof="0" smtClean="0">
                <a:ln>
                  <a:noFill/>
                </a:ln>
                <a:solidFill>
                  <a:srgbClr val="FFFF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13630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mapping or layers – no problem!  </a:t>
            </a:r>
            <a:r>
              <a:rPr lang="en-US" dirty="0" err="1"/>
              <a:t>Yibing</a:t>
            </a:r>
            <a:r>
              <a:rPr lang="en-US" dirty="0"/>
              <a:t> Han, python programmer at WV GIS Tech Center.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33581A-E74A-463F-A3CD-98B2B544D5D7}" type="slidenum">
              <a:rPr kumimoji="0" lang="en-US" sz="1200" b="0" i="0" u="none" strike="noStrike" kern="1200" cap="none" spc="0" normalizeH="0" baseline="0" noProof="0" smtClean="0">
                <a:ln>
                  <a:noFill/>
                </a:ln>
                <a:solidFill>
                  <a:srgbClr val="FFFF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15670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Pioneered by Minnesota &amp; Pennsylvania.  North Carolina now also developing Rapid FQA.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33581A-E74A-463F-A3CD-98B2B544D5D7}" type="slidenum">
              <a:rPr kumimoji="0" lang="en-US" sz="1200" b="0" i="0" u="none" strike="noStrike" kern="1200" cap="none" spc="0" normalizeH="0" baseline="0" noProof="0" smtClean="0">
                <a:ln>
                  <a:noFill/>
                </a:ln>
                <a:solidFill>
                  <a:srgbClr val="FFFF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0450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Whitmeadow</a:t>
            </a:r>
            <a:r>
              <a:rPr lang="en-US" dirty="0"/>
              <a:t> Run on Cheat Mountain; field mapping of full NWI attributes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33581A-E74A-463F-A3CD-98B2B544D5D7}" type="slidenum">
              <a:rPr kumimoji="0" lang="en-US" sz="1200" b="0" i="0" u="none" strike="noStrike" kern="1200" cap="none" spc="0" normalizeH="0" baseline="0" noProof="0" smtClean="0">
                <a:ln>
                  <a:noFill/>
                </a:ln>
                <a:solidFill>
                  <a:srgbClr val="FFFF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4003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A99A3-C1A8-45A7-86F9-B31393871C13}" type="slidenum">
              <a:rPr kumimoji="0" lang="en-US" altLang="en-US" sz="1200" b="0" i="0" u="none" strike="noStrike" kern="1200" cap="none" spc="0" normalizeH="0" baseline="0" noProof="0">
                <a:ln>
                  <a:noFill/>
                </a:ln>
                <a:solidFill>
                  <a:srgbClr val="FFFF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34455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333581A-E74A-463F-A3CD-98B2B544D5D7}" type="slidenum">
              <a:rPr lang="en-US" smtClean="0"/>
              <a:pPr/>
              <a:t>45</a:t>
            </a:fld>
            <a:endParaRPr lang="en-US"/>
          </a:p>
        </p:txBody>
      </p:sp>
    </p:spTree>
    <p:extLst>
      <p:ext uri="{BB962C8B-B14F-4D97-AF65-F5344CB8AC3E}">
        <p14:creationId xmlns:p14="http://schemas.microsoft.com/office/powerpoint/2010/main" val="2603337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878A3-430D-4269-B3EA-EEF844122313}" type="slidenum">
              <a:rPr lang="en-US"/>
              <a:pPr/>
              <a:t>46</a:t>
            </a:fld>
            <a:endParaRPr lang="en-US"/>
          </a:p>
        </p:txBody>
      </p:sp>
      <p:sp>
        <p:nvSpPr>
          <p:cNvPr id="210946" name="Rectangle 2"/>
          <p:cNvSpPr>
            <a:spLocks noGrp="1" noRot="1" noChangeAspect="1" noChangeArrowheads="1" noTextEdit="1"/>
          </p:cNvSpPr>
          <p:nvPr>
            <p:ph type="sldImg"/>
          </p:nvPr>
        </p:nvSpPr>
        <p:spPr>
          <a:xfrm>
            <a:off x="1079500" y="692150"/>
            <a:ext cx="4700588" cy="3527425"/>
          </a:xfrm>
          <a:ln/>
        </p:spPr>
      </p:sp>
      <p:sp>
        <p:nvSpPr>
          <p:cNvPr id="210947" name="Rectangle 3"/>
          <p:cNvSpPr>
            <a:spLocks noGrp="1" noChangeArrowheads="1"/>
          </p:cNvSpPr>
          <p:nvPr>
            <p:ph type="body" idx="1"/>
          </p:nvPr>
        </p:nvSpPr>
        <p:spPr>
          <a:xfrm>
            <a:off x="893763" y="4448175"/>
            <a:ext cx="5070475" cy="4140200"/>
          </a:xfrm>
        </p:spPr>
        <p:txBody>
          <a:bodyPr/>
          <a:lstStyle/>
          <a:p>
            <a:endParaRPr lang="en-US" dirty="0"/>
          </a:p>
        </p:txBody>
      </p:sp>
    </p:spTree>
    <p:extLst>
      <p:ext uri="{BB962C8B-B14F-4D97-AF65-F5344CB8AC3E}">
        <p14:creationId xmlns:p14="http://schemas.microsoft.com/office/powerpoint/2010/main" val="118804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878A3-430D-4269-B3EA-EEF844122313}" type="slidenum">
              <a:rPr lang="en-US"/>
              <a:pPr/>
              <a:t>47</a:t>
            </a:fld>
            <a:endParaRPr lang="en-US"/>
          </a:p>
        </p:txBody>
      </p:sp>
      <p:sp>
        <p:nvSpPr>
          <p:cNvPr id="210946" name="Rectangle 2"/>
          <p:cNvSpPr>
            <a:spLocks noGrp="1" noRot="1" noChangeAspect="1" noChangeArrowheads="1" noTextEdit="1"/>
          </p:cNvSpPr>
          <p:nvPr>
            <p:ph type="sldImg"/>
          </p:nvPr>
        </p:nvSpPr>
        <p:spPr>
          <a:xfrm>
            <a:off x="1079500" y="692150"/>
            <a:ext cx="4700588" cy="3527425"/>
          </a:xfrm>
          <a:ln/>
        </p:spPr>
      </p:sp>
      <p:sp>
        <p:nvSpPr>
          <p:cNvPr id="210947" name="Rectangle 3"/>
          <p:cNvSpPr>
            <a:spLocks noGrp="1" noChangeArrowheads="1"/>
          </p:cNvSpPr>
          <p:nvPr>
            <p:ph type="body" idx="1"/>
          </p:nvPr>
        </p:nvSpPr>
        <p:spPr>
          <a:xfrm>
            <a:off x="893763" y="4448175"/>
            <a:ext cx="5070475" cy="4140200"/>
          </a:xfrm>
        </p:spPr>
        <p:txBody>
          <a:bodyPr/>
          <a:lstStyle/>
          <a:p>
            <a:endParaRPr lang="en-US" dirty="0"/>
          </a:p>
        </p:txBody>
      </p:sp>
    </p:spTree>
    <p:extLst>
      <p:ext uri="{BB962C8B-B14F-4D97-AF65-F5344CB8AC3E}">
        <p14:creationId xmlns:p14="http://schemas.microsoft.com/office/powerpoint/2010/main" val="195123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D7A0F2-1115-4B5E-8D24-D3A67E38ABB6}" type="slidenum">
              <a:rPr kumimoji="0" lang="en-US" sz="1200" b="0" i="0" u="none" strike="noStrike" kern="1200" cap="none" spc="0" normalizeH="0" baseline="0" noProof="0">
                <a:ln>
                  <a:noFill/>
                </a:ln>
                <a:solidFill>
                  <a:srgbClr val="FFFF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pPr lvl="1"/>
            <a:r>
              <a:rPr lang="en-US" dirty="0"/>
              <a:t>NRCS “</a:t>
            </a:r>
            <a:r>
              <a:rPr lang="en-US" dirty="0" err="1"/>
              <a:t>swampbuster</a:t>
            </a:r>
            <a:r>
              <a:rPr lang="en-US" dirty="0"/>
              <a:t>” provision: farmers lose subsidies or do not qualify for federal programs if they destroy wetlands – but</a:t>
            </a:r>
            <a:r>
              <a:rPr lang="en-US" baseline="0" dirty="0"/>
              <a:t> they are allowed to continue to farm/drain wetlands that were impacted prior to 1985. Clean Water Act: </a:t>
            </a:r>
            <a:r>
              <a:rPr lang="en-US" dirty="0">
                <a:solidFill>
                  <a:schemeClr val="bg1"/>
                </a:solidFill>
              </a:rPr>
              <a:t>Corps/EPA Mitigation Rule 2008.</a:t>
            </a:r>
          </a:p>
          <a:p>
            <a:endParaRPr lang="en-US" dirty="0"/>
          </a:p>
        </p:txBody>
      </p:sp>
    </p:spTree>
    <p:extLst>
      <p:ext uri="{BB962C8B-B14F-4D97-AF65-F5344CB8AC3E}">
        <p14:creationId xmlns:p14="http://schemas.microsoft.com/office/powerpoint/2010/main" val="405948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48</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60614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54</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Getting close to roll-out; share some of the cool stuff we learned.</a:t>
            </a:r>
          </a:p>
        </p:txBody>
      </p:sp>
    </p:spTree>
    <p:extLst>
      <p:ext uri="{BB962C8B-B14F-4D97-AF65-F5344CB8AC3E}">
        <p14:creationId xmlns:p14="http://schemas.microsoft.com/office/powerpoint/2010/main" val="295830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55</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Getting close to roll-out; share some of the cool stuff we learned.</a:t>
            </a:r>
          </a:p>
        </p:txBody>
      </p:sp>
    </p:spTree>
    <p:extLst>
      <p:ext uri="{BB962C8B-B14F-4D97-AF65-F5344CB8AC3E}">
        <p14:creationId xmlns:p14="http://schemas.microsoft.com/office/powerpoint/2010/main" val="3188873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56</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Getting close to roll-out; share some of the cool stuff we learned.</a:t>
            </a:r>
          </a:p>
        </p:txBody>
      </p:sp>
    </p:spTree>
    <p:extLst>
      <p:ext uri="{BB962C8B-B14F-4D97-AF65-F5344CB8AC3E}">
        <p14:creationId xmlns:p14="http://schemas.microsoft.com/office/powerpoint/2010/main" val="1097823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57</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85144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58</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07061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59</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dirty="0"/>
              <a:t>Glade Run, 100+ year old beaver wetland, CVNWR; Getting close to roll-out; share some of the cool stuff we learned.</a:t>
            </a:r>
          </a:p>
        </p:txBody>
      </p:sp>
    </p:spTree>
    <p:extLst>
      <p:ext uri="{BB962C8B-B14F-4D97-AF65-F5344CB8AC3E}">
        <p14:creationId xmlns:p14="http://schemas.microsoft.com/office/powerpoint/2010/main" val="2617973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60</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42578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A99A3-C1A8-45A7-86F9-B31393871C13}" type="slidenum">
              <a:rPr lang="en-US" altLang="en-US"/>
              <a:pPr/>
              <a:t>61</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88529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62</a:t>
            </a:fld>
            <a:endParaRPr lang="en-US"/>
          </a:p>
        </p:txBody>
      </p:sp>
    </p:spTree>
    <p:extLst>
      <p:ext uri="{BB962C8B-B14F-4D97-AF65-F5344CB8AC3E}">
        <p14:creationId xmlns:p14="http://schemas.microsoft.com/office/powerpoint/2010/main" val="155828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0333581A-E74A-463F-A3CD-98B2B544D5D7}" type="slidenum">
              <a:rPr lang="en-US" smtClean="0"/>
              <a:pPr/>
              <a:t>5</a:t>
            </a:fld>
            <a:endParaRPr lang="en-US"/>
          </a:p>
        </p:txBody>
      </p:sp>
    </p:spTree>
    <p:extLst>
      <p:ext uri="{BB962C8B-B14F-4D97-AF65-F5344CB8AC3E}">
        <p14:creationId xmlns:p14="http://schemas.microsoft.com/office/powerpoint/2010/main" val="3100659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63</a:t>
            </a:fld>
            <a:endParaRPr lang="en-US"/>
          </a:p>
        </p:txBody>
      </p:sp>
    </p:spTree>
    <p:extLst>
      <p:ext uri="{BB962C8B-B14F-4D97-AF65-F5344CB8AC3E}">
        <p14:creationId xmlns:p14="http://schemas.microsoft.com/office/powerpoint/2010/main" val="870621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64</a:t>
            </a:fld>
            <a:endParaRPr lang="en-US"/>
          </a:p>
        </p:txBody>
      </p:sp>
    </p:spTree>
    <p:extLst>
      <p:ext uri="{BB962C8B-B14F-4D97-AF65-F5344CB8AC3E}">
        <p14:creationId xmlns:p14="http://schemas.microsoft.com/office/powerpoint/2010/main" val="13139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D9C0A-CD6D-4F7F-8338-72173DE4507F}" type="slidenum">
              <a:rPr lang="en-US"/>
              <a:pPr/>
              <a:t>6</a:t>
            </a:fld>
            <a:endParaRPr lang="en-US"/>
          </a:p>
        </p:txBody>
      </p:sp>
      <p:sp>
        <p:nvSpPr>
          <p:cNvPr id="234498" name="Rectangle 2"/>
          <p:cNvSpPr>
            <a:spLocks noGrp="1" noRot="1" noChangeAspect="1" noChangeArrowheads="1" noTextEdit="1"/>
          </p:cNvSpPr>
          <p:nvPr>
            <p:ph type="sldImg"/>
          </p:nvPr>
        </p:nvSpPr>
        <p:spPr>
          <a:xfrm>
            <a:off x="1103313" y="696913"/>
            <a:ext cx="4660900" cy="3495675"/>
          </a:xfrm>
          <a:ln/>
        </p:spPr>
      </p:sp>
      <p:sp>
        <p:nvSpPr>
          <p:cNvPr id="234499" name="Rectangle 3"/>
          <p:cNvSpPr>
            <a:spLocks noGrp="1" noChangeArrowheads="1"/>
          </p:cNvSpPr>
          <p:nvPr>
            <p:ph type="body" idx="1"/>
          </p:nvPr>
        </p:nvSpPr>
        <p:spPr>
          <a:xfrm>
            <a:off x="1023938" y="4414176"/>
            <a:ext cx="4811712" cy="4202748"/>
          </a:xfrm>
        </p:spPr>
        <p:txBody>
          <a:bodyPr/>
          <a:lstStyle/>
          <a:p>
            <a:r>
              <a:rPr lang="en-US" dirty="0"/>
              <a:t>…</a:t>
            </a:r>
            <a:r>
              <a:rPr lang="en-US" sz="1200" kern="1200" dirty="0">
                <a:solidFill>
                  <a:schemeClr val="tx1"/>
                </a:solidFill>
                <a:effectLst/>
                <a:latin typeface="Arial" charset="0"/>
                <a:ea typeface="+mn-ea"/>
                <a:cs typeface="+mn-cs"/>
              </a:rPr>
              <a:t>now expanded to include: </a:t>
            </a:r>
            <a:r>
              <a:rPr lang="en-US" sz="1200" b="1" kern="1200" dirty="0">
                <a:solidFill>
                  <a:schemeClr val="tx1"/>
                </a:solidFill>
                <a:effectLst/>
                <a:latin typeface="Arial" charset="0"/>
                <a:ea typeface="+mn-ea"/>
                <a:cs typeface="+mn-cs"/>
              </a:rPr>
              <a:t>fish and wildlife, extensive food chain and rich biodiversity</a:t>
            </a:r>
            <a:endParaRPr lang="en-US" sz="1200" kern="1200" dirty="0">
              <a:solidFill>
                <a:schemeClr val="tx1"/>
              </a:solidFill>
              <a:effectLst/>
              <a:latin typeface="Arial" charset="0"/>
              <a:ea typeface="+mn-ea"/>
              <a:cs typeface="+mn-cs"/>
            </a:endParaRPr>
          </a:p>
          <a:p>
            <a:pPr lvl="1"/>
            <a:r>
              <a:rPr lang="en-US" dirty="0"/>
              <a:t>(</a:t>
            </a:r>
            <a:r>
              <a:rPr lang="en-US" dirty="0" err="1"/>
              <a:t>Cranesville</a:t>
            </a:r>
            <a:r>
              <a:rPr lang="en-US" dirty="0"/>
              <a:t> swamp, Black Bear, Insect, Canada Lily, common yellowthroat)</a:t>
            </a:r>
          </a:p>
        </p:txBody>
      </p:sp>
    </p:spTree>
    <p:extLst>
      <p:ext uri="{BB962C8B-B14F-4D97-AF65-F5344CB8AC3E}">
        <p14:creationId xmlns:p14="http://schemas.microsoft.com/office/powerpoint/2010/main" val="298412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D9C0A-CD6D-4F7F-8338-72173DE4507F}" type="slidenum">
              <a:rPr lang="en-US"/>
              <a:pPr/>
              <a:t>7</a:t>
            </a:fld>
            <a:endParaRPr lang="en-US"/>
          </a:p>
        </p:txBody>
      </p:sp>
      <p:sp>
        <p:nvSpPr>
          <p:cNvPr id="234498" name="Rectangle 2"/>
          <p:cNvSpPr>
            <a:spLocks noGrp="1" noRot="1" noChangeAspect="1" noChangeArrowheads="1" noTextEdit="1"/>
          </p:cNvSpPr>
          <p:nvPr>
            <p:ph type="sldImg"/>
          </p:nvPr>
        </p:nvSpPr>
        <p:spPr>
          <a:xfrm>
            <a:off x="1103313" y="696913"/>
            <a:ext cx="4660900" cy="3495675"/>
          </a:xfrm>
          <a:ln/>
        </p:spPr>
      </p:sp>
      <p:sp>
        <p:nvSpPr>
          <p:cNvPr id="234499" name="Rectangle 3"/>
          <p:cNvSpPr>
            <a:spLocks noGrp="1" noChangeArrowheads="1"/>
          </p:cNvSpPr>
          <p:nvPr>
            <p:ph type="body" idx="1"/>
          </p:nvPr>
        </p:nvSpPr>
        <p:spPr>
          <a:xfrm>
            <a:off x="1023938" y="4414176"/>
            <a:ext cx="4811712" cy="4202748"/>
          </a:xfrm>
        </p:spPr>
        <p:txBody>
          <a:bodyPr/>
          <a:lstStyle/>
          <a:p>
            <a:r>
              <a:rPr lang="en-US" dirty="0"/>
              <a:t>…</a:t>
            </a:r>
            <a:r>
              <a:rPr lang="en-US" sz="1200" kern="1200" dirty="0">
                <a:solidFill>
                  <a:schemeClr val="tx1"/>
                </a:solidFill>
                <a:effectLst/>
                <a:latin typeface="Arial" charset="0"/>
                <a:ea typeface="+mn-ea"/>
                <a:cs typeface="+mn-cs"/>
              </a:rPr>
              <a:t>now expanded to include: </a:t>
            </a:r>
            <a:r>
              <a:rPr lang="en-US" sz="1200" b="1" kern="1200" dirty="0">
                <a:solidFill>
                  <a:schemeClr val="tx1"/>
                </a:solidFill>
                <a:effectLst/>
                <a:latin typeface="Arial" charset="0"/>
                <a:ea typeface="+mn-ea"/>
                <a:cs typeface="+mn-cs"/>
              </a:rPr>
              <a:t>fish and wildlife, extensive food chain and rich biodiversity</a:t>
            </a:r>
            <a:endParaRPr lang="en-US" sz="1200" kern="1200" dirty="0">
              <a:solidFill>
                <a:schemeClr val="tx1"/>
              </a:solidFill>
              <a:effectLst/>
              <a:latin typeface="Arial" charset="0"/>
              <a:ea typeface="+mn-ea"/>
              <a:cs typeface="+mn-cs"/>
            </a:endParaRPr>
          </a:p>
          <a:p>
            <a:pPr lvl="1"/>
            <a:r>
              <a:rPr lang="en-US" dirty="0"/>
              <a:t>(</a:t>
            </a:r>
            <a:r>
              <a:rPr lang="en-US" dirty="0" err="1"/>
              <a:t>Cranesville</a:t>
            </a:r>
            <a:r>
              <a:rPr lang="en-US" dirty="0"/>
              <a:t> swamp, Black Bear, Insect, Canada Lily, common yellowthroat)</a:t>
            </a:r>
          </a:p>
        </p:txBody>
      </p:sp>
    </p:spTree>
    <p:extLst>
      <p:ext uri="{BB962C8B-B14F-4D97-AF65-F5344CB8AC3E}">
        <p14:creationId xmlns:p14="http://schemas.microsoft.com/office/powerpoint/2010/main" val="214824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Arial" charset="0"/>
                <a:ea typeface="+mn-ea"/>
                <a:cs typeface="+mn-cs"/>
              </a:rPr>
              <a:t>kidneys of the landscape</a:t>
            </a:r>
            <a:endParaRPr lang="en-US" sz="1200" kern="1200" dirty="0">
              <a:solidFill>
                <a:schemeClr val="tx1"/>
              </a:solidFill>
              <a:effectLst/>
              <a:latin typeface="Arial" charset="0"/>
              <a:ea typeface="+mn-ea"/>
              <a:cs typeface="+mn-cs"/>
            </a:endParaRPr>
          </a:p>
          <a:p>
            <a:pPr lvl="1"/>
            <a:r>
              <a:rPr lang="en-US" sz="1200" b="1" kern="1200" dirty="0">
                <a:solidFill>
                  <a:schemeClr val="tx1"/>
                </a:solidFill>
                <a:effectLst/>
                <a:latin typeface="Arial" charset="0"/>
                <a:ea typeface="+mn-ea"/>
                <a:cs typeface="+mn-cs"/>
              </a:rPr>
              <a:t>cleanse polluted waters: </a:t>
            </a:r>
            <a:r>
              <a:rPr lang="en-US" sz="1200" kern="1200" dirty="0">
                <a:solidFill>
                  <a:schemeClr val="tx1"/>
                </a:solidFill>
                <a:effectLst/>
                <a:latin typeface="Arial" charset="0"/>
                <a:ea typeface="+mn-ea"/>
                <a:cs typeface="+mn-cs"/>
              </a:rPr>
              <a:t> </a:t>
            </a:r>
            <a:r>
              <a:rPr lang="en-US" sz="1200" b="1" kern="1200" dirty="0">
                <a:solidFill>
                  <a:schemeClr val="tx1"/>
                </a:solidFill>
                <a:effectLst/>
                <a:latin typeface="Arial" charset="0"/>
                <a:ea typeface="+mn-ea"/>
                <a:cs typeface="+mn-cs"/>
              </a:rPr>
              <a:t>receive of water and waste from both natural and human sources</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Naturally-occurring bacteria in wetlands convert polluting nitrates into harmless nitrogen gas, filtering and purifying water for areas downstream. </a:t>
            </a:r>
            <a:endParaRPr lang="en-US" dirty="0"/>
          </a:p>
        </p:txBody>
      </p:sp>
      <p:sp>
        <p:nvSpPr>
          <p:cNvPr id="4" name="Slide Number Placeholder 3"/>
          <p:cNvSpPr>
            <a:spLocks noGrp="1"/>
          </p:cNvSpPr>
          <p:nvPr>
            <p:ph type="sldNum" sz="quarter" idx="10"/>
          </p:nvPr>
        </p:nvSpPr>
        <p:spPr/>
        <p:txBody>
          <a:bodyPr/>
          <a:lstStyle/>
          <a:p>
            <a:fld id="{0333581A-E74A-463F-A3CD-98B2B544D5D7}" type="slidenum">
              <a:rPr lang="en-US" smtClean="0"/>
              <a:pPr/>
              <a:t>8</a:t>
            </a:fld>
            <a:endParaRPr lang="en-US"/>
          </a:p>
        </p:txBody>
      </p:sp>
    </p:spTree>
    <p:extLst>
      <p:ext uri="{BB962C8B-B14F-4D97-AF65-F5344CB8AC3E}">
        <p14:creationId xmlns:p14="http://schemas.microsoft.com/office/powerpoint/2010/main" val="1317293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AED905-B48E-4F62-B90D-FCDB10D57BA1}" type="slidenum">
              <a:rPr lang="en-US"/>
              <a:pPr/>
              <a:t>9</a:t>
            </a:fld>
            <a:endParaRPr lang="en-US"/>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stabilize water supplies, thus mitigate both floods and drought, recharge groundwater aquifers</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Large headwater wetlands in the Allegheny Mountains and Meadow River provide important flood protection services to the state.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FFFF66"/>
                </a:solidFill>
                <a:effectLst>
                  <a:outerShdw blurRad="38100" dist="38100" dir="2700000" algn="tl">
                    <a:srgbClr val="C0C0C0"/>
                  </a:outerShdw>
                </a:effectLst>
              </a:rPr>
              <a:t>Pitch pine – heath peat woodland</a:t>
            </a:r>
            <a:r>
              <a:rPr lang="en-US" dirty="0">
                <a:solidFill>
                  <a:srgbClr val="FFFF66"/>
                </a:solidFill>
              </a:rPr>
              <a:t> </a:t>
            </a:r>
            <a:r>
              <a:rPr lang="en-US" b="1" dirty="0">
                <a:solidFill>
                  <a:srgbClr val="FFFF66"/>
                </a:solidFill>
                <a:effectLst>
                  <a:outerShdw blurRad="38100" dist="38100" dir="2700000" algn="tl">
                    <a:srgbClr val="C0C0C0"/>
                  </a:outerShdw>
                </a:effectLst>
              </a:rPr>
              <a:t>  S1 / G1G2 : </a:t>
            </a:r>
            <a:r>
              <a:rPr lang="en-US" dirty="0"/>
              <a:t>Northern-affiliated Swamps, Allegheny Front and the Catskills of NY.  </a:t>
            </a:r>
            <a:endParaRPr lang="en-US" b="1" dirty="0">
              <a:solidFill>
                <a:srgbClr val="FFFF66"/>
              </a:solidFill>
              <a:effectLst>
                <a:outerShdw blurRad="38100" dist="38100" dir="2700000" algn="tl">
                  <a:srgbClr val="C0C0C0"/>
                </a:outerShdw>
              </a:effectLst>
            </a:endParaRPr>
          </a:p>
        </p:txBody>
      </p:sp>
    </p:spTree>
    <p:extLst>
      <p:ext uri="{BB962C8B-B14F-4D97-AF65-F5344CB8AC3E}">
        <p14:creationId xmlns:p14="http://schemas.microsoft.com/office/powerpoint/2010/main" val="125082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12D71F5-7E1A-414C-A542-E25F879851AA}" type="slidenum">
              <a:rPr lang="en-US"/>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AE6286-C77D-48BD-A1AD-A8FC3FAF173A}" type="slidenum">
              <a:rPr lang="en-US"/>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77CC63-E3F1-40FB-8445-96597977EC89}" type="slidenum">
              <a:rPr lang="en-US"/>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B60A374-4C41-4465-AC87-702985AC95AE}" type="slidenum">
              <a:rPr lang="en-US"/>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2D71F5-7E1A-414C-A542-E25F879851AA}" type="slidenum">
              <a:rPr lang="en-US"/>
              <a:pPr/>
              <a:t>‹#›</a:t>
            </a:fld>
            <a:endParaRPr lang="en-US"/>
          </a:p>
        </p:txBody>
      </p:sp>
    </p:spTree>
    <p:extLst>
      <p:ext uri="{BB962C8B-B14F-4D97-AF65-F5344CB8AC3E}">
        <p14:creationId xmlns:p14="http://schemas.microsoft.com/office/powerpoint/2010/main" val="19963707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6CF22B7-9341-4056-90C0-12A8219A0224}" type="slidenum">
              <a:rPr lang="en-US" smtClean="0"/>
              <a:pPr/>
              <a:t>‹#›</a:t>
            </a:fld>
            <a:endParaRPr lang="en-US" dirty="0"/>
          </a:p>
        </p:txBody>
      </p:sp>
    </p:spTree>
    <p:extLst>
      <p:ext uri="{BB962C8B-B14F-4D97-AF65-F5344CB8AC3E}">
        <p14:creationId xmlns:p14="http://schemas.microsoft.com/office/powerpoint/2010/main" val="420149354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A7CF93-88AC-4B03-A3DE-3BDE83C05B04}" type="slidenum">
              <a:rPr lang="en-US"/>
              <a:pPr/>
              <a:t>‹#›</a:t>
            </a:fld>
            <a:endParaRPr lang="en-US"/>
          </a:p>
        </p:txBody>
      </p:sp>
    </p:spTree>
    <p:extLst>
      <p:ext uri="{BB962C8B-B14F-4D97-AF65-F5344CB8AC3E}">
        <p14:creationId xmlns:p14="http://schemas.microsoft.com/office/powerpoint/2010/main" val="7345639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4750DB-A9D8-40F1-A5C0-4310FF84B3EC}" type="slidenum">
              <a:rPr lang="en-US"/>
              <a:pPr/>
              <a:t>‹#›</a:t>
            </a:fld>
            <a:endParaRPr lang="en-US"/>
          </a:p>
        </p:txBody>
      </p:sp>
    </p:spTree>
    <p:extLst>
      <p:ext uri="{BB962C8B-B14F-4D97-AF65-F5344CB8AC3E}">
        <p14:creationId xmlns:p14="http://schemas.microsoft.com/office/powerpoint/2010/main" val="126641480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5353D82-EDCF-435A-BC4D-B72A84C812FD}" type="slidenum">
              <a:rPr lang="en-US"/>
              <a:pPr/>
              <a:t>‹#›</a:t>
            </a:fld>
            <a:endParaRPr lang="en-US"/>
          </a:p>
        </p:txBody>
      </p:sp>
    </p:spTree>
    <p:extLst>
      <p:ext uri="{BB962C8B-B14F-4D97-AF65-F5344CB8AC3E}">
        <p14:creationId xmlns:p14="http://schemas.microsoft.com/office/powerpoint/2010/main" val="164350447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FBF2B51-1ED6-40A9-BF79-893FD180ACC2}" type="slidenum">
              <a:rPr lang="en-US"/>
              <a:pPr/>
              <a:t>‹#›</a:t>
            </a:fld>
            <a:endParaRPr lang="en-US"/>
          </a:p>
        </p:txBody>
      </p:sp>
    </p:spTree>
    <p:extLst>
      <p:ext uri="{BB962C8B-B14F-4D97-AF65-F5344CB8AC3E}">
        <p14:creationId xmlns:p14="http://schemas.microsoft.com/office/powerpoint/2010/main" val="4838142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E4BF95A-F696-4F2A-8850-D5E367C0262F}" type="slidenum">
              <a:rPr lang="en-US"/>
              <a:pPr/>
              <a:t>‹#›</a:t>
            </a:fld>
            <a:endParaRPr lang="en-US"/>
          </a:p>
        </p:txBody>
      </p:sp>
    </p:spTree>
    <p:extLst>
      <p:ext uri="{BB962C8B-B14F-4D97-AF65-F5344CB8AC3E}">
        <p14:creationId xmlns:p14="http://schemas.microsoft.com/office/powerpoint/2010/main" val="10483821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9D7C52-7D57-4157-A3A2-375C02029003}" type="slidenum">
              <a:rPr lang="en-US"/>
              <a:pPr/>
              <a:t>‹#›</a:t>
            </a:fld>
            <a:endParaRPr lang="en-US"/>
          </a:p>
        </p:txBody>
      </p:sp>
    </p:spTree>
    <p:extLst>
      <p:ext uri="{BB962C8B-B14F-4D97-AF65-F5344CB8AC3E}">
        <p14:creationId xmlns:p14="http://schemas.microsoft.com/office/powerpoint/2010/main" val="24541603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AE6286-C77D-48BD-A1AD-A8FC3FAF173A}" type="slidenum">
              <a:rPr lang="en-US"/>
              <a:pPr/>
              <a:t>‹#›</a:t>
            </a:fld>
            <a:endParaRPr lang="en-US"/>
          </a:p>
        </p:txBody>
      </p:sp>
    </p:spTree>
    <p:extLst>
      <p:ext uri="{BB962C8B-B14F-4D97-AF65-F5344CB8AC3E}">
        <p14:creationId xmlns:p14="http://schemas.microsoft.com/office/powerpoint/2010/main" val="41558199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FDD1B8-4953-4907-876C-4B531AC8DCE8}" type="slidenum">
              <a:rPr lang="en-US"/>
              <a:pPr/>
              <a:t>‹#›</a:t>
            </a:fld>
            <a:endParaRPr lang="en-US"/>
          </a:p>
        </p:txBody>
      </p:sp>
    </p:spTree>
    <p:extLst>
      <p:ext uri="{BB962C8B-B14F-4D97-AF65-F5344CB8AC3E}">
        <p14:creationId xmlns:p14="http://schemas.microsoft.com/office/powerpoint/2010/main" val="387229738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77CC63-E3F1-40FB-8445-96597977EC89}" type="slidenum">
              <a:rPr lang="en-US"/>
              <a:pPr/>
              <a:t>‹#›</a:t>
            </a:fld>
            <a:endParaRPr lang="en-US"/>
          </a:p>
        </p:txBody>
      </p:sp>
    </p:spTree>
    <p:extLst>
      <p:ext uri="{BB962C8B-B14F-4D97-AF65-F5344CB8AC3E}">
        <p14:creationId xmlns:p14="http://schemas.microsoft.com/office/powerpoint/2010/main" val="7063727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B60A374-4C41-4465-AC87-702985AC95AE}" type="slidenum">
              <a:rPr lang="en-US"/>
              <a:pPr/>
              <a:t>‹#›</a:t>
            </a:fld>
            <a:endParaRPr lang="en-US"/>
          </a:p>
        </p:txBody>
      </p:sp>
    </p:spTree>
    <p:extLst>
      <p:ext uri="{BB962C8B-B14F-4D97-AF65-F5344CB8AC3E}">
        <p14:creationId xmlns:p14="http://schemas.microsoft.com/office/powerpoint/2010/main" val="18563046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2D71F5-7E1A-414C-A542-E25F879851AA}" type="slidenum">
              <a:rPr lang="en-US"/>
              <a:pPr/>
              <a:t>‹#›</a:t>
            </a:fld>
            <a:endParaRPr lang="en-US"/>
          </a:p>
        </p:txBody>
      </p:sp>
    </p:spTree>
    <p:extLst>
      <p:ext uri="{BB962C8B-B14F-4D97-AF65-F5344CB8AC3E}">
        <p14:creationId xmlns:p14="http://schemas.microsoft.com/office/powerpoint/2010/main" val="37401371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CF22B7-9341-4056-90C0-12A8219A0224}" type="slidenum">
              <a:rPr lang="en-US"/>
              <a:pPr/>
              <a:t>‹#›</a:t>
            </a:fld>
            <a:endParaRPr lang="en-US"/>
          </a:p>
        </p:txBody>
      </p:sp>
    </p:spTree>
    <p:extLst>
      <p:ext uri="{BB962C8B-B14F-4D97-AF65-F5344CB8AC3E}">
        <p14:creationId xmlns:p14="http://schemas.microsoft.com/office/powerpoint/2010/main" val="7051722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A7CF93-88AC-4B03-A3DE-3BDE83C05B04}" type="slidenum">
              <a:rPr lang="en-US"/>
              <a:pPr/>
              <a:t>‹#›</a:t>
            </a:fld>
            <a:endParaRPr lang="en-US"/>
          </a:p>
        </p:txBody>
      </p:sp>
    </p:spTree>
    <p:extLst>
      <p:ext uri="{BB962C8B-B14F-4D97-AF65-F5344CB8AC3E}">
        <p14:creationId xmlns:p14="http://schemas.microsoft.com/office/powerpoint/2010/main" val="16847653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4750DB-A9D8-40F1-A5C0-4310FF84B3EC}" type="slidenum">
              <a:rPr lang="en-US"/>
              <a:pPr/>
              <a:t>‹#›</a:t>
            </a:fld>
            <a:endParaRPr lang="en-US"/>
          </a:p>
        </p:txBody>
      </p:sp>
    </p:spTree>
    <p:extLst>
      <p:ext uri="{BB962C8B-B14F-4D97-AF65-F5344CB8AC3E}">
        <p14:creationId xmlns:p14="http://schemas.microsoft.com/office/powerpoint/2010/main" val="172365657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5353D82-EDCF-435A-BC4D-B72A84C812FD}" type="slidenum">
              <a:rPr lang="en-US"/>
              <a:pPr/>
              <a:t>‹#›</a:t>
            </a:fld>
            <a:endParaRPr lang="en-US"/>
          </a:p>
        </p:txBody>
      </p:sp>
    </p:spTree>
    <p:extLst>
      <p:ext uri="{BB962C8B-B14F-4D97-AF65-F5344CB8AC3E}">
        <p14:creationId xmlns:p14="http://schemas.microsoft.com/office/powerpoint/2010/main" val="32988392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A7CF93-88AC-4B03-A3DE-3BDE83C05B04}" type="slidenum">
              <a:rPr lang="en-US"/>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FBF2B51-1ED6-40A9-BF79-893FD180ACC2}" type="slidenum">
              <a:rPr lang="en-US"/>
              <a:pPr/>
              <a:t>‹#›</a:t>
            </a:fld>
            <a:endParaRPr lang="en-US"/>
          </a:p>
        </p:txBody>
      </p:sp>
    </p:spTree>
    <p:extLst>
      <p:ext uri="{BB962C8B-B14F-4D97-AF65-F5344CB8AC3E}">
        <p14:creationId xmlns:p14="http://schemas.microsoft.com/office/powerpoint/2010/main" val="328784980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E4BF95A-F696-4F2A-8850-D5E367C0262F}" type="slidenum">
              <a:rPr lang="en-US"/>
              <a:pPr/>
              <a:t>‹#›</a:t>
            </a:fld>
            <a:endParaRPr lang="en-US"/>
          </a:p>
        </p:txBody>
      </p:sp>
    </p:spTree>
    <p:extLst>
      <p:ext uri="{BB962C8B-B14F-4D97-AF65-F5344CB8AC3E}">
        <p14:creationId xmlns:p14="http://schemas.microsoft.com/office/powerpoint/2010/main" val="18927379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9D7C52-7D57-4157-A3A2-375C02029003}" type="slidenum">
              <a:rPr lang="en-US"/>
              <a:pPr/>
              <a:t>‹#›</a:t>
            </a:fld>
            <a:endParaRPr lang="en-US"/>
          </a:p>
        </p:txBody>
      </p:sp>
    </p:spTree>
    <p:extLst>
      <p:ext uri="{BB962C8B-B14F-4D97-AF65-F5344CB8AC3E}">
        <p14:creationId xmlns:p14="http://schemas.microsoft.com/office/powerpoint/2010/main" val="368440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AE6286-C77D-48BD-A1AD-A8FC3FAF173A}" type="slidenum">
              <a:rPr lang="en-US"/>
              <a:pPr/>
              <a:t>‹#›</a:t>
            </a:fld>
            <a:endParaRPr lang="en-US"/>
          </a:p>
        </p:txBody>
      </p:sp>
    </p:spTree>
    <p:extLst>
      <p:ext uri="{BB962C8B-B14F-4D97-AF65-F5344CB8AC3E}">
        <p14:creationId xmlns:p14="http://schemas.microsoft.com/office/powerpoint/2010/main" val="186355434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FDD1B8-4953-4907-876C-4B531AC8DCE8}" type="slidenum">
              <a:rPr lang="en-US"/>
              <a:pPr/>
              <a:t>‹#›</a:t>
            </a:fld>
            <a:endParaRPr lang="en-US"/>
          </a:p>
        </p:txBody>
      </p:sp>
    </p:spTree>
    <p:extLst>
      <p:ext uri="{BB962C8B-B14F-4D97-AF65-F5344CB8AC3E}">
        <p14:creationId xmlns:p14="http://schemas.microsoft.com/office/powerpoint/2010/main" val="290012796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77CC63-E3F1-40FB-8445-96597977EC89}" type="slidenum">
              <a:rPr lang="en-US"/>
              <a:pPr/>
              <a:t>‹#›</a:t>
            </a:fld>
            <a:endParaRPr lang="en-US"/>
          </a:p>
        </p:txBody>
      </p:sp>
    </p:spTree>
    <p:extLst>
      <p:ext uri="{BB962C8B-B14F-4D97-AF65-F5344CB8AC3E}">
        <p14:creationId xmlns:p14="http://schemas.microsoft.com/office/powerpoint/2010/main" val="391611752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B60A374-4C41-4465-AC87-702985AC95AE}" type="slidenum">
              <a:rPr lang="en-US"/>
              <a:pPr/>
              <a:t>‹#›</a:t>
            </a:fld>
            <a:endParaRPr lang="en-US"/>
          </a:p>
        </p:txBody>
      </p:sp>
    </p:spTree>
    <p:extLst>
      <p:ext uri="{BB962C8B-B14F-4D97-AF65-F5344CB8AC3E}">
        <p14:creationId xmlns:p14="http://schemas.microsoft.com/office/powerpoint/2010/main" val="29632741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4750DB-A9D8-40F1-A5C0-4310FF84B3EC}" type="slidenum">
              <a:rPr lang="en-US"/>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5353D82-EDCF-435A-BC4D-B72A84C812FD}" type="slidenum">
              <a:rPr lang="en-US"/>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FBF2B51-1ED6-40A9-BF79-893FD180ACC2}" type="slidenum">
              <a:rPr lang="en-US"/>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E4BF95A-F696-4F2A-8850-D5E367C0262F}" type="slidenum">
              <a:rPr lang="en-US"/>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9D7C52-7D57-4157-A3A2-375C02029003}" type="slidenum">
              <a:rPr lang="en-US"/>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FDD1B8-4953-4907-876C-4B531AC8DCE8}" type="slidenum">
              <a:rPr lang="en-US"/>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6D7DFCE8-68D0-4328-870C-FBAF26FEDA1D}"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 id="2147483659" r:id="rId11"/>
    <p:sldLayoutId id="2147483660" r:id="rId12"/>
  </p:sldLayoutIdLst>
  <p:transition>
    <p:fade/>
  </p:transition>
  <p:hf hdr="0" ftr="0" dt="0"/>
  <p:txStyles>
    <p:title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p:titleStyle>
    <p:body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6D7DFCE8-68D0-4328-870C-FBAF26FEDA1D}" type="slidenum">
              <a:rPr lang="en-US"/>
              <a:pPr/>
              <a:t>‹#›</a:t>
            </a:fld>
            <a:endParaRPr lang="en-US"/>
          </a:p>
        </p:txBody>
      </p:sp>
    </p:spTree>
    <p:extLst>
      <p:ext uri="{BB962C8B-B14F-4D97-AF65-F5344CB8AC3E}">
        <p14:creationId xmlns:p14="http://schemas.microsoft.com/office/powerpoint/2010/main" val="3600511463"/>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p:fade/>
  </p:transition>
  <p:hf hdr="0" ftr="0" dt="0"/>
  <p:txStyles>
    <p:title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p:titleStyle>
    <p:body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6D7DFCE8-68D0-4328-870C-FBAF26FEDA1D}" type="slidenum">
              <a:rPr lang="en-US"/>
              <a:pPr/>
              <a:t>‹#›</a:t>
            </a:fld>
            <a:endParaRPr lang="en-US"/>
          </a:p>
        </p:txBody>
      </p:sp>
    </p:spTree>
    <p:extLst>
      <p:ext uri="{BB962C8B-B14F-4D97-AF65-F5344CB8AC3E}">
        <p14:creationId xmlns:p14="http://schemas.microsoft.com/office/powerpoint/2010/main" val="350237090"/>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ransition>
    <p:fade/>
  </p:transition>
  <p:txStyles>
    <p:titleStyle>
      <a:lvl1pPr algn="ctr" rtl="0" fontAlgn="base">
        <a:spcBef>
          <a:spcPct val="0"/>
        </a:spcBef>
        <a:spcAft>
          <a:spcPct val="0"/>
        </a:spcAft>
        <a:defRPr sz="4400" b="0">
          <a:solidFill>
            <a:schemeClr val="bg1"/>
          </a:solidFill>
          <a:effectLst>
            <a:outerShdw blurRad="38100" dist="38100" dir="2700000" algn="tl">
              <a:srgbClr val="FFFFFF"/>
            </a:outerShdw>
          </a:effectLst>
          <a:latin typeface="Arial" pitchFamily="34" charset="0"/>
          <a:ea typeface="+mj-ea"/>
          <a:cs typeface="Arial"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p:titleStyle>
    <p:body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mapwv.gov/wetland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mapwv.gov/wetland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mapwv.gov/wetland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mapwv.gov/wetland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hart" Target="../charts/chart5.xml"/><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gif"/><Relationship Id="rId2" Type="http://schemas.openxmlformats.org/officeDocument/2006/relationships/image" Target="../media/image95.gif"/><Relationship Id="rId1" Type="http://schemas.openxmlformats.org/officeDocument/2006/relationships/slideLayout" Target="../slideLayouts/slideLayout25.xml"/><Relationship Id="rId6" Type="http://schemas.openxmlformats.org/officeDocument/2006/relationships/image" Target="../media/image99.gif"/><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977899" y="360361"/>
            <a:ext cx="7023101" cy="10667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3600" b="1" kern="0" dirty="0">
                <a:effectLst/>
              </a:rPr>
              <a:t>WVWRAM</a:t>
            </a:r>
          </a:p>
          <a:p>
            <a:r>
              <a:rPr lang="en-US" sz="2800" b="1" kern="0" dirty="0">
                <a:effectLst/>
              </a:rPr>
              <a:t>WV Wetland Rapid Assessment Method</a:t>
            </a:r>
          </a:p>
        </p:txBody>
      </p:sp>
      <p:sp>
        <p:nvSpPr>
          <p:cNvPr id="14" name="Rectangle 5"/>
          <p:cNvSpPr txBox="1">
            <a:spLocks noChangeArrowheads="1"/>
          </p:cNvSpPr>
          <p:nvPr/>
        </p:nvSpPr>
        <p:spPr>
          <a:xfrm>
            <a:off x="2000251" y="5562600"/>
            <a:ext cx="7143749" cy="13096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  Elizabeth Byers, Senior Wetland Scientist</a:t>
            </a: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  WVDEP Watershed Assessment Branch</a:t>
            </a: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  Elizabeth.A.Byers@wv.gov</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5562600"/>
            <a:ext cx="1981201" cy="1309688"/>
          </a:xfrm>
          <a:prstGeom prst="rect">
            <a:avLst/>
          </a:prstGeom>
          <a:noFill/>
          <a:ln>
            <a:noFill/>
          </a:ln>
        </p:spPr>
      </p:pic>
    </p:spTree>
    <p:extLst>
      <p:ext uri="{BB962C8B-B14F-4D97-AF65-F5344CB8AC3E}">
        <p14:creationId xmlns:p14="http://schemas.microsoft.com/office/powerpoint/2010/main" val="86213069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WVDNR\Photos\5_Outreach_duplicates\Communities\WetlandFloodplainClassification\7 Aquatic bed\4286 Justicia americana- not done\CAPR.4_JPV 00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2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B91B644-2176-4657-BFD2-9285632D5F1A}"/>
              </a:ext>
            </a:extLst>
          </p:cNvPr>
          <p:cNvSpPr>
            <a:spLocks noGrp="1"/>
          </p:cNvSpPr>
          <p:nvPr>
            <p:ph type="title"/>
          </p:nvPr>
        </p:nvSpPr>
        <p:spPr>
          <a:xfrm>
            <a:off x="152400" y="152400"/>
            <a:ext cx="8001000" cy="715962"/>
          </a:xfrm>
          <a:solidFill>
            <a:srgbClr val="FFFFFF">
              <a:alpha val="69804"/>
            </a:srgbClr>
          </a:solidFill>
        </p:spPr>
        <p:txBody>
          <a:bodyPr/>
          <a:lstStyle/>
          <a:p>
            <a:r>
              <a:rPr lang="en-US" sz="3200" dirty="0"/>
              <a:t>protect shorelines and banks from erosion</a:t>
            </a:r>
          </a:p>
        </p:txBody>
      </p:sp>
    </p:spTree>
    <p:extLst>
      <p:ext uri="{BB962C8B-B14F-4D97-AF65-F5344CB8AC3E}">
        <p14:creationId xmlns:p14="http://schemas.microsoft.com/office/powerpoint/2010/main" val="9234616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592E6EE-2962-4C42-A32F-C50E723CDBF2}"/>
              </a:ext>
            </a:extLst>
          </p:cNvPr>
          <p:cNvSpPr txBox="1"/>
          <p:nvPr/>
        </p:nvSpPr>
        <p:spPr>
          <a:xfrm>
            <a:off x="3766365" y="3812954"/>
            <a:ext cx="4848966" cy="1516014"/>
          </a:xfrm>
          <a:prstGeom prst="rect">
            <a:avLst/>
          </a:prstGeom>
        </p:spPr>
        <p:txBody>
          <a:bodyPr vert="horz" lIns="91440" tIns="45720" rIns="91440" bIns="45720" rtlCol="0" anchor="b">
            <a:normAutofit/>
          </a:bodyPr>
          <a:lstStyle/>
          <a:p>
            <a:pPr>
              <a:lnSpc>
                <a:spcPct val="90000"/>
              </a:lnSpc>
              <a:spcAft>
                <a:spcPts val="600"/>
              </a:spcAft>
            </a:pPr>
            <a:r>
              <a:rPr lang="en-US" sz="3300" kern="1200">
                <a:solidFill>
                  <a:srgbClr val="FFFFFF"/>
                </a:solidFill>
                <a:latin typeface="+mj-lt"/>
                <a:ea typeface="+mj-ea"/>
                <a:cs typeface="+mj-cs"/>
              </a:rPr>
              <a:t>2015-16 Develop tool for functional assessment of wetlands</a:t>
            </a:r>
          </a:p>
        </p:txBody>
      </p:sp>
      <p:pic>
        <p:nvPicPr>
          <p:cNvPr id="9" name="Picture 8" descr="A group of people standing in a field&#10;&#10;Description generated with very high confidence">
            <a:extLst>
              <a:ext uri="{FF2B5EF4-FFF2-40B4-BE49-F238E27FC236}">
                <a16:creationId xmlns:a16="http://schemas.microsoft.com/office/drawing/2014/main" id="{EF9666BC-69D3-4A0F-A3C6-32A6A1095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367" r="9884"/>
          <a:stretch/>
        </p:blipFill>
        <p:spPr>
          <a:xfrm>
            <a:off x="214814" y="3469280"/>
            <a:ext cx="3120339" cy="3049204"/>
          </a:xfrm>
          <a:prstGeom prst="rect">
            <a:avLst/>
          </a:prstGeom>
        </p:spPr>
      </p:pic>
      <p:pic>
        <p:nvPicPr>
          <p:cNvPr id="1026" name="Picture 2" descr="https://beingauthor.com/wp-content/uploads/2018/11/authors-much-research.jpg">
            <a:extLst>
              <a:ext uri="{FF2B5EF4-FFF2-40B4-BE49-F238E27FC236}">
                <a16:creationId xmlns:a16="http://schemas.microsoft.com/office/drawing/2014/main" id="{8EB4A8E2-862E-4DD9-9204-C9F67286E6F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7759"/>
          <a:stretch/>
        </p:blipFill>
        <p:spPr bwMode="auto">
          <a:xfrm>
            <a:off x="3490722" y="299363"/>
            <a:ext cx="5412813"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0EE3F9A-1BE5-4AB3-BAEC-D3AD8788DE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647" b="5"/>
          <a:stretch/>
        </p:blipFill>
        <p:spPr>
          <a:xfrm>
            <a:off x="218866" y="288047"/>
            <a:ext cx="3120339" cy="3026833"/>
          </a:xfrm>
          <a:prstGeom prst="rect">
            <a:avLst/>
          </a:prstGeom>
        </p:spPr>
      </p:pic>
      <p:sp>
        <p:nvSpPr>
          <p:cNvPr id="4" name="Slide Number Placeholder 3">
            <a:extLst>
              <a:ext uri="{FF2B5EF4-FFF2-40B4-BE49-F238E27FC236}">
                <a16:creationId xmlns:a16="http://schemas.microsoft.com/office/drawing/2014/main" id="{08ADB0FF-5A47-4F6F-AEC6-2FCE1767E34C}"/>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a:spcAft>
                <a:spcPts val="600"/>
              </a:spcAft>
            </a:pPr>
            <a:fld id="{0B60A374-4C41-4465-AC87-702985AC95AE}" type="slidenum">
              <a:rPr lang="en-US" sz="1200" smtClean="0">
                <a:solidFill>
                  <a:schemeClr val="tx1">
                    <a:tint val="75000"/>
                  </a:schemeClr>
                </a:solidFill>
                <a:latin typeface="+mn-lt"/>
              </a:rPr>
              <a:pPr>
                <a:spcAft>
                  <a:spcPts val="600"/>
                </a:spcAft>
              </a:pPr>
              <a:t>11</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4167665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350734">
            <a:off x="-206944" y="30118"/>
            <a:ext cx="3079127" cy="3970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83556">
            <a:off x="1752600" y="16628"/>
            <a:ext cx="3075711" cy="3970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321">
            <a:off x="4075178" y="-22467"/>
            <a:ext cx="3076842" cy="3984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1302065">
            <a:off x="-214351" y="2976133"/>
            <a:ext cx="3085696" cy="3984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29246">
            <a:off x="6282522" y="52031"/>
            <a:ext cx="3059657" cy="3970223"/>
          </a:xfrm>
          <a:prstGeom prst="rect">
            <a:avLst/>
          </a:prstGeom>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434061">
            <a:off x="1847746" y="2892201"/>
            <a:ext cx="3114592" cy="4018954"/>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5126">
            <a:off x="3972756" y="2955267"/>
            <a:ext cx="3054843" cy="3971681"/>
          </a:xfrm>
          <a:prstGeom prst="rect">
            <a:avLst/>
          </a:prstGeom>
        </p:spPr>
      </p:pic>
      <p:grpSp>
        <p:nvGrpSpPr>
          <p:cNvPr id="8" name="Group 7"/>
          <p:cNvGrpSpPr/>
          <p:nvPr/>
        </p:nvGrpSpPr>
        <p:grpSpPr>
          <a:xfrm>
            <a:off x="6344180" y="3066237"/>
            <a:ext cx="3082290" cy="3867963"/>
            <a:chOff x="6344180" y="2984428"/>
            <a:chExt cx="3082290" cy="3867963"/>
          </a:xfrm>
        </p:grpSpPr>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17046">
              <a:off x="6344180" y="5136676"/>
              <a:ext cx="2936340" cy="1715715"/>
            </a:xfrm>
            <a:prstGeom prst="rect">
              <a:avLst/>
            </a:prstGeom>
          </p:spPr>
        </p:pic>
        <p:pic>
          <p:nvPicPr>
            <p:cNvPr id="6" name="Picture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34148">
              <a:off x="6522039" y="2984428"/>
              <a:ext cx="2904431" cy="2171854"/>
            </a:xfrm>
            <a:prstGeom prst="rect">
              <a:avLst/>
            </a:prstGeom>
          </p:spPr>
        </p:pic>
      </p:grpSp>
      <p:sp>
        <p:nvSpPr>
          <p:cNvPr id="12" name="Rectangle 11">
            <a:extLst>
              <a:ext uri="{FF2B5EF4-FFF2-40B4-BE49-F238E27FC236}">
                <a16:creationId xmlns:a16="http://schemas.microsoft.com/office/drawing/2014/main" id="{F6DE6380-F89D-456E-8A09-DC007B321745}"/>
              </a:ext>
            </a:extLst>
          </p:cNvPr>
          <p:cNvSpPr/>
          <p:nvPr/>
        </p:nvSpPr>
        <p:spPr>
          <a:xfrm>
            <a:off x="762000" y="5556456"/>
            <a:ext cx="7676884" cy="519886"/>
          </a:xfrm>
          <a:prstGeom prst="rect">
            <a:avLst/>
          </a:prstGeom>
          <a:solidFill>
            <a:srgbClr val="FFFF00">
              <a:alpha val="89804"/>
            </a:srgbClr>
          </a:solidFill>
          <a:ln>
            <a:solidFill>
              <a:srgbClr val="000000"/>
            </a:solidFill>
          </a:ln>
        </p:spPr>
        <p:txBody>
          <a:bodyPr wrap="square">
            <a:spAutoFit/>
          </a:bodyPr>
          <a:lstStyle/>
          <a:p>
            <a:pPr marL="0" marR="0" algn="ctr">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Built on the best available existing science</a:t>
            </a:r>
          </a:p>
        </p:txBody>
      </p:sp>
    </p:spTree>
    <p:extLst>
      <p:ext uri="{BB962C8B-B14F-4D97-AF65-F5344CB8AC3E}">
        <p14:creationId xmlns:p14="http://schemas.microsoft.com/office/powerpoint/2010/main" val="38758521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041492">
            <a:off x="282007" y="513312"/>
            <a:ext cx="2881171" cy="372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67196">
            <a:off x="1746088" y="91128"/>
            <a:ext cx="2819400" cy="3720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48398" y="-14785"/>
            <a:ext cx="2784946" cy="372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73884">
            <a:off x="4516254" y="192777"/>
            <a:ext cx="2895600" cy="3736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475269">
            <a:off x="5994765" y="639406"/>
            <a:ext cx="2904312" cy="3755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849415">
            <a:off x="416166" y="2857981"/>
            <a:ext cx="2873674" cy="3710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1022611">
            <a:off x="1516260" y="2422919"/>
            <a:ext cx="2863027" cy="372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21427960">
            <a:off x="2605707" y="2133600"/>
            <a:ext cx="2796298" cy="372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189192">
            <a:off x="3628425" y="2111824"/>
            <a:ext cx="2904312" cy="3755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5" name="Picture 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484150">
            <a:off x="4759157" y="2373424"/>
            <a:ext cx="2906722" cy="3765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6" name="Picture 1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673661">
            <a:off x="5892301" y="2838265"/>
            <a:ext cx="2912509" cy="3770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B8D8BD61-12E8-4B46-A868-31CC84517798}"/>
              </a:ext>
            </a:extLst>
          </p:cNvPr>
          <p:cNvSpPr/>
          <p:nvPr/>
        </p:nvSpPr>
        <p:spPr>
          <a:xfrm>
            <a:off x="152400" y="5556456"/>
            <a:ext cx="8743684" cy="458780"/>
          </a:xfrm>
          <a:prstGeom prst="rect">
            <a:avLst/>
          </a:prstGeom>
          <a:solidFill>
            <a:srgbClr val="FFFF00">
              <a:alpha val="89804"/>
            </a:srgbClr>
          </a:solidFill>
          <a:ln>
            <a:solidFill>
              <a:schemeClr val="bg1"/>
            </a:solidFill>
          </a:ln>
        </p:spPr>
        <p:txBody>
          <a:bodyPr wrap="square">
            <a:spAutoFit/>
          </a:bodyPr>
          <a:lstStyle/>
          <a:p>
            <a:pPr marL="0" marR="0" algn="ctr">
              <a:lnSpc>
                <a:spcPct val="107000"/>
              </a:lnSpc>
              <a:spcBef>
                <a:spcPts val="0"/>
              </a:spcBef>
              <a:spcAft>
                <a:spcPts val="800"/>
              </a:spcAf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…DEP looked only at tested, validated methods &amp; metrics</a:t>
            </a:r>
          </a:p>
        </p:txBody>
      </p:sp>
    </p:spTree>
    <p:extLst>
      <p:ext uri="{BB962C8B-B14F-4D97-AF65-F5344CB8AC3E}">
        <p14:creationId xmlns:p14="http://schemas.microsoft.com/office/powerpoint/2010/main" val="61364559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592E6EE-2962-4C42-A32F-C50E723CDBF2}"/>
              </a:ext>
            </a:extLst>
          </p:cNvPr>
          <p:cNvSpPr txBox="1"/>
          <p:nvPr/>
        </p:nvSpPr>
        <p:spPr>
          <a:xfrm>
            <a:off x="3766365" y="3812954"/>
            <a:ext cx="4848966" cy="1516014"/>
          </a:xfrm>
          <a:prstGeom prst="rect">
            <a:avLst/>
          </a:prstGeom>
        </p:spPr>
        <p:txBody>
          <a:bodyPr vert="horz" lIns="91440" tIns="45720" rIns="91440" bIns="45720" rtlCol="0" anchor="b">
            <a:normAutofit fontScale="92500" lnSpcReduction="10000"/>
          </a:bodyPr>
          <a:lstStyle/>
          <a:p>
            <a:pPr>
              <a:lnSpc>
                <a:spcPct val="90000"/>
              </a:lnSpc>
              <a:spcAft>
                <a:spcPts val="600"/>
              </a:spcAft>
            </a:pPr>
            <a:r>
              <a:rPr lang="en-US" sz="3900" kern="1200" dirty="0">
                <a:solidFill>
                  <a:srgbClr val="FFFFFF"/>
                </a:solidFill>
                <a:latin typeface="+mj-lt"/>
                <a:ea typeface="+mj-ea"/>
                <a:cs typeface="+mj-cs"/>
              </a:rPr>
              <a:t>2017-18 Field-testing: </a:t>
            </a:r>
          </a:p>
          <a:p>
            <a:pPr>
              <a:lnSpc>
                <a:spcPct val="90000"/>
              </a:lnSpc>
              <a:spcAft>
                <a:spcPts val="600"/>
              </a:spcAft>
            </a:pPr>
            <a:r>
              <a:rPr lang="en-US" sz="3900" kern="1200" dirty="0">
                <a:solidFill>
                  <a:srgbClr val="FFFFFF"/>
                </a:solidFill>
                <a:latin typeface="+mj-lt"/>
                <a:ea typeface="+mj-ea"/>
                <a:cs typeface="+mj-cs"/>
              </a:rPr>
              <a:t>69 stakeholders from 22 organizations</a:t>
            </a:r>
          </a:p>
        </p:txBody>
      </p:sp>
      <p:pic>
        <p:nvPicPr>
          <p:cNvPr id="12" name="Picture 11" descr="A person that is standing in the grass&#10;&#10;Description generated with very high confidence">
            <a:extLst>
              <a:ext uri="{FF2B5EF4-FFF2-40B4-BE49-F238E27FC236}">
                <a16:creationId xmlns:a16="http://schemas.microsoft.com/office/drawing/2014/main" id="{F2C8C1AE-8CB9-4D02-B2B4-25688CB36B0C}"/>
              </a:ext>
            </a:extLst>
          </p:cNvPr>
          <p:cNvPicPr>
            <a:picLocks noChangeAspect="1"/>
          </p:cNvPicPr>
          <p:nvPr/>
        </p:nvPicPr>
        <p:blipFill rotWithShape="1">
          <a:blip r:embed="rId3">
            <a:extLst>
              <a:ext uri="{28A0092B-C50C-407E-A947-70E740481C1C}">
                <a14:useLocalDpi xmlns:a14="http://schemas.microsoft.com/office/drawing/2010/main"/>
              </a:ext>
            </a:extLst>
          </a:blip>
          <a:srcRect l="10268" r="12983"/>
          <a:stretch/>
        </p:blipFill>
        <p:spPr>
          <a:xfrm>
            <a:off x="146927" y="3469280"/>
            <a:ext cx="3120339" cy="3049204"/>
          </a:xfrm>
          <a:prstGeom prst="rect">
            <a:avLst/>
          </a:prstGeom>
        </p:spPr>
      </p:pic>
      <p:pic>
        <p:nvPicPr>
          <p:cNvPr id="6" name="Picture 5" descr="A group of people standing next to a tree&#10;&#10;Description generated with very high confidence">
            <a:extLst>
              <a:ext uri="{FF2B5EF4-FFF2-40B4-BE49-F238E27FC236}">
                <a16:creationId xmlns:a16="http://schemas.microsoft.com/office/drawing/2014/main" id="{736FE2CD-3653-4B77-A28A-48C5541346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955" b="9944"/>
          <a:stretch/>
        </p:blipFill>
        <p:spPr>
          <a:xfrm>
            <a:off x="3490722" y="299363"/>
            <a:ext cx="5412813" cy="3008188"/>
          </a:xfrm>
          <a:prstGeom prst="rect">
            <a:avLst/>
          </a:prstGeom>
        </p:spPr>
      </p:pic>
      <p:cxnSp>
        <p:nvCxnSpPr>
          <p:cNvPr id="26" name="Straight Connector 2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descr="A person standing next to a tree&#10;&#10;Description generated with very high confidence">
            <a:extLst>
              <a:ext uri="{FF2B5EF4-FFF2-40B4-BE49-F238E27FC236}">
                <a16:creationId xmlns:a16="http://schemas.microsoft.com/office/drawing/2014/main" id="{9144FEC3-53F6-4707-8FE0-3936A85726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255" r="18425" b="-4"/>
          <a:stretch/>
        </p:blipFill>
        <p:spPr>
          <a:xfrm>
            <a:off x="143935" y="283597"/>
            <a:ext cx="3120339" cy="3026833"/>
          </a:xfrm>
          <a:prstGeom prst="rect">
            <a:avLst/>
          </a:prstGeom>
        </p:spPr>
      </p:pic>
      <p:sp>
        <p:nvSpPr>
          <p:cNvPr id="4" name="Slide Number Placeholder 3">
            <a:extLst>
              <a:ext uri="{FF2B5EF4-FFF2-40B4-BE49-F238E27FC236}">
                <a16:creationId xmlns:a16="http://schemas.microsoft.com/office/drawing/2014/main" id="{08ADB0FF-5A47-4F6F-AEC6-2FCE1767E34C}"/>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a:spcAft>
                <a:spcPts val="600"/>
              </a:spcAft>
            </a:pPr>
            <a:fld id="{0B60A374-4C41-4465-AC87-702985AC95AE}" type="slidenum">
              <a:rPr lang="en-US" sz="1200" smtClean="0">
                <a:solidFill>
                  <a:schemeClr val="tx1">
                    <a:tint val="75000"/>
                  </a:schemeClr>
                </a:solidFill>
                <a:latin typeface="+mn-lt"/>
              </a:rPr>
              <a:pPr>
                <a:spcAft>
                  <a:spcPts val="600"/>
                </a:spcAft>
              </a:pPr>
              <a:t>14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7835407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592E6EE-2962-4C42-A32F-C50E723CDBF2}"/>
              </a:ext>
            </a:extLst>
          </p:cNvPr>
          <p:cNvSpPr txBox="1"/>
          <p:nvPr/>
        </p:nvSpPr>
        <p:spPr>
          <a:xfrm>
            <a:off x="3766365" y="3812954"/>
            <a:ext cx="4848966" cy="1516014"/>
          </a:xfrm>
          <a:prstGeom prst="rect">
            <a:avLst/>
          </a:prstGeom>
        </p:spPr>
        <p:txBody>
          <a:bodyPr vert="horz" lIns="91440" tIns="45720" rIns="91440" bIns="45720" rtlCol="0" anchor="b">
            <a:noAutofit/>
          </a:bodyPr>
          <a:lstStyle/>
          <a:p>
            <a:pPr>
              <a:lnSpc>
                <a:spcPct val="90000"/>
              </a:lnSpc>
              <a:spcAft>
                <a:spcPts val="600"/>
              </a:spcAft>
            </a:pPr>
            <a:r>
              <a:rPr lang="en-US" sz="3600" kern="1200" dirty="0">
                <a:solidFill>
                  <a:srgbClr val="FFFFFF"/>
                </a:solidFill>
                <a:latin typeface="+mj-lt"/>
                <a:ea typeface="+mj-ea"/>
                <a:cs typeface="+mj-cs"/>
              </a:rPr>
              <a:t>2019 Training: </a:t>
            </a:r>
          </a:p>
          <a:p>
            <a:pPr>
              <a:lnSpc>
                <a:spcPct val="90000"/>
              </a:lnSpc>
              <a:spcAft>
                <a:spcPts val="600"/>
              </a:spcAft>
            </a:pPr>
            <a:r>
              <a:rPr lang="en-US" sz="3600" kern="1200" dirty="0">
                <a:solidFill>
                  <a:srgbClr val="FFFFFF"/>
                </a:solidFill>
                <a:latin typeface="+mj-lt"/>
                <a:ea typeface="+mj-ea"/>
                <a:cs typeface="+mj-cs"/>
              </a:rPr>
              <a:t>112 stakeholders from 40 organizations</a:t>
            </a:r>
          </a:p>
        </p:txBody>
      </p:sp>
      <p:pic>
        <p:nvPicPr>
          <p:cNvPr id="9" name="Picture 8">
            <a:extLst>
              <a:ext uri="{FF2B5EF4-FFF2-40B4-BE49-F238E27FC236}">
                <a16:creationId xmlns:a16="http://schemas.microsoft.com/office/drawing/2014/main" id="{AF796C66-A7DD-4233-9E7D-41ADDCCA96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967" r="-5" b="-5"/>
          <a:stretch/>
        </p:blipFill>
        <p:spPr>
          <a:xfrm>
            <a:off x="238226" y="299363"/>
            <a:ext cx="3120339" cy="3049204"/>
          </a:xfrm>
          <a:prstGeom prst="rect">
            <a:avLst/>
          </a:prstGeom>
        </p:spPr>
      </p:pic>
      <p:pic>
        <p:nvPicPr>
          <p:cNvPr id="5" name="Picture 4">
            <a:extLst>
              <a:ext uri="{FF2B5EF4-FFF2-40B4-BE49-F238E27FC236}">
                <a16:creationId xmlns:a16="http://schemas.microsoft.com/office/drawing/2014/main" id="{B43C144A-C8BE-43BA-AD86-747F82CF9C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596"/>
          <a:stretch/>
        </p:blipFill>
        <p:spPr>
          <a:xfrm>
            <a:off x="3490722" y="299363"/>
            <a:ext cx="5412813" cy="3008188"/>
          </a:xfrm>
          <a:prstGeom prst="rect">
            <a:avLst/>
          </a:prstGeom>
        </p:spPr>
      </p:pic>
      <p:cxnSp>
        <p:nvCxnSpPr>
          <p:cNvPr id="33" name="Straight Connector 3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8ADB0FF-5A47-4F6F-AEC6-2FCE1767E34C}"/>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a:spcAft>
                <a:spcPts val="600"/>
              </a:spcAft>
            </a:pPr>
            <a:fld id="{0B60A374-4C41-4465-AC87-702985AC95AE}" type="slidenum">
              <a:rPr lang="en-US" sz="1200" smtClean="0">
                <a:solidFill>
                  <a:schemeClr val="tx1">
                    <a:tint val="75000"/>
                  </a:schemeClr>
                </a:solidFill>
                <a:latin typeface="+mn-lt"/>
              </a:rPr>
              <a:pPr>
                <a:spcAft>
                  <a:spcPts val="600"/>
                </a:spcAft>
              </a:pPr>
              <a:t>15</a:t>
            </a:fld>
            <a:endParaRPr lang="en-US" sz="1200">
              <a:solidFill>
                <a:schemeClr val="tx1">
                  <a:tint val="75000"/>
                </a:schemeClr>
              </a:solidFill>
              <a:latin typeface="+mn-lt"/>
            </a:endParaRPr>
          </a:p>
        </p:txBody>
      </p:sp>
      <p:pic>
        <p:nvPicPr>
          <p:cNvPr id="3" name="Picture 2">
            <a:extLst>
              <a:ext uri="{FF2B5EF4-FFF2-40B4-BE49-F238E27FC236}">
                <a16:creationId xmlns:a16="http://schemas.microsoft.com/office/drawing/2014/main" id="{312A413A-27E0-47B1-86EC-FE9BCD2723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725" y="3482709"/>
            <a:ext cx="3191318" cy="2918091"/>
          </a:xfrm>
          <a:prstGeom prst="rect">
            <a:avLst/>
          </a:prstGeom>
        </p:spPr>
      </p:pic>
    </p:spTree>
    <p:extLst>
      <p:ext uri="{BB962C8B-B14F-4D97-AF65-F5344CB8AC3E}">
        <p14:creationId xmlns:p14="http://schemas.microsoft.com/office/powerpoint/2010/main" val="26416006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592E6EE-2962-4C42-A32F-C50E723CDBF2}"/>
              </a:ext>
            </a:extLst>
          </p:cNvPr>
          <p:cNvSpPr txBox="1"/>
          <p:nvPr/>
        </p:nvSpPr>
        <p:spPr>
          <a:xfrm>
            <a:off x="3766365" y="3812954"/>
            <a:ext cx="4848966" cy="1516014"/>
          </a:xfrm>
          <a:prstGeom prst="rect">
            <a:avLst/>
          </a:prstGeom>
        </p:spPr>
        <p:txBody>
          <a:bodyPr vert="horz" lIns="91440" tIns="45720" rIns="91440" bIns="45720" rtlCol="0" anchor="b">
            <a:normAutofit fontScale="92500" lnSpcReduction="10000"/>
          </a:bodyPr>
          <a:lstStyle/>
          <a:p>
            <a:pPr>
              <a:lnSpc>
                <a:spcPct val="90000"/>
              </a:lnSpc>
              <a:spcAft>
                <a:spcPts val="600"/>
              </a:spcAft>
            </a:pPr>
            <a:r>
              <a:rPr lang="en-US" sz="3900" kern="1200" dirty="0">
                <a:solidFill>
                  <a:srgbClr val="FFFFFF"/>
                </a:solidFill>
                <a:latin typeface="+mj-lt"/>
                <a:ea typeface="+mj-ea"/>
                <a:cs typeface="+mj-cs"/>
              </a:rPr>
              <a:t>2020 Monitoring:</a:t>
            </a:r>
          </a:p>
          <a:p>
            <a:pPr>
              <a:lnSpc>
                <a:spcPct val="90000"/>
              </a:lnSpc>
              <a:spcAft>
                <a:spcPts val="600"/>
              </a:spcAft>
            </a:pPr>
            <a:r>
              <a:rPr lang="en-US" sz="3900" dirty="0">
                <a:solidFill>
                  <a:srgbClr val="FFFFFF"/>
                </a:solidFill>
                <a:latin typeface="+mj-lt"/>
                <a:ea typeface="+mj-ea"/>
                <a:cs typeface="+mj-cs"/>
              </a:rPr>
              <a:t>i</a:t>
            </a:r>
            <a:r>
              <a:rPr lang="en-US" sz="3900" kern="1200" dirty="0">
                <a:solidFill>
                  <a:srgbClr val="FFFFFF"/>
                </a:solidFill>
                <a:latin typeface="+mj-lt"/>
                <a:ea typeface="+mj-ea"/>
                <a:cs typeface="+mj-cs"/>
              </a:rPr>
              <a:t>nitiate probabilistic statewide program</a:t>
            </a:r>
          </a:p>
        </p:txBody>
      </p:sp>
      <p:pic>
        <p:nvPicPr>
          <p:cNvPr id="11" name="Picture 10" descr="A close up of a hillside next to a river&#10;&#10;Description automatically generated">
            <a:extLst>
              <a:ext uri="{FF2B5EF4-FFF2-40B4-BE49-F238E27FC236}">
                <a16:creationId xmlns:a16="http://schemas.microsoft.com/office/drawing/2014/main" id="{BDE79EA7-00E3-41C8-B568-3CEE80A14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421" r="5829"/>
          <a:stretch/>
        </p:blipFill>
        <p:spPr>
          <a:xfrm>
            <a:off x="238226" y="299363"/>
            <a:ext cx="3120339" cy="3049204"/>
          </a:xfrm>
          <a:prstGeom prst="rect">
            <a:avLst/>
          </a:prstGeom>
        </p:spPr>
      </p:pic>
      <p:pic>
        <p:nvPicPr>
          <p:cNvPr id="10" name="Picture 9">
            <a:extLst>
              <a:ext uri="{FF2B5EF4-FFF2-40B4-BE49-F238E27FC236}">
                <a16:creationId xmlns:a16="http://schemas.microsoft.com/office/drawing/2014/main" id="{96D333B3-03D3-4665-BD87-20EE6E9307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706" b="16193"/>
          <a:stretch/>
        </p:blipFill>
        <p:spPr>
          <a:xfrm>
            <a:off x="3490722" y="299363"/>
            <a:ext cx="5412813" cy="3008188"/>
          </a:xfrm>
          <a:prstGeom prst="rect">
            <a:avLst/>
          </a:prstGeom>
        </p:spPr>
      </p:pic>
      <p:cxnSp>
        <p:nvCxnSpPr>
          <p:cNvPr id="54" name="Straight Connector 53">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person standing next to a tree&#10;&#10;Description automatically generated">
            <a:extLst>
              <a:ext uri="{FF2B5EF4-FFF2-40B4-BE49-F238E27FC236}">
                <a16:creationId xmlns:a16="http://schemas.microsoft.com/office/drawing/2014/main" id="{53BFC855-BFD1-43AA-8AC3-7A90D1EFE9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278" r="401" b="-4"/>
          <a:stretch/>
        </p:blipFill>
        <p:spPr>
          <a:xfrm>
            <a:off x="238226" y="3509433"/>
            <a:ext cx="3120339" cy="3026833"/>
          </a:xfrm>
          <a:prstGeom prst="rect">
            <a:avLst/>
          </a:prstGeom>
        </p:spPr>
      </p:pic>
      <p:sp>
        <p:nvSpPr>
          <p:cNvPr id="4" name="Slide Number Placeholder 3">
            <a:extLst>
              <a:ext uri="{FF2B5EF4-FFF2-40B4-BE49-F238E27FC236}">
                <a16:creationId xmlns:a16="http://schemas.microsoft.com/office/drawing/2014/main" id="{08ADB0FF-5A47-4F6F-AEC6-2FCE1767E34C}"/>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a:spcAft>
                <a:spcPts val="600"/>
              </a:spcAft>
            </a:pPr>
            <a:fld id="{0B60A374-4C41-4465-AC87-702985AC95AE}" type="slidenum">
              <a:rPr lang="en-US" sz="1200" smtClean="0">
                <a:solidFill>
                  <a:schemeClr val="tx1">
                    <a:tint val="75000"/>
                  </a:schemeClr>
                </a:solidFill>
                <a:latin typeface="+mn-lt"/>
              </a:rPr>
              <a:pPr>
                <a:spcAft>
                  <a:spcPts val="600"/>
                </a:spcAft>
              </a:pPr>
              <a:t>16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2440788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57800" y="1734066"/>
            <a:ext cx="3200400" cy="2831544"/>
          </a:xfrm>
          <a:prstGeom prst="rect">
            <a:avLst/>
          </a:prstGeom>
          <a:noFill/>
        </p:spPr>
        <p:txBody>
          <a:bodyPr wrap="square" rtlCol="0">
            <a:spAutoFit/>
          </a:bodyPr>
          <a:lstStyle/>
          <a:p>
            <a:pPr algn="ctr">
              <a:spcAft>
                <a:spcPts val="1200"/>
              </a:spcAft>
            </a:pPr>
            <a:r>
              <a:rPr lang="en-US" b="1" dirty="0">
                <a:solidFill>
                  <a:schemeClr val="bg1"/>
                </a:solidFill>
                <a:latin typeface="Arial" panose="020B0604020202020204" pitchFamily="34" charset="0"/>
                <a:cs typeface="Arial" panose="020B0604020202020204" pitchFamily="34" charset="0"/>
              </a:rPr>
              <a:t>2020</a:t>
            </a:r>
          </a:p>
          <a:p>
            <a:pPr algn="ctr">
              <a:spcAft>
                <a:spcPts val="1200"/>
              </a:spcAft>
            </a:pPr>
            <a:r>
              <a:rPr lang="en-US" sz="3200" b="1" dirty="0">
                <a:solidFill>
                  <a:schemeClr val="bg1"/>
                </a:solidFill>
                <a:latin typeface="Arial" panose="020B0604020202020204" pitchFamily="34" charset="0"/>
                <a:cs typeface="Arial" panose="020B0604020202020204" pitchFamily="34" charset="0"/>
              </a:rPr>
              <a:t>public notice </a:t>
            </a:r>
            <a:r>
              <a:rPr lang="en-US" sz="3200" dirty="0">
                <a:solidFill>
                  <a:schemeClr val="bg1"/>
                </a:solidFill>
                <a:latin typeface="Arial" panose="020B0604020202020204" pitchFamily="34" charset="0"/>
                <a:cs typeface="Arial" panose="020B0604020202020204" pitchFamily="34" charset="0"/>
              </a:rPr>
              <a:t>and </a:t>
            </a:r>
            <a:r>
              <a:rPr lang="en-US" sz="3200" b="1" dirty="0">
                <a:solidFill>
                  <a:schemeClr val="bg1"/>
                </a:solidFill>
                <a:latin typeface="Arial" panose="020B0604020202020204" pitchFamily="34" charset="0"/>
                <a:cs typeface="Arial" panose="020B0604020202020204" pitchFamily="34" charset="0"/>
              </a:rPr>
              <a:t>moving toward agency adoption</a:t>
            </a:r>
          </a:p>
        </p:txBody>
      </p:sp>
      <p:pic>
        <p:nvPicPr>
          <p:cNvPr id="8" name="Picture 7">
            <a:extLst>
              <a:ext uri="{FF2B5EF4-FFF2-40B4-BE49-F238E27FC236}">
                <a16:creationId xmlns:a16="http://schemas.microsoft.com/office/drawing/2014/main" id="{FDEEB764-0706-4957-BC12-24703FAB2F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39" y="0"/>
            <a:ext cx="4587240" cy="6867754"/>
          </a:xfrm>
          <a:prstGeom prst="rect">
            <a:avLst/>
          </a:prstGeom>
        </p:spPr>
      </p:pic>
    </p:spTree>
    <p:extLst>
      <p:ext uri="{BB962C8B-B14F-4D97-AF65-F5344CB8AC3E}">
        <p14:creationId xmlns:p14="http://schemas.microsoft.com/office/powerpoint/2010/main" val="7786994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1905000" y="242889"/>
            <a:ext cx="7239000" cy="10667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3600" b="1" kern="0" dirty="0">
                <a:effectLst/>
              </a:rPr>
              <a:t>WVWRAM</a:t>
            </a:r>
          </a:p>
          <a:p>
            <a:r>
              <a:rPr lang="en-US" sz="2800" b="1" kern="0" dirty="0">
                <a:effectLst/>
              </a:rPr>
              <a:t>WV Wetland Rapid Assessment Method</a:t>
            </a:r>
          </a:p>
        </p:txBody>
      </p:sp>
      <p:sp>
        <p:nvSpPr>
          <p:cNvPr id="14" name="Rectangle 5"/>
          <p:cNvSpPr txBox="1">
            <a:spLocks noChangeArrowheads="1"/>
          </p:cNvSpPr>
          <p:nvPr/>
        </p:nvSpPr>
        <p:spPr>
          <a:xfrm>
            <a:off x="1028700" y="2667000"/>
            <a:ext cx="6743699" cy="3048000"/>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457200" indent="-457200">
              <a:spcBef>
                <a:spcPct val="0"/>
              </a:spcBef>
              <a:spcAft>
                <a:spcPts val="1200"/>
              </a:spcAft>
              <a:buFont typeface="+mj-lt"/>
              <a:buAutoNum type="arabicPeriod"/>
            </a:pPr>
            <a:r>
              <a:rPr lang="en-US" sz="3600" b="1" kern="0" dirty="0">
                <a:solidFill>
                  <a:srgbClr val="FFFFCC"/>
                </a:solidFill>
                <a:effectLst/>
                <a:latin typeface="Arial" panose="020B0604020202020204" pitchFamily="34" charset="0"/>
                <a:cs typeface="Arial" panose="020B0604020202020204" pitchFamily="34" charset="0"/>
              </a:rPr>
              <a:t> Background</a:t>
            </a:r>
          </a:p>
          <a:p>
            <a:pPr marL="457200" indent="-457200">
              <a:spcBef>
                <a:spcPct val="0"/>
              </a:spcBef>
              <a:spcAft>
                <a:spcPts val="1200"/>
              </a:spcAft>
              <a:buFont typeface="+mj-lt"/>
              <a:buAutoNum type="arabicPeriod"/>
            </a:pPr>
            <a:r>
              <a:rPr lang="en-US" sz="3600" b="1" kern="0" dirty="0">
                <a:solidFill>
                  <a:srgbClr val="FFFF00"/>
                </a:solidFill>
                <a:effectLst/>
                <a:latin typeface="Arial" panose="020B0604020202020204" pitchFamily="34" charset="0"/>
                <a:cs typeface="Arial" panose="020B0604020202020204" pitchFamily="34" charset="0"/>
              </a:rPr>
              <a:t> How it works</a:t>
            </a:r>
          </a:p>
          <a:p>
            <a:pPr marL="457200" indent="-457200">
              <a:spcBef>
                <a:spcPct val="0"/>
              </a:spcBef>
              <a:spcAft>
                <a:spcPts val="1200"/>
              </a:spcAft>
              <a:buFont typeface="+mj-lt"/>
              <a:buAutoNum type="arabicPeriod"/>
            </a:pPr>
            <a:r>
              <a:rPr lang="en-US" sz="3600" b="1" kern="0" dirty="0">
                <a:solidFill>
                  <a:srgbClr val="FFFFCC"/>
                </a:solidFill>
                <a:effectLst/>
                <a:latin typeface="Arial" panose="020B0604020202020204" pitchFamily="34" charset="0"/>
                <a:cs typeface="Arial" panose="020B0604020202020204" pitchFamily="34" charset="0"/>
              </a:rPr>
              <a:t> Innovations &amp; Refinements</a:t>
            </a:r>
          </a:p>
          <a:p>
            <a:pPr marL="457200" indent="-457200">
              <a:spcBef>
                <a:spcPct val="0"/>
              </a:spcBef>
              <a:spcAft>
                <a:spcPts val="1200"/>
              </a:spcAft>
              <a:buFont typeface="+mj-lt"/>
              <a:buAutoNum type="arabicPeriod"/>
            </a:pPr>
            <a:r>
              <a:rPr lang="en-US" sz="3600" b="1" kern="0" dirty="0">
                <a:solidFill>
                  <a:srgbClr val="FFFFCC"/>
                </a:solidFill>
                <a:effectLst/>
                <a:latin typeface="Arial" panose="020B0604020202020204" pitchFamily="34" charset="0"/>
                <a:cs typeface="Arial" panose="020B0604020202020204" pitchFamily="34" charset="0"/>
              </a:rPr>
              <a:t> Questions</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981201" cy="1309688"/>
          </a:xfrm>
          <a:prstGeom prst="rect">
            <a:avLst/>
          </a:prstGeom>
          <a:noFill/>
          <a:ln>
            <a:noFill/>
          </a:ln>
        </p:spPr>
      </p:pic>
    </p:spTree>
    <p:extLst>
      <p:ext uri="{BB962C8B-B14F-4D97-AF65-F5344CB8AC3E}">
        <p14:creationId xmlns:p14="http://schemas.microsoft.com/office/powerpoint/2010/main" val="97787735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FC3922-FC74-4F82-9D44-A737AF8B1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3200" y="2590800"/>
            <a:ext cx="3167380" cy="325146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0"/>
            <a:ext cx="2533650" cy="234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bwMode="auto">
          <a:xfrm>
            <a:off x="5200650" y="556418"/>
            <a:ext cx="2514600" cy="147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FFFF00"/>
                </a:solidFill>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a:solidFill>
                  <a:srgbClr val="FFFF00"/>
                </a:solidFill>
                <a:effectLst/>
                <a:latin typeface="Arial" panose="020B0604020202020204" pitchFamily="34" charset="0"/>
                <a:cs typeface="Arial" panose="020B0604020202020204" pitchFamily="34" charset="0"/>
              </a:defRPr>
            </a:lvl2pPr>
            <a:lvl3pPr marL="1143000" indent="-228600" algn="l" rtl="0" fontAlgn="base">
              <a:spcBef>
                <a:spcPct val="20000"/>
              </a:spcBef>
              <a:spcAft>
                <a:spcPct val="0"/>
              </a:spcAft>
              <a:buChar char="•"/>
              <a:defRPr sz="2400">
                <a:solidFill>
                  <a:srgbClr val="FFFF00"/>
                </a:solidFill>
                <a:effectLst/>
                <a:latin typeface="Arial" panose="020B0604020202020204" pitchFamily="34" charset="0"/>
                <a:cs typeface="Arial" panose="020B0604020202020204" pitchFamily="34" charset="0"/>
              </a:defRPr>
            </a:lvl3pPr>
            <a:lvl4pPr marL="1600200" indent="-228600" algn="l" rtl="0" fontAlgn="base">
              <a:spcBef>
                <a:spcPct val="20000"/>
              </a:spcBef>
              <a:spcAft>
                <a:spcPct val="0"/>
              </a:spcAft>
              <a:buChar char="–"/>
              <a:defRPr sz="2000">
                <a:solidFill>
                  <a:srgbClr val="FFFF00"/>
                </a:solidFill>
                <a:effectLst/>
                <a:latin typeface="Arial" panose="020B0604020202020204" pitchFamily="34" charset="0"/>
                <a:cs typeface="Arial" panose="020B0604020202020204" pitchFamily="34" charset="0"/>
              </a:defRPr>
            </a:lvl4pPr>
            <a:lvl5pPr marL="2057400" indent="-228600" algn="l" rtl="0" fontAlgn="base">
              <a:spcBef>
                <a:spcPct val="20000"/>
              </a:spcBef>
              <a:spcAft>
                <a:spcPct val="0"/>
              </a:spcAft>
              <a:buChar char="»"/>
              <a:defRPr sz="2000">
                <a:solidFill>
                  <a:srgbClr val="FFFF00"/>
                </a:solidFill>
                <a:effectLst/>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buFontTx/>
              <a:buNone/>
            </a:pPr>
            <a:r>
              <a:rPr lang="en-US" sz="2800" kern="0" dirty="0">
                <a:solidFill>
                  <a:schemeClr val="bg1"/>
                </a:solidFill>
              </a:rPr>
              <a:t>Ecological integrity &amp; wildlife habitat</a:t>
            </a:r>
          </a:p>
        </p:txBody>
      </p:sp>
      <p:pic>
        <p:nvPicPr>
          <p:cNvPr id="3076" name="Picture 4" descr="http://3.bp.blogspot.com/-CLevWmnFENg/TeP-l3W5lHI/AAAAAAAAAD0/00kMDBkCMAA/s1600/Flood%2BInsurance%2BClip%2BArt.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2500" y="2794285"/>
            <a:ext cx="3060700" cy="193011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bwMode="auto">
          <a:xfrm>
            <a:off x="6202680" y="4724400"/>
            <a:ext cx="2514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FFFF00"/>
                </a:solidFill>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a:solidFill>
                  <a:srgbClr val="FFFF00"/>
                </a:solidFill>
                <a:effectLst/>
                <a:latin typeface="Arial" panose="020B0604020202020204" pitchFamily="34" charset="0"/>
                <a:cs typeface="Arial" panose="020B0604020202020204" pitchFamily="34" charset="0"/>
              </a:defRPr>
            </a:lvl2pPr>
            <a:lvl3pPr marL="1143000" indent="-228600" algn="l" rtl="0" fontAlgn="base">
              <a:spcBef>
                <a:spcPct val="20000"/>
              </a:spcBef>
              <a:spcAft>
                <a:spcPct val="0"/>
              </a:spcAft>
              <a:buChar char="•"/>
              <a:defRPr sz="2400">
                <a:solidFill>
                  <a:srgbClr val="FFFF00"/>
                </a:solidFill>
                <a:effectLst/>
                <a:latin typeface="Arial" panose="020B0604020202020204" pitchFamily="34" charset="0"/>
                <a:cs typeface="Arial" panose="020B0604020202020204" pitchFamily="34" charset="0"/>
              </a:defRPr>
            </a:lvl3pPr>
            <a:lvl4pPr marL="1600200" indent="-228600" algn="l" rtl="0" fontAlgn="base">
              <a:spcBef>
                <a:spcPct val="20000"/>
              </a:spcBef>
              <a:spcAft>
                <a:spcPct val="0"/>
              </a:spcAft>
              <a:buChar char="–"/>
              <a:defRPr sz="2000">
                <a:solidFill>
                  <a:srgbClr val="FFFF00"/>
                </a:solidFill>
                <a:effectLst/>
                <a:latin typeface="Arial" panose="020B0604020202020204" pitchFamily="34" charset="0"/>
                <a:cs typeface="Arial" panose="020B0604020202020204" pitchFamily="34" charset="0"/>
              </a:defRPr>
            </a:lvl4pPr>
            <a:lvl5pPr marL="2057400" indent="-228600" algn="l" rtl="0" fontAlgn="base">
              <a:spcBef>
                <a:spcPct val="20000"/>
              </a:spcBef>
              <a:spcAft>
                <a:spcPct val="0"/>
              </a:spcAft>
              <a:buChar char="»"/>
              <a:defRPr sz="2000">
                <a:solidFill>
                  <a:srgbClr val="FFFF00"/>
                </a:solidFill>
                <a:effectLst/>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lgn="ctr">
              <a:buFontTx/>
              <a:buNone/>
            </a:pPr>
            <a:r>
              <a:rPr lang="en-US" sz="2800" kern="0" dirty="0">
                <a:solidFill>
                  <a:schemeClr val="bg1"/>
                </a:solidFill>
              </a:rPr>
              <a:t>Flood attenuation</a:t>
            </a:r>
          </a:p>
        </p:txBody>
      </p:sp>
      <p:pic>
        <p:nvPicPr>
          <p:cNvPr id="3078" name="Picture 6" descr="http://www.clipartheaven.com/clipart/public_issues/pollution_-_water_1.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6213" y="3048000"/>
            <a:ext cx="1943836" cy="181292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bwMode="auto">
          <a:xfrm>
            <a:off x="9144000" y="4817005"/>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Slide Number Placeholder 6"/>
          <p:cNvSpPr>
            <a:spLocks noGrp="1"/>
          </p:cNvSpPr>
          <p:nvPr>
            <p:ph type="sldNum" sz="quarter" idx="12"/>
          </p:nvPr>
        </p:nvSpPr>
        <p:spPr/>
        <p:txBody>
          <a:bodyPr/>
          <a:lstStyle/>
          <a:p>
            <a:fld id="{C6CF22B7-9341-4056-90C0-12A8219A0224}" type="slidenum">
              <a:rPr lang="en-US" smtClean="0"/>
              <a:pPr/>
              <a:t>19</a:t>
            </a:fld>
            <a:endParaRPr lang="en-US"/>
          </a:p>
        </p:txBody>
      </p:sp>
      <p:sp>
        <p:nvSpPr>
          <p:cNvPr id="3" name="Content Placeholder 2"/>
          <p:cNvSpPr>
            <a:spLocks noGrp="1"/>
          </p:cNvSpPr>
          <p:nvPr>
            <p:ph idx="1"/>
          </p:nvPr>
        </p:nvSpPr>
        <p:spPr>
          <a:xfrm>
            <a:off x="100013" y="4784725"/>
            <a:ext cx="3429000" cy="1558925"/>
          </a:xfrm>
        </p:spPr>
        <p:txBody>
          <a:bodyPr/>
          <a:lstStyle/>
          <a:p>
            <a:pPr marL="0" indent="0">
              <a:buNone/>
            </a:pPr>
            <a:r>
              <a:rPr lang="en-US" sz="2800" dirty="0">
                <a:solidFill>
                  <a:schemeClr val="bg1"/>
                </a:solidFill>
              </a:rPr>
              <a:t>Water quality: sediment, nutrients, pollutants</a:t>
            </a:r>
          </a:p>
        </p:txBody>
      </p:sp>
      <p:sp>
        <p:nvSpPr>
          <p:cNvPr id="4" name="TextBox 3">
            <a:extLst>
              <a:ext uri="{FF2B5EF4-FFF2-40B4-BE49-F238E27FC236}">
                <a16:creationId xmlns:a16="http://schemas.microsoft.com/office/drawing/2014/main" id="{E5EBF32F-7A14-468A-BFBE-C5A999A40C27}"/>
              </a:ext>
            </a:extLst>
          </p:cNvPr>
          <p:cNvSpPr txBox="1"/>
          <p:nvPr/>
        </p:nvSpPr>
        <p:spPr>
          <a:xfrm>
            <a:off x="2590801" y="6195080"/>
            <a:ext cx="400141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3 composite functions</a:t>
            </a:r>
          </a:p>
        </p:txBody>
      </p:sp>
    </p:spTree>
    <p:extLst>
      <p:ext uri="{BB962C8B-B14F-4D97-AF65-F5344CB8AC3E}">
        <p14:creationId xmlns:p14="http://schemas.microsoft.com/office/powerpoint/2010/main" val="1662121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1905000" y="242889"/>
            <a:ext cx="7239000" cy="10667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3600" b="1" kern="0" dirty="0">
                <a:effectLst/>
              </a:rPr>
              <a:t>WVWRAM</a:t>
            </a:r>
          </a:p>
          <a:p>
            <a:r>
              <a:rPr lang="en-US" sz="2800" b="1" kern="0" dirty="0">
                <a:effectLst/>
              </a:rPr>
              <a:t>WV Wetland Rapid Assessment Method</a:t>
            </a:r>
          </a:p>
        </p:txBody>
      </p:sp>
      <p:sp>
        <p:nvSpPr>
          <p:cNvPr id="14" name="Rectangle 5"/>
          <p:cNvSpPr txBox="1">
            <a:spLocks noChangeArrowheads="1"/>
          </p:cNvSpPr>
          <p:nvPr/>
        </p:nvSpPr>
        <p:spPr>
          <a:xfrm>
            <a:off x="1028700" y="2667000"/>
            <a:ext cx="6819899" cy="3048000"/>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457200" indent="-457200">
              <a:spcBef>
                <a:spcPct val="0"/>
              </a:spcBef>
              <a:spcAft>
                <a:spcPts val="1200"/>
              </a:spcAft>
              <a:buFont typeface="+mj-lt"/>
              <a:buAutoNum type="arabicPeriod"/>
            </a:pPr>
            <a:r>
              <a:rPr lang="en-US" sz="3600" b="1" kern="0" dirty="0">
                <a:solidFill>
                  <a:srgbClr val="FFFF00"/>
                </a:solidFill>
                <a:effectLst/>
                <a:latin typeface="Arial" panose="020B0604020202020204" pitchFamily="34" charset="0"/>
                <a:cs typeface="Arial" panose="020B0604020202020204" pitchFamily="34" charset="0"/>
              </a:rPr>
              <a:t> Background</a:t>
            </a:r>
          </a:p>
          <a:p>
            <a:pPr marL="457200" indent="-457200">
              <a:spcBef>
                <a:spcPct val="0"/>
              </a:spcBef>
              <a:spcAft>
                <a:spcPts val="1200"/>
              </a:spcAft>
              <a:buFont typeface="+mj-lt"/>
              <a:buAutoNum type="arabicPeriod"/>
            </a:pPr>
            <a:r>
              <a:rPr lang="en-US" sz="3600" b="1" kern="0" dirty="0">
                <a:solidFill>
                  <a:srgbClr val="FFFF00"/>
                </a:solidFill>
                <a:effectLst/>
                <a:latin typeface="Arial" panose="020B0604020202020204" pitchFamily="34" charset="0"/>
                <a:cs typeface="Arial" panose="020B0604020202020204" pitchFamily="34" charset="0"/>
              </a:rPr>
              <a:t> How it works</a:t>
            </a:r>
          </a:p>
          <a:p>
            <a:pPr marL="457200" indent="-457200">
              <a:spcBef>
                <a:spcPct val="0"/>
              </a:spcBef>
              <a:spcAft>
                <a:spcPts val="1200"/>
              </a:spcAft>
              <a:buFont typeface="+mj-lt"/>
              <a:buAutoNum type="arabicPeriod"/>
            </a:pPr>
            <a:r>
              <a:rPr lang="en-US" sz="3600" b="1" kern="0" dirty="0">
                <a:solidFill>
                  <a:srgbClr val="FFFF00"/>
                </a:solidFill>
                <a:effectLst/>
                <a:latin typeface="Arial" panose="020B0604020202020204" pitchFamily="34" charset="0"/>
                <a:cs typeface="Arial" panose="020B0604020202020204" pitchFamily="34" charset="0"/>
              </a:rPr>
              <a:t> Innovations &amp; Refinements</a:t>
            </a:r>
          </a:p>
          <a:p>
            <a:pPr marL="457200" indent="-457200">
              <a:spcBef>
                <a:spcPct val="0"/>
              </a:spcBef>
              <a:spcAft>
                <a:spcPts val="1200"/>
              </a:spcAft>
              <a:buFont typeface="+mj-lt"/>
              <a:buAutoNum type="arabicPeriod"/>
            </a:pPr>
            <a:r>
              <a:rPr lang="en-US" sz="3600" b="1" kern="0" dirty="0">
                <a:solidFill>
                  <a:srgbClr val="FFFF00"/>
                </a:solidFill>
                <a:effectLst/>
                <a:latin typeface="Arial" panose="020B0604020202020204" pitchFamily="34" charset="0"/>
                <a:cs typeface="Arial" panose="020B0604020202020204" pitchFamily="34" charset="0"/>
              </a:rPr>
              <a:t> Questions</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981201" cy="1309688"/>
          </a:xfrm>
          <a:prstGeom prst="rect">
            <a:avLst/>
          </a:prstGeom>
          <a:noFill/>
          <a:ln>
            <a:noFill/>
          </a:ln>
        </p:spPr>
      </p:pic>
    </p:spTree>
    <p:extLst>
      <p:ext uri="{BB962C8B-B14F-4D97-AF65-F5344CB8AC3E}">
        <p14:creationId xmlns:p14="http://schemas.microsoft.com/office/powerpoint/2010/main" val="35764501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271151"/>
            <a:chOff x="0" y="0"/>
            <a:chExt cx="9144000" cy="127115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5" name="TextBox 4"/>
          <p:cNvSpPr txBox="1"/>
          <p:nvPr/>
        </p:nvSpPr>
        <p:spPr>
          <a:xfrm>
            <a:off x="457200" y="1600200"/>
            <a:ext cx="8305800" cy="584775"/>
          </a:xfrm>
          <a:prstGeom prst="rect">
            <a:avLst/>
          </a:prstGeom>
          <a:noFill/>
        </p:spPr>
        <p:txBody>
          <a:bodyPr wrap="square" rtlCol="0">
            <a:spAutoFit/>
          </a:bodyPr>
          <a:lstStyle/>
          <a:p>
            <a:pPr algn="ctr">
              <a:spcAft>
                <a:spcPts val="1200"/>
              </a:spcAft>
            </a:pPr>
            <a:r>
              <a:rPr lang="en-US" sz="3200" b="1" dirty="0">
                <a:solidFill>
                  <a:schemeClr val="bg1"/>
                </a:solidFill>
                <a:latin typeface="Arial" panose="020B0604020202020204" pitchFamily="34" charset="0"/>
                <a:cs typeface="Arial" panose="020B0604020202020204" pitchFamily="34" charset="0"/>
              </a:rPr>
              <a:t>75 metrics in 9 categories</a:t>
            </a:r>
          </a:p>
        </p:txBody>
      </p:sp>
      <p:graphicFrame>
        <p:nvGraphicFramePr>
          <p:cNvPr id="2" name="Table 1"/>
          <p:cNvGraphicFramePr>
            <a:graphicFrameLocks noGrp="1"/>
          </p:cNvGraphicFramePr>
          <p:nvPr/>
        </p:nvGraphicFramePr>
        <p:xfrm>
          <a:off x="304800" y="2362200"/>
          <a:ext cx="8610600" cy="390421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455275344"/>
                    </a:ext>
                  </a:extLst>
                </a:gridCol>
                <a:gridCol w="1752600">
                  <a:extLst>
                    <a:ext uri="{9D8B030D-6E8A-4147-A177-3AD203B41FA5}">
                      <a16:colId xmlns:a16="http://schemas.microsoft.com/office/drawing/2014/main" val="813074334"/>
                    </a:ext>
                  </a:extLst>
                </a:gridCol>
                <a:gridCol w="2209800">
                  <a:extLst>
                    <a:ext uri="{9D8B030D-6E8A-4147-A177-3AD203B41FA5}">
                      <a16:colId xmlns:a16="http://schemas.microsoft.com/office/drawing/2014/main" val="1155276078"/>
                    </a:ext>
                  </a:extLst>
                </a:gridCol>
                <a:gridCol w="1828800">
                  <a:extLst>
                    <a:ext uri="{9D8B030D-6E8A-4147-A177-3AD203B41FA5}">
                      <a16:colId xmlns:a16="http://schemas.microsoft.com/office/drawing/2014/main" val="3426634355"/>
                    </a:ext>
                  </a:extLst>
                </a:gridCol>
              </a:tblGrid>
              <a:tr h="713040">
                <a:tc>
                  <a:txBody>
                    <a:bodyPr/>
                    <a:lstStyle/>
                    <a:p>
                      <a:endParaRPr lang="en-US" dirty="0">
                        <a:solidFill>
                          <a:schemeClr val="bg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pitchFamily="34" charset="0"/>
                          <a:cs typeface="Arial" panose="020B0604020202020204" pitchFamily="34" charset="0"/>
                        </a:rPr>
                        <a:t>Intrinsic Potential</a:t>
                      </a:r>
                    </a:p>
                    <a:p>
                      <a:pPr algn="ctr"/>
                      <a:endParaRPr lang="en-US" dirty="0">
                        <a:solidFill>
                          <a:schemeClr val="bg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pitchFamily="34" charset="0"/>
                          <a:cs typeface="Arial" panose="020B0604020202020204" pitchFamily="34" charset="0"/>
                        </a:rPr>
                        <a:t>Landscape Opportunity</a:t>
                      </a:r>
                    </a:p>
                    <a:p>
                      <a:pPr algn="ctr"/>
                      <a:endParaRPr lang="en-US" dirty="0">
                        <a:solidFill>
                          <a:schemeClr val="bg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pitchFamily="34" charset="0"/>
                          <a:cs typeface="Arial" panose="020B0604020202020204" pitchFamily="34" charset="0"/>
                        </a:rPr>
                        <a:t>Value to Society</a:t>
                      </a:r>
                    </a:p>
                    <a:p>
                      <a:pPr algn="ctr"/>
                      <a:endParaRPr lang="en-US"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84822401"/>
                  </a:ext>
                </a:extLst>
              </a:tr>
              <a:tr h="9476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Water Quality</a:t>
                      </a:r>
                    </a:p>
                    <a:p>
                      <a:pPr algn="l"/>
                      <a:endParaRPr lang="en-US" sz="20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dirty="0">
                          <a:solidFill>
                            <a:schemeClr val="bg1"/>
                          </a:solidFill>
                          <a:latin typeface="Arial" panose="020B0604020202020204" pitchFamily="34" charset="0"/>
                          <a:cs typeface="Arial" panose="020B0604020202020204" pitchFamily="34" charset="0"/>
                        </a:rPr>
                        <a:t>vegetation,</a:t>
                      </a:r>
                    </a:p>
                    <a:p>
                      <a:pPr algn="ctr"/>
                      <a:r>
                        <a:rPr lang="en-US" dirty="0">
                          <a:solidFill>
                            <a:schemeClr val="bg1"/>
                          </a:solidFill>
                          <a:latin typeface="Arial" panose="020B0604020202020204" pitchFamily="34" charset="0"/>
                          <a:cs typeface="Arial" panose="020B0604020202020204" pitchFamily="34" charset="0"/>
                        </a:rPr>
                        <a:t>soil,</a:t>
                      </a:r>
                    </a:p>
                    <a:p>
                      <a:pPr algn="ctr"/>
                      <a:r>
                        <a:rPr lang="en-US" dirty="0">
                          <a:solidFill>
                            <a:schemeClr val="bg1"/>
                          </a:solidFill>
                          <a:latin typeface="Arial" panose="020B0604020202020204" pitchFamily="34" charset="0"/>
                          <a:cs typeface="Arial" panose="020B0604020202020204" pitchFamily="34" charset="0"/>
                        </a:rPr>
                        <a:t>hydrology</a:t>
                      </a:r>
                    </a:p>
                    <a:p>
                      <a:pPr algn="ctr"/>
                      <a:endParaRPr lang="en-US" sz="8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dirty="0">
                          <a:solidFill>
                            <a:schemeClr val="bg1"/>
                          </a:solidFill>
                          <a:latin typeface="Arial" panose="020B0604020202020204" pitchFamily="34" charset="0"/>
                          <a:cs typeface="Arial" panose="020B0604020202020204" pitchFamily="34" charset="0"/>
                        </a:rPr>
                        <a:t>50 m buffer,</a:t>
                      </a:r>
                    </a:p>
                    <a:p>
                      <a:pPr algn="ctr"/>
                      <a:r>
                        <a:rPr lang="en-US" dirty="0">
                          <a:solidFill>
                            <a:schemeClr val="bg1"/>
                          </a:solidFill>
                          <a:latin typeface="Arial" panose="020B0604020202020204" pitchFamily="34" charset="0"/>
                          <a:cs typeface="Arial" panose="020B0604020202020204" pitchFamily="34" charset="0"/>
                        </a:rPr>
                        <a:t>contributing watershed</a:t>
                      </a:r>
                    </a:p>
                  </a:txBody>
                  <a:tcPr/>
                </a:tc>
                <a:tc>
                  <a:txBody>
                    <a:bodyPr/>
                    <a:lstStyle/>
                    <a:p>
                      <a:pPr algn="ctr"/>
                      <a:r>
                        <a:rPr lang="en-US" dirty="0">
                          <a:solidFill>
                            <a:schemeClr val="bg1"/>
                          </a:solidFill>
                          <a:latin typeface="Arial" panose="020B0604020202020204" pitchFamily="34" charset="0"/>
                          <a:cs typeface="Arial" panose="020B0604020202020204" pitchFamily="34" charset="0"/>
                        </a:rPr>
                        <a:t>public use,</a:t>
                      </a:r>
                    </a:p>
                    <a:p>
                      <a:pPr algn="ctr"/>
                      <a:r>
                        <a:rPr lang="en-US" dirty="0">
                          <a:solidFill>
                            <a:schemeClr val="bg1"/>
                          </a:solidFill>
                          <a:latin typeface="Arial" panose="020B0604020202020204" pitchFamily="34" charset="0"/>
                          <a:cs typeface="Arial" panose="020B0604020202020204" pitchFamily="34" charset="0"/>
                        </a:rPr>
                        <a:t>planning</a:t>
                      </a:r>
                    </a:p>
                  </a:txBody>
                  <a:tcPr/>
                </a:tc>
                <a:extLst>
                  <a:ext uri="{0D108BD9-81ED-4DB2-BD59-A6C34878D82A}">
                    <a16:rowId xmlns:a16="http://schemas.microsoft.com/office/drawing/2014/main" val="777995999"/>
                  </a:ext>
                </a:extLst>
              </a:tr>
              <a:tr h="9476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Flood Attenuation</a:t>
                      </a:r>
                    </a:p>
                    <a:p>
                      <a:pPr algn="l"/>
                      <a:endParaRPr lang="en-US" sz="20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dirty="0">
                          <a:solidFill>
                            <a:schemeClr val="bg1"/>
                          </a:solidFill>
                          <a:latin typeface="Arial" panose="020B0604020202020204" pitchFamily="34" charset="0"/>
                          <a:cs typeface="Arial" panose="020B0604020202020204" pitchFamily="34" charset="0"/>
                        </a:rPr>
                        <a:t>vegetation,</a:t>
                      </a:r>
                    </a:p>
                    <a:p>
                      <a:pPr algn="ctr"/>
                      <a:r>
                        <a:rPr lang="en-US" dirty="0">
                          <a:solidFill>
                            <a:schemeClr val="bg1"/>
                          </a:solidFill>
                          <a:latin typeface="Arial" panose="020B0604020202020204" pitchFamily="34" charset="0"/>
                          <a:cs typeface="Arial" panose="020B0604020202020204" pitchFamily="34" charset="0"/>
                        </a:rPr>
                        <a:t>soil,</a:t>
                      </a:r>
                    </a:p>
                    <a:p>
                      <a:pPr algn="ctr"/>
                      <a:r>
                        <a:rPr lang="en-US" dirty="0">
                          <a:solidFill>
                            <a:schemeClr val="bg1"/>
                          </a:solidFill>
                          <a:latin typeface="Arial" panose="020B0604020202020204" pitchFamily="34" charset="0"/>
                          <a:cs typeface="Arial" panose="020B0604020202020204" pitchFamily="34" charset="0"/>
                        </a:rPr>
                        <a:t>hydrology</a:t>
                      </a:r>
                    </a:p>
                  </a:txBody>
                  <a:tcPr/>
                </a:tc>
                <a:tc>
                  <a:txBody>
                    <a:bodyPr/>
                    <a:lstStyle/>
                    <a:p>
                      <a:pPr algn="ctr"/>
                      <a:r>
                        <a:rPr lang="en-US" dirty="0">
                          <a:solidFill>
                            <a:schemeClr val="bg1"/>
                          </a:solidFill>
                          <a:latin typeface="Arial" panose="020B0604020202020204" pitchFamily="34" charset="0"/>
                          <a:cs typeface="Arial" panose="020B0604020202020204" pitchFamily="34" charset="0"/>
                        </a:rPr>
                        <a:t>50 m buffer,</a:t>
                      </a:r>
                    </a:p>
                    <a:p>
                      <a:pPr algn="ctr"/>
                      <a:r>
                        <a:rPr lang="en-US" dirty="0">
                          <a:solidFill>
                            <a:schemeClr val="bg1"/>
                          </a:solidFill>
                          <a:latin typeface="Arial" panose="020B0604020202020204" pitchFamily="34" charset="0"/>
                          <a:cs typeface="Arial" panose="020B0604020202020204" pitchFamily="34" charset="0"/>
                        </a:rPr>
                        <a:t>contributing watershed</a:t>
                      </a:r>
                    </a:p>
                  </a:txBody>
                  <a:tcPr/>
                </a:tc>
                <a:tc>
                  <a:txBody>
                    <a:bodyPr/>
                    <a:lstStyle/>
                    <a:p>
                      <a:pPr algn="ctr"/>
                      <a:r>
                        <a:rPr lang="en-US" dirty="0">
                          <a:solidFill>
                            <a:schemeClr val="bg1"/>
                          </a:solidFill>
                          <a:latin typeface="Arial" panose="020B0604020202020204" pitchFamily="34" charset="0"/>
                          <a:cs typeface="Arial" panose="020B0604020202020204" pitchFamily="34" charset="0"/>
                        </a:rPr>
                        <a:t>economic risk</a:t>
                      </a:r>
                    </a:p>
                  </a:txBody>
                  <a:tcPr/>
                </a:tc>
                <a:extLst>
                  <a:ext uri="{0D108BD9-81ED-4DB2-BD59-A6C34878D82A}">
                    <a16:rowId xmlns:a16="http://schemas.microsoft.com/office/drawing/2014/main" val="1458256014"/>
                  </a:ext>
                </a:extLst>
              </a:tr>
              <a:tr h="947653">
                <a:tc>
                  <a:txBody>
                    <a:bodyPr/>
                    <a:lstStyle/>
                    <a:p>
                      <a:r>
                        <a:rPr lang="en-US" sz="2000" b="1" dirty="0">
                          <a:solidFill>
                            <a:schemeClr val="bg1"/>
                          </a:solidFill>
                          <a:latin typeface="Arial" panose="020B0604020202020204" pitchFamily="34" charset="0"/>
                          <a:cs typeface="Arial" panose="020B0604020202020204" pitchFamily="34" charset="0"/>
                        </a:rPr>
                        <a:t>Habitat/</a:t>
                      </a:r>
                    </a:p>
                    <a:p>
                      <a:r>
                        <a:rPr lang="en-US" sz="2000" b="1" dirty="0">
                          <a:solidFill>
                            <a:schemeClr val="bg1"/>
                          </a:solidFill>
                          <a:latin typeface="Arial" panose="020B0604020202020204" pitchFamily="34" charset="0"/>
                          <a:cs typeface="Arial" panose="020B0604020202020204" pitchFamily="34" charset="0"/>
                        </a:rPr>
                        <a:t>Ecological Integrity</a:t>
                      </a:r>
                    </a:p>
                    <a:p>
                      <a:pPr algn="l"/>
                      <a:endParaRPr lang="en-US" sz="20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dirty="0">
                          <a:solidFill>
                            <a:schemeClr val="bg1"/>
                          </a:solidFill>
                          <a:latin typeface="Arial" panose="020B0604020202020204" pitchFamily="34" charset="0"/>
                          <a:cs typeface="Arial" panose="020B0604020202020204" pitchFamily="34" charset="0"/>
                        </a:rPr>
                        <a:t>vegetation,</a:t>
                      </a:r>
                    </a:p>
                    <a:p>
                      <a:pPr algn="ctr"/>
                      <a:r>
                        <a:rPr lang="en-US" dirty="0">
                          <a:solidFill>
                            <a:schemeClr val="bg1"/>
                          </a:solidFill>
                          <a:latin typeface="Arial" panose="020B0604020202020204" pitchFamily="34" charset="0"/>
                          <a:cs typeface="Arial" panose="020B0604020202020204" pitchFamily="34" charset="0"/>
                        </a:rPr>
                        <a:t>soil,</a:t>
                      </a:r>
                    </a:p>
                    <a:p>
                      <a:pPr algn="ctr"/>
                      <a:r>
                        <a:rPr lang="en-US" dirty="0">
                          <a:solidFill>
                            <a:schemeClr val="bg1"/>
                          </a:solidFill>
                          <a:latin typeface="Arial" panose="020B0604020202020204" pitchFamily="34" charset="0"/>
                          <a:cs typeface="Arial" panose="020B0604020202020204" pitchFamily="34" charset="0"/>
                        </a:rPr>
                        <a:t>hydrology</a:t>
                      </a:r>
                    </a:p>
                  </a:txBody>
                  <a:tcPr/>
                </a:tc>
                <a:tc>
                  <a:txBody>
                    <a:bodyPr/>
                    <a:lstStyle/>
                    <a:p>
                      <a:pPr algn="ctr"/>
                      <a:r>
                        <a:rPr lang="en-US" dirty="0">
                          <a:solidFill>
                            <a:schemeClr val="bg1"/>
                          </a:solidFill>
                          <a:latin typeface="Arial" panose="020B0604020202020204" pitchFamily="34" charset="0"/>
                          <a:cs typeface="Arial" panose="020B0604020202020204" pitchFamily="34" charset="0"/>
                        </a:rPr>
                        <a:t>perimeter, </a:t>
                      </a:r>
                    </a:p>
                    <a:p>
                      <a:pPr algn="ctr"/>
                      <a:r>
                        <a:rPr lang="en-US" dirty="0">
                          <a:solidFill>
                            <a:schemeClr val="bg1"/>
                          </a:solidFill>
                          <a:latin typeface="Arial" panose="020B0604020202020204" pitchFamily="34" charset="0"/>
                          <a:cs typeface="Arial" panose="020B0604020202020204" pitchFamily="34" charset="0"/>
                        </a:rPr>
                        <a:t>300 m / 1 km buffer,</a:t>
                      </a:r>
                    </a:p>
                    <a:p>
                      <a:pPr algn="ctr"/>
                      <a:r>
                        <a:rPr lang="en-US" dirty="0">
                          <a:solidFill>
                            <a:schemeClr val="bg1"/>
                          </a:solidFill>
                          <a:latin typeface="Arial" panose="020B0604020202020204" pitchFamily="34" charset="0"/>
                          <a:cs typeface="Arial" panose="020B0604020202020204" pitchFamily="34" charset="0"/>
                        </a:rPr>
                        <a:t>contrib. watershed</a:t>
                      </a:r>
                    </a:p>
                  </a:txBody>
                  <a:tcPr/>
                </a:tc>
                <a:tc>
                  <a:txBody>
                    <a:bodyPr/>
                    <a:lstStyle/>
                    <a:p>
                      <a:pPr algn="ctr"/>
                      <a:r>
                        <a:rPr lang="en-US" dirty="0">
                          <a:solidFill>
                            <a:schemeClr val="bg1"/>
                          </a:solidFill>
                          <a:latin typeface="Arial" panose="020B0604020202020204" pitchFamily="34" charset="0"/>
                          <a:cs typeface="Arial" panose="020B0604020202020204" pitchFamily="34" charset="0"/>
                        </a:rPr>
                        <a:t>investment,</a:t>
                      </a:r>
                    </a:p>
                    <a:p>
                      <a:pPr algn="ctr"/>
                      <a:r>
                        <a:rPr lang="en-US" dirty="0">
                          <a:solidFill>
                            <a:schemeClr val="bg1"/>
                          </a:solidFill>
                          <a:latin typeface="Arial" panose="020B0604020202020204" pitchFamily="34" charset="0"/>
                          <a:cs typeface="Arial" panose="020B0604020202020204" pitchFamily="34" charset="0"/>
                        </a:rPr>
                        <a:t>public use,</a:t>
                      </a:r>
                    </a:p>
                    <a:p>
                      <a:pPr algn="ctr"/>
                      <a:r>
                        <a:rPr lang="en-US" dirty="0">
                          <a:solidFill>
                            <a:schemeClr val="bg1"/>
                          </a:solidFill>
                          <a:latin typeface="Arial" panose="020B0604020202020204" pitchFamily="34" charset="0"/>
                          <a:cs typeface="Arial" panose="020B0604020202020204" pitchFamily="34" charset="0"/>
                        </a:rPr>
                        <a:t>access</a:t>
                      </a:r>
                    </a:p>
                  </a:txBody>
                  <a:tcPr/>
                </a:tc>
                <a:extLst>
                  <a:ext uri="{0D108BD9-81ED-4DB2-BD59-A6C34878D82A}">
                    <a16:rowId xmlns:a16="http://schemas.microsoft.com/office/drawing/2014/main" val="1331322169"/>
                  </a:ext>
                </a:extLst>
              </a:tr>
            </a:tbl>
          </a:graphicData>
        </a:graphic>
      </p:graphicFrame>
      <p:sp>
        <p:nvSpPr>
          <p:cNvPr id="6" name="Rectangle: Rounded Corners 5">
            <a:extLst>
              <a:ext uri="{FF2B5EF4-FFF2-40B4-BE49-F238E27FC236}">
                <a16:creationId xmlns:a16="http://schemas.microsoft.com/office/drawing/2014/main" id="{7FE7FF4D-4573-4D94-96D7-3999107B38C4}"/>
              </a:ext>
            </a:extLst>
          </p:cNvPr>
          <p:cNvSpPr/>
          <p:nvPr/>
        </p:nvSpPr>
        <p:spPr bwMode="auto">
          <a:xfrm>
            <a:off x="3124200" y="2286000"/>
            <a:ext cx="3962400" cy="41148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sp>
        <p:nvSpPr>
          <p:cNvPr id="7" name="TextBox 6">
            <a:extLst>
              <a:ext uri="{FF2B5EF4-FFF2-40B4-BE49-F238E27FC236}">
                <a16:creationId xmlns:a16="http://schemas.microsoft.com/office/drawing/2014/main" id="{1636B80C-8CFC-45B8-9B1B-4400785036E2}"/>
              </a:ext>
            </a:extLst>
          </p:cNvPr>
          <p:cNvSpPr txBox="1"/>
          <p:nvPr/>
        </p:nvSpPr>
        <p:spPr>
          <a:xfrm>
            <a:off x="2780958" y="6367790"/>
            <a:ext cx="4762842"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Regulatory score: 65 metrics</a:t>
            </a:r>
          </a:p>
        </p:txBody>
      </p:sp>
    </p:spTree>
    <p:extLst>
      <p:ext uri="{BB962C8B-B14F-4D97-AF65-F5344CB8AC3E}">
        <p14:creationId xmlns:p14="http://schemas.microsoft.com/office/powerpoint/2010/main" val="294210019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271151"/>
            <a:chOff x="0" y="0"/>
            <a:chExt cx="9144000" cy="127115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5" name="TextBox 4"/>
          <p:cNvSpPr txBox="1"/>
          <p:nvPr/>
        </p:nvSpPr>
        <p:spPr>
          <a:xfrm>
            <a:off x="1143000" y="1734066"/>
            <a:ext cx="6102350" cy="4524315"/>
          </a:xfrm>
          <a:prstGeom prst="rect">
            <a:avLst/>
          </a:prstGeom>
          <a:noFill/>
        </p:spPr>
        <p:txBody>
          <a:bodyPr wrap="square" rtlCol="0">
            <a:spAutoFit/>
          </a:bodyPr>
          <a:lstStyle/>
          <a:p>
            <a:pPr>
              <a:spcAft>
                <a:spcPts val="1200"/>
              </a:spcAft>
            </a:pPr>
            <a:r>
              <a:rPr lang="en-US" sz="3200" b="1" dirty="0">
                <a:solidFill>
                  <a:schemeClr val="bg1"/>
                </a:solidFill>
                <a:latin typeface="Arial" panose="020B0604020202020204" pitchFamily="34" charset="0"/>
                <a:cs typeface="Arial" panose="020B0604020202020204" pitchFamily="34" charset="0"/>
              </a:rPr>
              <a:t>    62 statewide GIS datasets</a:t>
            </a:r>
          </a:p>
          <a:p>
            <a:pPr>
              <a:spcAft>
                <a:spcPts val="1200"/>
              </a:spcAft>
            </a:pPr>
            <a:endParaRPr lang="en-US" sz="1800" b="1" u="sng" dirty="0">
              <a:solidFill>
                <a:schemeClr val="bg1"/>
              </a:solidFill>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Biodiversity</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Ecosystems</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Elevation</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Geology</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Hydrology</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Imagery</a:t>
            </a:r>
          </a:p>
        </p:txBody>
      </p:sp>
      <p:sp>
        <p:nvSpPr>
          <p:cNvPr id="2" name="TextBox 1"/>
          <p:cNvSpPr txBox="1"/>
          <p:nvPr/>
        </p:nvSpPr>
        <p:spPr>
          <a:xfrm>
            <a:off x="4724400" y="2819400"/>
            <a:ext cx="2765501" cy="4216539"/>
          </a:xfrm>
          <a:prstGeom prst="rect">
            <a:avLst/>
          </a:prstGeom>
          <a:noFill/>
        </p:spPr>
        <p:txBody>
          <a:bodyPr wrap="none" rtlCol="0">
            <a:spAutoFit/>
          </a:bodyPr>
          <a:lstStyle/>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Infrastructure</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Jurisdiction</a:t>
            </a:r>
          </a:p>
          <a:p>
            <a:pPr marL="457200" indent="-457200">
              <a:spcAft>
                <a:spcPts val="1200"/>
              </a:spcAft>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Landcover</a:t>
            </a:r>
            <a:endParaRPr lang="en-US" sz="2800" dirty="0">
              <a:solidFill>
                <a:schemeClr val="bg1"/>
              </a:solidFill>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Landform</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Soils</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Stressors</a:t>
            </a:r>
          </a:p>
          <a:p>
            <a:endParaRPr lang="en-US" dirty="0"/>
          </a:p>
        </p:txBody>
      </p:sp>
      <p:sp>
        <p:nvSpPr>
          <p:cNvPr id="3" name="Slide Number Placeholder 2"/>
          <p:cNvSpPr>
            <a:spLocks noGrp="1"/>
          </p:cNvSpPr>
          <p:nvPr>
            <p:ph type="sldNum" sz="quarter" idx="12"/>
          </p:nvPr>
        </p:nvSpPr>
        <p:spPr/>
        <p:txBody>
          <a:bodyPr/>
          <a:lstStyle/>
          <a:p>
            <a:fld id="{C6CF22B7-9341-4056-90C0-12A8219A0224}" type="slidenum">
              <a:rPr lang="en-US" smtClean="0"/>
              <a:pPr/>
              <a:t>21</a:t>
            </a:fld>
            <a:endParaRPr lang="en-US"/>
          </a:p>
        </p:txBody>
      </p:sp>
    </p:spTree>
    <p:extLst>
      <p:ext uri="{BB962C8B-B14F-4D97-AF65-F5344CB8AC3E}">
        <p14:creationId xmlns:p14="http://schemas.microsoft.com/office/powerpoint/2010/main" val="1969744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271151"/>
            <a:chOff x="0" y="0"/>
            <a:chExt cx="9144000" cy="127115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5" name="TextBox 4"/>
          <p:cNvSpPr txBox="1"/>
          <p:nvPr/>
        </p:nvSpPr>
        <p:spPr>
          <a:xfrm>
            <a:off x="1066800" y="1734066"/>
            <a:ext cx="6858000" cy="1077218"/>
          </a:xfrm>
          <a:prstGeom prst="rect">
            <a:avLst/>
          </a:prstGeom>
          <a:noFill/>
        </p:spPr>
        <p:txBody>
          <a:bodyPr wrap="square" rtlCol="0">
            <a:spAutoFit/>
          </a:bodyPr>
          <a:lstStyle/>
          <a:p>
            <a:pPr algn="ctr">
              <a:spcAft>
                <a:spcPts val="1200"/>
              </a:spcAft>
            </a:pPr>
            <a:r>
              <a:rPr lang="en-US" sz="3200" b="1" dirty="0">
                <a:solidFill>
                  <a:schemeClr val="bg1"/>
                </a:solidFill>
                <a:latin typeface="Arial" panose="020B0604020202020204" pitchFamily="34" charset="0"/>
                <a:cs typeface="Arial" panose="020B0604020202020204" pitchFamily="34" charset="0"/>
              </a:rPr>
              <a:t>Roll-up of metrics into stakeholder-requested scores:</a:t>
            </a:r>
            <a:endParaRPr lang="en-US" sz="3200" b="1" u="sng"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46D2C0D-8181-48D4-8C43-F7226D72F1D8}"/>
              </a:ext>
            </a:extLst>
          </p:cNvPr>
          <p:cNvSpPr txBox="1"/>
          <p:nvPr/>
        </p:nvSpPr>
        <p:spPr>
          <a:xfrm>
            <a:off x="0" y="3268944"/>
            <a:ext cx="8662949" cy="2277547"/>
          </a:xfrm>
          <a:prstGeom prst="rect">
            <a:avLst/>
          </a:prstGeom>
          <a:noFill/>
        </p:spPr>
        <p:txBody>
          <a:bodyPr wrap="none" rtlCol="0">
            <a:spAutoFit/>
          </a:bodyPr>
          <a:lstStyle/>
          <a:p>
            <a:pPr marL="457200" indent="-457200">
              <a:spcAft>
                <a:spcPts val="1200"/>
              </a:spcAft>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Regulatory score</a:t>
            </a:r>
            <a:r>
              <a:rPr lang="en-US" sz="2800" dirty="0">
                <a:solidFill>
                  <a:schemeClr val="bg1"/>
                </a:solidFill>
                <a:latin typeface="Arial" panose="020B0604020202020204" pitchFamily="34" charset="0"/>
                <a:cs typeface="Arial" panose="020B0604020202020204" pitchFamily="34" charset="0"/>
              </a:rPr>
              <a:t>: physical, chemical &amp; biological</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Full function (all metrics)</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State lands acquisition</a:t>
            </a:r>
          </a:p>
          <a:p>
            <a:pPr marL="457200" indent="-4572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Condition assessment</a:t>
            </a:r>
          </a:p>
        </p:txBody>
      </p:sp>
      <p:pic>
        <p:nvPicPr>
          <p:cNvPr id="9" name="Picture 4" descr="Calopogon-MONF122h-eb">
            <a:extLst>
              <a:ext uri="{FF2B5EF4-FFF2-40B4-BE49-F238E27FC236}">
                <a16:creationId xmlns:a16="http://schemas.microsoft.com/office/drawing/2014/main" id="{E2117EBC-255A-4B67-8465-949387DF29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886200"/>
            <a:ext cx="5955604" cy="425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17273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1271150"/>
          </a:xfrm>
        </p:spPr>
        <p:txBody>
          <a:bodyPr/>
          <a:lstStyle/>
          <a:p>
            <a:r>
              <a:rPr lang="en-US" sz="2800" b="1" dirty="0">
                <a:solidFill>
                  <a:schemeClr val="bg1"/>
                </a:solidFill>
              </a:rPr>
              <a:t>GIS plus rapid field assessment:</a:t>
            </a:r>
            <a:br>
              <a:rPr lang="en-US" sz="2800" b="1" dirty="0">
                <a:solidFill>
                  <a:schemeClr val="bg1"/>
                </a:solidFill>
              </a:rPr>
            </a:br>
            <a:r>
              <a:rPr lang="en-US" sz="2800" b="1" dirty="0">
                <a:solidFill>
                  <a:schemeClr val="bg1"/>
                </a:solidFill>
              </a:rPr>
              <a:t>the best of landscape-level assessment + metrics that must be obtained in the field</a:t>
            </a:r>
          </a:p>
        </p:txBody>
      </p:sp>
      <p:grpSp>
        <p:nvGrpSpPr>
          <p:cNvPr id="11" name="Group 10"/>
          <p:cNvGrpSpPr/>
          <p:nvPr/>
        </p:nvGrpSpPr>
        <p:grpSpPr>
          <a:xfrm>
            <a:off x="0" y="0"/>
            <a:ext cx="9144000" cy="1271151"/>
            <a:chOff x="0" y="0"/>
            <a:chExt cx="9144000" cy="1271151"/>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Stationery logo"/>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20" name="TextBox 19"/>
          <p:cNvSpPr txBox="1"/>
          <p:nvPr/>
        </p:nvSpPr>
        <p:spPr>
          <a:xfrm>
            <a:off x="5543220" y="4343400"/>
            <a:ext cx="3248005" cy="1323439"/>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  WVWRAM</a:t>
            </a:r>
          </a:p>
          <a:p>
            <a:r>
              <a:rPr lang="en-US" b="1" dirty="0">
                <a:solidFill>
                  <a:schemeClr val="bg1"/>
                </a:solidFill>
                <a:latin typeface="Arial" panose="020B0604020202020204" pitchFamily="34" charset="0"/>
                <a:cs typeface="Arial" panose="020B0604020202020204" pitchFamily="34" charset="0"/>
              </a:rPr>
              <a:t>       score</a:t>
            </a:r>
          </a:p>
        </p:txBody>
      </p:sp>
      <p:sp>
        <p:nvSpPr>
          <p:cNvPr id="5" name="TextBox 4">
            <a:extLst>
              <a:ext uri="{FF2B5EF4-FFF2-40B4-BE49-F238E27FC236}">
                <a16:creationId xmlns:a16="http://schemas.microsoft.com/office/drawing/2014/main" id="{1C45A62B-4CB5-49B9-9603-CE500272BADA}"/>
              </a:ext>
            </a:extLst>
          </p:cNvPr>
          <p:cNvSpPr txBox="1"/>
          <p:nvPr/>
        </p:nvSpPr>
        <p:spPr>
          <a:xfrm>
            <a:off x="2590800" y="4321314"/>
            <a:ext cx="473206" cy="707886"/>
          </a:xfrm>
          <a:prstGeom prst="rect">
            <a:avLst/>
          </a:prstGeom>
          <a:noFill/>
        </p:spPr>
        <p:txBody>
          <a:bodyPr wrap="none" rtlCol="0">
            <a:spAutoFit/>
          </a:bodyPr>
          <a:lstStyle/>
          <a:p>
            <a:r>
              <a:rPr lang="en-US" b="1" dirty="0">
                <a:solidFill>
                  <a:schemeClr val="bg1"/>
                </a:solidFill>
              </a:rPr>
              <a:t>+</a:t>
            </a:r>
          </a:p>
        </p:txBody>
      </p:sp>
      <p:pic>
        <p:nvPicPr>
          <p:cNvPr id="7" name="Picture 6">
            <a:extLst>
              <a:ext uri="{FF2B5EF4-FFF2-40B4-BE49-F238E27FC236}">
                <a16:creationId xmlns:a16="http://schemas.microsoft.com/office/drawing/2014/main" id="{9513CA2D-C14F-46DC-9BBD-AD552C4D8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726" y="3429000"/>
            <a:ext cx="2259874" cy="2908331"/>
          </a:xfrm>
          <a:prstGeom prst="rect">
            <a:avLst/>
          </a:prstGeom>
          <a:ln>
            <a:solidFill>
              <a:schemeClr val="bg1"/>
            </a:solidFill>
          </a:ln>
        </p:spPr>
      </p:pic>
      <p:pic>
        <p:nvPicPr>
          <p:cNvPr id="10" name="Picture 9">
            <a:extLst>
              <a:ext uri="{FF2B5EF4-FFF2-40B4-BE49-F238E27FC236}">
                <a16:creationId xmlns:a16="http://schemas.microsoft.com/office/drawing/2014/main" id="{B9BA5A7F-6F10-4DC1-A304-8CD76F9D84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2513" y="3415372"/>
            <a:ext cx="2362200" cy="2921959"/>
          </a:xfrm>
          <a:prstGeom prst="rect">
            <a:avLst/>
          </a:prstGeom>
          <a:ln>
            <a:solidFill>
              <a:schemeClr val="bg1"/>
            </a:solidFill>
          </a:ln>
        </p:spPr>
      </p:pic>
    </p:spTree>
    <p:extLst>
      <p:ext uri="{BB962C8B-B14F-4D97-AF65-F5344CB8AC3E}">
        <p14:creationId xmlns:p14="http://schemas.microsoft.com/office/powerpoint/2010/main" val="10292816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288" y="0"/>
            <a:ext cx="9524574" cy="6858000"/>
          </a:xfrm>
          <a:prstGeom prst="rect">
            <a:avLst/>
          </a:prstGeom>
        </p:spPr>
      </p:pic>
      <p:sp>
        <p:nvSpPr>
          <p:cNvPr id="3" name="Slide Number Placeholder 2"/>
          <p:cNvSpPr>
            <a:spLocks noGrp="1"/>
          </p:cNvSpPr>
          <p:nvPr>
            <p:ph type="sldNum" sz="quarter" idx="12"/>
          </p:nvPr>
        </p:nvSpPr>
        <p:spPr/>
        <p:txBody>
          <a:bodyPr/>
          <a:lstStyle/>
          <a:p>
            <a:fld id="{C6CF22B7-9341-4056-90C0-12A8219A0224}" type="slidenum">
              <a:rPr lang="en-US" smtClean="0"/>
              <a:pPr/>
              <a:t>24</a:t>
            </a:fld>
            <a:endParaRPr lang="en-US"/>
          </a:p>
        </p:txBody>
      </p:sp>
      <p:sp>
        <p:nvSpPr>
          <p:cNvPr id="5" name="Rectangle 4"/>
          <p:cNvSpPr/>
          <p:nvPr/>
        </p:nvSpPr>
        <p:spPr>
          <a:xfrm>
            <a:off x="1295400" y="8538"/>
            <a:ext cx="6477000" cy="584775"/>
          </a:xfrm>
          <a:prstGeom prst="rect">
            <a:avLst/>
          </a:prstGeom>
          <a:solidFill>
            <a:srgbClr val="FFFFFF">
              <a:alpha val="80000"/>
            </a:srgbClr>
          </a:solidFill>
        </p:spPr>
        <p:txBody>
          <a:bodyPr wrap="square">
            <a:spAutoFit/>
          </a:bodyPr>
          <a:lstStyle/>
          <a:p>
            <a:pPr algn="ctr">
              <a:spcAft>
                <a:spcPts val="600"/>
              </a:spcAft>
            </a:pPr>
            <a:r>
              <a:rPr lang="en-US" sz="3200" b="1" kern="0" dirty="0">
                <a:solidFill>
                  <a:schemeClr val="bg1"/>
                </a:solidFill>
                <a:latin typeface="Arial" panose="020B0604020202020204" pitchFamily="34" charset="0"/>
                <a:cs typeface="Arial" panose="020B0604020202020204" pitchFamily="34" charset="0"/>
              </a:rPr>
              <a:t>Rapid Field Assessment</a:t>
            </a:r>
          </a:p>
        </p:txBody>
      </p:sp>
    </p:spTree>
    <p:extLst>
      <p:ext uri="{BB962C8B-B14F-4D97-AF65-F5344CB8AC3E}">
        <p14:creationId xmlns:p14="http://schemas.microsoft.com/office/powerpoint/2010/main" val="185829546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288" y="0"/>
            <a:ext cx="9524574" cy="6858000"/>
          </a:xfrm>
          <a:prstGeom prst="rect">
            <a:avLst/>
          </a:prstGeom>
        </p:spPr>
      </p:pic>
      <p:sp>
        <p:nvSpPr>
          <p:cNvPr id="3" name="Slide Number Placeholder 2"/>
          <p:cNvSpPr>
            <a:spLocks noGrp="1"/>
          </p:cNvSpPr>
          <p:nvPr>
            <p:ph type="sldNum" sz="quarter" idx="12"/>
          </p:nvPr>
        </p:nvSpPr>
        <p:spPr/>
        <p:txBody>
          <a:bodyPr/>
          <a:lstStyle/>
          <a:p>
            <a:fld id="{C6CF22B7-9341-4056-90C0-12A8219A0224}" type="slidenum">
              <a:rPr lang="en-US" smtClean="0"/>
              <a:pPr/>
              <a:t>25</a:t>
            </a:fld>
            <a:endParaRPr lang="en-US"/>
          </a:p>
        </p:txBody>
      </p:sp>
      <p:sp>
        <p:nvSpPr>
          <p:cNvPr id="8" name="Rectangle 7"/>
          <p:cNvSpPr/>
          <p:nvPr/>
        </p:nvSpPr>
        <p:spPr>
          <a:xfrm>
            <a:off x="1295400" y="2133600"/>
            <a:ext cx="6477000" cy="954107"/>
          </a:xfrm>
          <a:prstGeom prst="rect">
            <a:avLst/>
          </a:prstGeom>
          <a:solidFill>
            <a:srgbClr val="FFFFFF">
              <a:alpha val="80000"/>
            </a:srgbClr>
          </a:solidFill>
        </p:spPr>
        <p:txBody>
          <a:bodyPr wrap="square">
            <a:spAutoFit/>
          </a:bodyPr>
          <a:lstStyle/>
          <a:p>
            <a:pPr marL="457200" indent="-457200">
              <a:spcAft>
                <a:spcPts val="600"/>
              </a:spcAft>
              <a:buFont typeface="Arial" panose="020B0604020202020204" pitchFamily="34" charset="0"/>
              <a:buChar char="•"/>
            </a:pPr>
            <a:r>
              <a:rPr lang="en-US" sz="2800" kern="0" dirty="0">
                <a:solidFill>
                  <a:schemeClr val="bg1"/>
                </a:solidFill>
                <a:latin typeface="Arial" panose="020B0604020202020204" pitchFamily="34" charset="0"/>
                <a:cs typeface="Arial" panose="020B0604020202020204" pitchFamily="34" charset="0"/>
              </a:rPr>
              <a:t>Vegetation, Soils, Hydrology, Buffer, Stressors</a:t>
            </a:r>
          </a:p>
        </p:txBody>
      </p:sp>
      <p:sp>
        <p:nvSpPr>
          <p:cNvPr id="9" name="Rectangle 8"/>
          <p:cNvSpPr/>
          <p:nvPr/>
        </p:nvSpPr>
        <p:spPr>
          <a:xfrm>
            <a:off x="1295400" y="594717"/>
            <a:ext cx="6477000" cy="1538883"/>
          </a:xfrm>
          <a:prstGeom prst="rect">
            <a:avLst/>
          </a:prstGeom>
          <a:solidFill>
            <a:srgbClr val="FFFFFF">
              <a:alpha val="80000"/>
            </a:srgbClr>
          </a:solidFill>
        </p:spPr>
        <p:txBody>
          <a:bodyPr wrap="square">
            <a:spAutoFit/>
          </a:bodyPr>
          <a:lstStyle/>
          <a:p>
            <a:pPr>
              <a:spcAft>
                <a:spcPts val="600"/>
              </a:spcAft>
            </a:pPr>
            <a:r>
              <a:rPr lang="en-US" sz="2800" kern="0" dirty="0">
                <a:solidFill>
                  <a:schemeClr val="bg1"/>
                </a:solidFill>
                <a:latin typeface="Arial" panose="020B0604020202020204" pitchFamily="34" charset="0"/>
                <a:cs typeface="Arial" panose="020B0604020202020204" pitchFamily="34" charset="0"/>
              </a:rPr>
              <a:t>Level of effort: 2 technicians x half-day</a:t>
            </a:r>
          </a:p>
          <a:p>
            <a:pPr>
              <a:spcAft>
                <a:spcPts val="600"/>
              </a:spcAft>
            </a:pPr>
            <a:r>
              <a:rPr lang="en-US" sz="2800" kern="0" dirty="0">
                <a:solidFill>
                  <a:schemeClr val="bg1"/>
                </a:solidFill>
                <a:latin typeface="Arial" panose="020B0604020202020204" pitchFamily="34" charset="0"/>
                <a:cs typeface="Arial" panose="020B0604020202020204" pitchFamily="34" charset="0"/>
              </a:rPr>
              <a:t>Skill level: wetland delineation	</a:t>
            </a:r>
          </a:p>
          <a:p>
            <a:pPr>
              <a:spcAft>
                <a:spcPts val="600"/>
              </a:spcAft>
            </a:pPr>
            <a:r>
              <a:rPr lang="en-US" sz="2800" kern="0" dirty="0">
                <a:solidFill>
                  <a:schemeClr val="bg1"/>
                </a:solidFill>
                <a:latin typeface="Arial" panose="020B0604020202020204" pitchFamily="34" charset="0"/>
                <a:cs typeface="Arial" panose="020B0604020202020204" pitchFamily="34" charset="0"/>
              </a:rPr>
              <a:t>		plus 2-day training</a:t>
            </a:r>
          </a:p>
        </p:txBody>
      </p:sp>
      <p:sp>
        <p:nvSpPr>
          <p:cNvPr id="5" name="Rectangle 4"/>
          <p:cNvSpPr/>
          <p:nvPr/>
        </p:nvSpPr>
        <p:spPr>
          <a:xfrm>
            <a:off x="1295400" y="8538"/>
            <a:ext cx="6477000" cy="584775"/>
          </a:xfrm>
          <a:prstGeom prst="rect">
            <a:avLst/>
          </a:prstGeom>
          <a:solidFill>
            <a:srgbClr val="FFFFFF">
              <a:alpha val="80000"/>
            </a:srgbClr>
          </a:solidFill>
        </p:spPr>
        <p:txBody>
          <a:bodyPr wrap="square">
            <a:spAutoFit/>
          </a:bodyPr>
          <a:lstStyle/>
          <a:p>
            <a:pPr algn="ctr">
              <a:spcAft>
                <a:spcPts val="600"/>
              </a:spcAft>
            </a:pPr>
            <a:r>
              <a:rPr lang="en-US" sz="3200" b="1" kern="0" dirty="0">
                <a:solidFill>
                  <a:schemeClr val="bg1"/>
                </a:solidFill>
                <a:latin typeface="Arial" panose="020B0604020202020204" pitchFamily="34" charset="0"/>
                <a:cs typeface="Arial" panose="020B0604020202020204" pitchFamily="34" charset="0"/>
              </a:rPr>
              <a:t>Rapid Field Assessment</a:t>
            </a:r>
          </a:p>
        </p:txBody>
      </p:sp>
    </p:spTree>
    <p:extLst>
      <p:ext uri="{BB962C8B-B14F-4D97-AF65-F5344CB8AC3E}">
        <p14:creationId xmlns:p14="http://schemas.microsoft.com/office/powerpoint/2010/main" val="31050127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271151"/>
            <a:chOff x="0" y="0"/>
            <a:chExt cx="9144000" cy="127115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3" name="Slide Number Placeholder 2"/>
          <p:cNvSpPr>
            <a:spLocks noGrp="1"/>
          </p:cNvSpPr>
          <p:nvPr>
            <p:ph type="sldNum" sz="quarter" idx="12"/>
          </p:nvPr>
        </p:nvSpPr>
        <p:spPr/>
        <p:txBody>
          <a:bodyPr/>
          <a:lstStyle/>
          <a:p>
            <a:fld id="{C6CF22B7-9341-4056-90C0-12A8219A0224}" type="slidenum">
              <a:rPr lang="en-US" smtClean="0"/>
              <a:pPr/>
              <a:t>26</a:t>
            </a:fld>
            <a:endParaRPr lang="en-US"/>
          </a:p>
        </p:txBody>
      </p:sp>
      <p:sp>
        <p:nvSpPr>
          <p:cNvPr id="15" name="Rectangle 14">
            <a:extLst>
              <a:ext uri="{FF2B5EF4-FFF2-40B4-BE49-F238E27FC236}">
                <a16:creationId xmlns:a16="http://schemas.microsoft.com/office/drawing/2014/main" id="{604ECF67-DE2E-45B7-9454-77FC48009138}"/>
              </a:ext>
            </a:extLst>
          </p:cNvPr>
          <p:cNvSpPr/>
          <p:nvPr/>
        </p:nvSpPr>
        <p:spPr>
          <a:xfrm>
            <a:off x="1676400" y="350233"/>
            <a:ext cx="5410200" cy="519886"/>
          </a:xfrm>
          <a:prstGeom prst="rect">
            <a:avLst/>
          </a:prstGeom>
          <a:solidFill>
            <a:schemeClr val="tx1"/>
          </a:solidFill>
        </p:spPr>
        <p:txBody>
          <a:bodyPr wrap="square">
            <a:spAutoFit/>
          </a:bodyPr>
          <a:lstStyle/>
          <a:p>
            <a:pPr marL="0" marR="0" algn="ctr">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WVWRAM Work Flow</a:t>
            </a:r>
          </a:p>
        </p:txBody>
      </p:sp>
      <p:pic>
        <p:nvPicPr>
          <p:cNvPr id="5" name="Picture 4">
            <a:extLst>
              <a:ext uri="{FF2B5EF4-FFF2-40B4-BE49-F238E27FC236}">
                <a16:creationId xmlns:a16="http://schemas.microsoft.com/office/drawing/2014/main" id="{5806DE20-9100-4B5A-BCA5-C0516CDDF1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1447800"/>
            <a:ext cx="7772400" cy="5297041"/>
          </a:xfrm>
          <a:prstGeom prst="rect">
            <a:avLst/>
          </a:prstGeom>
        </p:spPr>
      </p:pic>
      <p:sp>
        <p:nvSpPr>
          <p:cNvPr id="9" name="Freeform: Shape 8">
            <a:extLst>
              <a:ext uri="{FF2B5EF4-FFF2-40B4-BE49-F238E27FC236}">
                <a16:creationId xmlns:a16="http://schemas.microsoft.com/office/drawing/2014/main" id="{6530D177-DDF4-45E9-8CF5-AE5F9DE9B6DF}"/>
              </a:ext>
            </a:extLst>
          </p:cNvPr>
          <p:cNvSpPr/>
          <p:nvPr/>
        </p:nvSpPr>
        <p:spPr bwMode="auto">
          <a:xfrm>
            <a:off x="2528688" y="1352550"/>
            <a:ext cx="6221548" cy="2898424"/>
          </a:xfrm>
          <a:custGeom>
            <a:avLst/>
            <a:gdLst>
              <a:gd name="connsiteX0" fmla="*/ 700287 w 6221548"/>
              <a:gd name="connsiteY0" fmla="*/ 9525 h 2898424"/>
              <a:gd name="connsiteX1" fmla="*/ 2614812 w 6221548"/>
              <a:gd name="connsiteY1" fmla="*/ 57150 h 2898424"/>
              <a:gd name="connsiteX2" fmla="*/ 4624587 w 6221548"/>
              <a:gd name="connsiteY2" fmla="*/ 428625 h 2898424"/>
              <a:gd name="connsiteX3" fmla="*/ 5948562 w 6221548"/>
              <a:gd name="connsiteY3" fmla="*/ 1057275 h 2898424"/>
              <a:gd name="connsiteX4" fmla="*/ 6177162 w 6221548"/>
              <a:gd name="connsiteY4" fmla="*/ 2533650 h 2898424"/>
              <a:gd name="connsiteX5" fmla="*/ 5338962 w 6221548"/>
              <a:gd name="connsiteY5" fmla="*/ 2886075 h 2898424"/>
              <a:gd name="connsiteX6" fmla="*/ 4415037 w 6221548"/>
              <a:gd name="connsiteY6" fmla="*/ 2752725 h 2898424"/>
              <a:gd name="connsiteX7" fmla="*/ 3834012 w 6221548"/>
              <a:gd name="connsiteY7" fmla="*/ 2133600 h 2898424"/>
              <a:gd name="connsiteX8" fmla="*/ 2433837 w 6221548"/>
              <a:gd name="connsiteY8" fmla="*/ 1762125 h 2898424"/>
              <a:gd name="connsiteX9" fmla="*/ 1081287 w 6221548"/>
              <a:gd name="connsiteY9" fmla="*/ 1504950 h 2898424"/>
              <a:gd name="connsiteX10" fmla="*/ 224037 w 6221548"/>
              <a:gd name="connsiteY10" fmla="*/ 1209675 h 2898424"/>
              <a:gd name="connsiteX11" fmla="*/ 4962 w 6221548"/>
              <a:gd name="connsiteY11" fmla="*/ 676275 h 2898424"/>
              <a:gd name="connsiteX12" fmla="*/ 100212 w 6221548"/>
              <a:gd name="connsiteY12" fmla="*/ 219075 h 2898424"/>
              <a:gd name="connsiteX13" fmla="*/ 424062 w 6221548"/>
              <a:gd name="connsiteY13" fmla="*/ 0 h 289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1548" h="2898424">
                <a:moveTo>
                  <a:pt x="700287" y="9525"/>
                </a:moveTo>
                <a:lnTo>
                  <a:pt x="2614812" y="57150"/>
                </a:lnTo>
                <a:cubicBezTo>
                  <a:pt x="3268862" y="127000"/>
                  <a:pt x="4068962" y="261938"/>
                  <a:pt x="4624587" y="428625"/>
                </a:cubicBezTo>
                <a:cubicBezTo>
                  <a:pt x="5180212" y="595312"/>
                  <a:pt x="5689800" y="706438"/>
                  <a:pt x="5948562" y="1057275"/>
                </a:cubicBezTo>
                <a:cubicBezTo>
                  <a:pt x="6207324" y="1408112"/>
                  <a:pt x="6278762" y="2228850"/>
                  <a:pt x="6177162" y="2533650"/>
                </a:cubicBezTo>
                <a:cubicBezTo>
                  <a:pt x="6075562" y="2838450"/>
                  <a:pt x="5632649" y="2849563"/>
                  <a:pt x="5338962" y="2886075"/>
                </a:cubicBezTo>
                <a:cubicBezTo>
                  <a:pt x="5045275" y="2922587"/>
                  <a:pt x="4665862" y="2878137"/>
                  <a:pt x="4415037" y="2752725"/>
                </a:cubicBezTo>
                <a:cubicBezTo>
                  <a:pt x="4164212" y="2627313"/>
                  <a:pt x="4164212" y="2298700"/>
                  <a:pt x="3834012" y="2133600"/>
                </a:cubicBezTo>
                <a:cubicBezTo>
                  <a:pt x="3503812" y="1968500"/>
                  <a:pt x="2892624" y="1866900"/>
                  <a:pt x="2433837" y="1762125"/>
                </a:cubicBezTo>
                <a:cubicBezTo>
                  <a:pt x="1975050" y="1657350"/>
                  <a:pt x="1449587" y="1597025"/>
                  <a:pt x="1081287" y="1504950"/>
                </a:cubicBezTo>
                <a:cubicBezTo>
                  <a:pt x="712987" y="1412875"/>
                  <a:pt x="403424" y="1347787"/>
                  <a:pt x="224037" y="1209675"/>
                </a:cubicBezTo>
                <a:cubicBezTo>
                  <a:pt x="44650" y="1071563"/>
                  <a:pt x="25599" y="841375"/>
                  <a:pt x="4962" y="676275"/>
                </a:cubicBezTo>
                <a:cubicBezTo>
                  <a:pt x="-15675" y="511175"/>
                  <a:pt x="30362" y="331787"/>
                  <a:pt x="100212" y="219075"/>
                </a:cubicBezTo>
                <a:cubicBezTo>
                  <a:pt x="170062" y="106363"/>
                  <a:pt x="297062" y="53181"/>
                  <a:pt x="424062" y="0"/>
                </a:cubicBezTo>
              </a:path>
            </a:pathLst>
          </a:cu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sp>
        <p:nvSpPr>
          <p:cNvPr id="16" name="TextBox 15">
            <a:extLst>
              <a:ext uri="{FF2B5EF4-FFF2-40B4-BE49-F238E27FC236}">
                <a16:creationId xmlns:a16="http://schemas.microsoft.com/office/drawing/2014/main" id="{C30F7917-AF05-42F9-8201-3228A5EB9507}"/>
              </a:ext>
            </a:extLst>
          </p:cNvPr>
          <p:cNvSpPr txBox="1"/>
          <p:nvPr/>
        </p:nvSpPr>
        <p:spPr>
          <a:xfrm>
            <a:off x="6221591" y="1263134"/>
            <a:ext cx="2903359" cy="369332"/>
          </a:xfrm>
          <a:prstGeom prst="rect">
            <a:avLst/>
          </a:prstGeom>
          <a:noFill/>
        </p:spPr>
        <p:txBody>
          <a:bodyPr wrap="none" rtlCol="0">
            <a:spAutoFit/>
          </a:bodyPr>
          <a:lstStyle/>
          <a:p>
            <a:r>
              <a:rPr lang="en-US" sz="1800" i="1" dirty="0">
                <a:solidFill>
                  <a:srgbClr val="FF0000"/>
                </a:solidFill>
                <a:latin typeface="+mn-lt"/>
              </a:rPr>
              <a:t>Desktop scenario planning</a:t>
            </a:r>
          </a:p>
        </p:txBody>
      </p:sp>
      <p:sp>
        <p:nvSpPr>
          <p:cNvPr id="2" name="TextBox 1">
            <a:extLst>
              <a:ext uri="{FF2B5EF4-FFF2-40B4-BE49-F238E27FC236}">
                <a16:creationId xmlns:a16="http://schemas.microsoft.com/office/drawing/2014/main" id="{668132C9-6E54-453C-B87A-5C742A589F75}"/>
              </a:ext>
            </a:extLst>
          </p:cNvPr>
          <p:cNvSpPr txBox="1"/>
          <p:nvPr/>
        </p:nvSpPr>
        <p:spPr>
          <a:xfrm>
            <a:off x="1828800" y="5638800"/>
            <a:ext cx="2099421" cy="338554"/>
          </a:xfrm>
          <a:prstGeom prst="rect">
            <a:avLst/>
          </a:prstGeom>
          <a:noFill/>
        </p:spPr>
        <p:txBody>
          <a:bodyPr wrap="none" rtlCol="0">
            <a:spAutoFit/>
          </a:bodyPr>
          <a:lstStyle/>
          <a:p>
            <a:r>
              <a:rPr lang="en-US" sz="1600" i="1" dirty="0">
                <a:solidFill>
                  <a:schemeClr val="bg1"/>
                </a:solidFill>
                <a:latin typeface="Arial" panose="020B0604020202020204" pitchFamily="34" charset="0"/>
                <a:cs typeface="Arial" panose="020B0604020202020204" pitchFamily="34" charset="0"/>
              </a:rPr>
              <a:t>(if regulatory, then…)</a:t>
            </a:r>
          </a:p>
        </p:txBody>
      </p:sp>
    </p:spTree>
    <p:extLst>
      <p:ext uri="{BB962C8B-B14F-4D97-AF65-F5344CB8AC3E}">
        <p14:creationId xmlns:p14="http://schemas.microsoft.com/office/powerpoint/2010/main" val="197792501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2E2709F1-EBCB-4D4B-87AC-09CD89AEC5E2}"/>
              </a:ext>
            </a:extLst>
          </p:cNvPr>
          <p:cNvSpPr/>
          <p:nvPr/>
        </p:nvSpPr>
        <p:spPr bwMode="auto">
          <a:xfrm rot="3446133">
            <a:off x="3952557" y="1048787"/>
            <a:ext cx="1601728" cy="5832420"/>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a:ln>
                <a:noFill/>
              </a:ln>
              <a:solidFill>
                <a:srgbClr val="FFFF00"/>
              </a:solidFill>
              <a:effectLst/>
              <a:latin typeface="Times New Roman" pitchFamily="18" charset="0"/>
            </a:endParaRPr>
          </a:p>
        </p:txBody>
      </p:sp>
      <p:graphicFrame>
        <p:nvGraphicFramePr>
          <p:cNvPr id="15" name="Chart 14">
            <a:extLst>
              <a:ext uri="{FF2B5EF4-FFF2-40B4-BE49-F238E27FC236}">
                <a16:creationId xmlns:a16="http://schemas.microsoft.com/office/drawing/2014/main" id="{B81C7923-1FC7-4E53-BD6E-AD7A23C1E6C0}"/>
              </a:ext>
            </a:extLst>
          </p:cNvPr>
          <p:cNvGraphicFramePr>
            <a:graphicFrameLocks/>
          </p:cNvGraphicFramePr>
          <p:nvPr>
            <p:extLst>
              <p:ext uri="{D42A27DB-BD31-4B8C-83A1-F6EECF244321}">
                <p14:modId xmlns:p14="http://schemas.microsoft.com/office/powerpoint/2010/main" val="4022989014"/>
              </p:ext>
            </p:extLst>
          </p:nvPr>
        </p:nvGraphicFramePr>
        <p:xfrm>
          <a:off x="1219200" y="1545789"/>
          <a:ext cx="6400800" cy="5037573"/>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p:cNvGrpSpPr/>
          <p:nvPr/>
        </p:nvGrpSpPr>
        <p:grpSpPr>
          <a:xfrm>
            <a:off x="0" y="0"/>
            <a:ext cx="9144000" cy="1271151"/>
            <a:chOff x="0" y="0"/>
            <a:chExt cx="9144000" cy="1271151"/>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Tree>
    <p:extLst>
      <p:ext uri="{BB962C8B-B14F-4D97-AF65-F5344CB8AC3E}">
        <p14:creationId xmlns:p14="http://schemas.microsoft.com/office/powerpoint/2010/main" val="145895044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1"/>
            <a:ext cx="9144000" cy="9143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WVWRAM allows scenario planning</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685800" y="1876425"/>
            <a:ext cx="8077200" cy="3609975"/>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algn="l">
              <a:spcAft>
                <a:spcPts val="1200"/>
              </a:spcAft>
            </a:pPr>
            <a:r>
              <a:rPr lang="en-US" sz="2800" b="1" dirty="0">
                <a:effectLst/>
              </a:rPr>
              <a:t>GIS-based desktop planning supported</a:t>
            </a:r>
          </a:p>
          <a:p>
            <a:pPr marL="457200" indent="-457200" algn="l">
              <a:spcAft>
                <a:spcPts val="1200"/>
              </a:spcAft>
              <a:buFont typeface="Arial" panose="020B0604020202020204" pitchFamily="34" charset="0"/>
              <a:buChar char="•"/>
            </a:pPr>
            <a:r>
              <a:rPr lang="en-US" sz="2800" dirty="0">
                <a:effectLst/>
              </a:rPr>
              <a:t>Predict mitigation costs of different sites or corridors</a:t>
            </a:r>
          </a:p>
          <a:p>
            <a:pPr marL="457200" indent="-457200" algn="l">
              <a:spcAft>
                <a:spcPts val="1200"/>
              </a:spcAft>
              <a:buFont typeface="Arial" panose="020B0604020202020204" pitchFamily="34" charset="0"/>
              <a:buChar char="•"/>
            </a:pPr>
            <a:r>
              <a:rPr lang="en-US" sz="2800" dirty="0">
                <a:effectLst/>
              </a:rPr>
              <a:t>Compare potential mitigation credits at different sites prior to land acquisition</a:t>
            </a:r>
          </a:p>
          <a:p>
            <a:pPr marL="457200" indent="-457200" algn="l">
              <a:spcAft>
                <a:spcPts val="1200"/>
              </a:spcAft>
              <a:buFont typeface="Arial" panose="020B0604020202020204" pitchFamily="34" charset="0"/>
              <a:buChar char="•"/>
            </a:pPr>
            <a:r>
              <a:rPr lang="en-US" sz="2800" dirty="0">
                <a:effectLst/>
              </a:rPr>
              <a:t>Compare conservation outcomes within/between watersheds</a:t>
            </a:r>
          </a:p>
        </p:txBody>
      </p:sp>
    </p:spTree>
    <p:extLst>
      <p:ext uri="{BB962C8B-B14F-4D97-AF65-F5344CB8AC3E}">
        <p14:creationId xmlns:p14="http://schemas.microsoft.com/office/powerpoint/2010/main" val="210863881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1F60699B-49A8-4BD7-9748-5C0153784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6035">
            <a:off x="4572000" y="1066800"/>
            <a:ext cx="4416361" cy="5715000"/>
          </a:xfrm>
          <a:prstGeom prst="rect">
            <a:avLst/>
          </a:prstGeom>
          <a:ln>
            <a:solidFill>
              <a:schemeClr val="bg1"/>
            </a:solidFill>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0B60A374-4C41-4465-AC87-702985AC95AE}" type="slidenum">
              <a:rPr lang="en-US" smtClean="0"/>
              <a:pPr/>
              <a:t>29</a:t>
            </a:fld>
            <a:endParaRPr lang="en-US"/>
          </a:p>
        </p:txBody>
      </p:sp>
      <p:sp>
        <p:nvSpPr>
          <p:cNvPr id="5" name="Rectangle 4">
            <a:extLst>
              <a:ext uri="{FF2B5EF4-FFF2-40B4-BE49-F238E27FC236}">
                <a16:creationId xmlns:a16="http://schemas.microsoft.com/office/drawing/2014/main" id="{20225C27-7D35-45B2-B1BB-38C81CF97C8A}"/>
              </a:ext>
            </a:extLst>
          </p:cNvPr>
          <p:cNvSpPr/>
          <p:nvPr/>
        </p:nvSpPr>
        <p:spPr>
          <a:xfrm>
            <a:off x="1676400" y="350233"/>
            <a:ext cx="5410200" cy="519886"/>
          </a:xfrm>
          <a:prstGeom prst="rect">
            <a:avLst/>
          </a:prstGeom>
        </p:spPr>
        <p:txBody>
          <a:bodyPr wrap="square">
            <a:spAutoFit/>
          </a:bodyPr>
          <a:lstStyle/>
          <a:p>
            <a:pPr marL="0" marR="0" algn="ctr">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WVWRAM Manuals</a:t>
            </a:r>
          </a:p>
        </p:txBody>
      </p:sp>
      <p:pic>
        <p:nvPicPr>
          <p:cNvPr id="4" name="Picture 3" descr="A screenshot of a cell phone&#10;&#10;Description automatically generated">
            <a:extLst>
              <a:ext uri="{FF2B5EF4-FFF2-40B4-BE49-F238E27FC236}">
                <a16:creationId xmlns:a16="http://schemas.microsoft.com/office/drawing/2014/main" id="{30E96D25-2A4E-4E20-B524-A707E7133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09133">
            <a:off x="165552" y="1066800"/>
            <a:ext cx="4406448" cy="5715000"/>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66557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B1446-E29F-4B42-84D6-60ACC8BA97AA}"/>
              </a:ext>
            </a:extLst>
          </p:cNvPr>
          <p:cNvPicPr>
            <a:picLocks noChangeAspect="1"/>
          </p:cNvPicPr>
          <p:nvPr/>
        </p:nvPicPr>
        <p:blipFill>
          <a:blip r:embed="rId3"/>
          <a:stretch>
            <a:fillRect/>
          </a:stretch>
        </p:blipFill>
        <p:spPr>
          <a:xfrm>
            <a:off x="2860922" y="0"/>
            <a:ext cx="6283078" cy="6858000"/>
          </a:xfrm>
          <a:prstGeom prst="rect">
            <a:avLst/>
          </a:prstGeom>
        </p:spPr>
      </p:pic>
      <p:sp>
        <p:nvSpPr>
          <p:cNvPr id="2" name="Slide Number Placeholder 1"/>
          <p:cNvSpPr>
            <a:spLocks noGrp="1"/>
          </p:cNvSpPr>
          <p:nvPr>
            <p:ph type="sldNum" sz="quarter" idx="12"/>
          </p:nvPr>
        </p:nvSpPr>
        <p:spPr/>
        <p:txBody>
          <a:bodyPr/>
          <a:lstStyle/>
          <a:p>
            <a:fld id="{0B60A374-4C41-4465-AC87-702985AC95AE}" type="slidenum">
              <a:rPr lang="en-US" smtClean="0"/>
              <a:pPr/>
              <a:t>3</a:t>
            </a:fld>
            <a:endParaRPr lang="en-US"/>
          </a:p>
        </p:txBody>
      </p:sp>
      <p:sp>
        <p:nvSpPr>
          <p:cNvPr id="6" name="TextBox 5">
            <a:extLst>
              <a:ext uri="{FF2B5EF4-FFF2-40B4-BE49-F238E27FC236}">
                <a16:creationId xmlns:a16="http://schemas.microsoft.com/office/drawing/2014/main" id="{5C6486DA-86EE-4B45-8742-7EEE34B4490A}"/>
              </a:ext>
            </a:extLst>
          </p:cNvPr>
          <p:cNvSpPr txBox="1"/>
          <p:nvPr/>
        </p:nvSpPr>
        <p:spPr>
          <a:xfrm>
            <a:off x="152400" y="1981200"/>
            <a:ext cx="4036682" cy="3901581"/>
          </a:xfrm>
          <a:prstGeom prst="rect">
            <a:avLst/>
          </a:prstGeom>
          <a:solidFill>
            <a:schemeClr val="accent5">
              <a:lumMod val="90000"/>
              <a:alpha val="94902"/>
            </a:schemeClr>
          </a:solidFill>
          <a:ln>
            <a:solidFill>
              <a:schemeClr val="bg1"/>
            </a:solidFill>
          </a:ln>
        </p:spPr>
        <p:txBody>
          <a:bodyPr wrap="none" rtlCol="0">
            <a:spAutoFit/>
          </a:bodyPr>
          <a:lstStyle/>
          <a:p>
            <a:pPr marL="0" marR="0">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Catalyst for </a:t>
            </a:r>
          </a:p>
          <a:p>
            <a:pPr marL="0" marR="0">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developing WVWRAM:</a:t>
            </a:r>
          </a:p>
          <a:p>
            <a:pPr marL="0" marR="0">
              <a:lnSpc>
                <a:spcPct val="107000"/>
              </a:lnSpc>
              <a:spcBef>
                <a:spcPts val="0"/>
              </a:spcBef>
              <a:spcAft>
                <a:spcPts val="800"/>
              </a:spcAft>
            </a:pP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2008 Mitigation rule </a:t>
            </a:r>
          </a:p>
          <a:p>
            <a:pPr>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for aquatic resources</a:t>
            </a:r>
          </a:p>
          <a:p>
            <a:pPr marL="0" marR="0">
              <a:lnSpc>
                <a:spcPct val="107000"/>
              </a:lnSpc>
              <a:spcBef>
                <a:spcPts val="0"/>
              </a:spcBef>
              <a:spcAft>
                <a:spcPts val="0"/>
              </a:spcAft>
            </a:pPr>
            <a:r>
              <a:rPr lang="en-US" sz="2800" i="1" dirty="0">
                <a:solidFill>
                  <a:schemeClr val="bg1"/>
                </a:solidFill>
                <a:latin typeface="Arial" panose="020B0604020202020204" pitchFamily="34" charset="0"/>
                <a:ea typeface="Calibri" panose="020F0502020204030204" pitchFamily="34" charset="0"/>
                <a:cs typeface="Arial" panose="020B0604020202020204" pitchFamily="34" charset="0"/>
              </a:rPr>
              <a:t>   “no net loss of </a:t>
            </a:r>
          </a:p>
          <a:p>
            <a:pPr marL="0" marR="0">
              <a:lnSpc>
                <a:spcPct val="107000"/>
              </a:lnSpc>
              <a:spcBef>
                <a:spcPts val="0"/>
              </a:spcBef>
              <a:spcAft>
                <a:spcPts val="800"/>
              </a:spcAft>
            </a:pPr>
            <a:r>
              <a:rPr lang="en-US" sz="2800" i="1" dirty="0">
                <a:solidFill>
                  <a:schemeClr val="bg1"/>
                </a:solidFill>
                <a:latin typeface="Arial" panose="020B0604020202020204" pitchFamily="34" charset="0"/>
                <a:ea typeface="Calibri" panose="020F0502020204030204" pitchFamily="34" charset="0"/>
                <a:cs typeface="Arial" panose="020B0604020202020204" pitchFamily="34" charset="0"/>
              </a:rPr>
              <a:t>    wetland function”</a:t>
            </a:r>
          </a:p>
        </p:txBody>
      </p:sp>
    </p:spTree>
    <p:extLst>
      <p:ext uri="{BB962C8B-B14F-4D97-AF65-F5344CB8AC3E}">
        <p14:creationId xmlns:p14="http://schemas.microsoft.com/office/powerpoint/2010/main" val="56296752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60A374-4C41-4465-AC87-702985AC95AE}" type="slidenum">
              <a:rPr lang="en-US" smtClean="0"/>
              <a:pPr/>
              <a:t>30</a:t>
            </a:fld>
            <a:endParaRPr lang="en-US"/>
          </a:p>
        </p:txBody>
      </p:sp>
      <p:sp>
        <p:nvSpPr>
          <p:cNvPr id="5" name="Rectangle 4">
            <a:extLst>
              <a:ext uri="{FF2B5EF4-FFF2-40B4-BE49-F238E27FC236}">
                <a16:creationId xmlns:a16="http://schemas.microsoft.com/office/drawing/2014/main" id="{20225C27-7D35-45B2-B1BB-38C81CF97C8A}"/>
              </a:ext>
            </a:extLst>
          </p:cNvPr>
          <p:cNvSpPr/>
          <p:nvPr/>
        </p:nvSpPr>
        <p:spPr>
          <a:xfrm>
            <a:off x="1676400" y="228600"/>
            <a:ext cx="5410200" cy="519886"/>
          </a:xfrm>
          <a:prstGeom prst="rect">
            <a:avLst/>
          </a:prstGeom>
        </p:spPr>
        <p:txBody>
          <a:bodyPr wrap="square">
            <a:spAutoFit/>
          </a:bodyPr>
          <a:lstStyle/>
          <a:p>
            <a:pPr marL="0" marR="0" algn="ctr">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WVWRAM Database</a:t>
            </a:r>
          </a:p>
        </p:txBody>
      </p:sp>
      <p:pic>
        <p:nvPicPr>
          <p:cNvPr id="7" name="Picture 6">
            <a:extLst>
              <a:ext uri="{FF2B5EF4-FFF2-40B4-BE49-F238E27FC236}">
                <a16:creationId xmlns:a16="http://schemas.microsoft.com/office/drawing/2014/main" id="{DCAC60BC-C067-4436-A030-B61CAED0101A}"/>
              </a:ext>
            </a:extLst>
          </p:cNvPr>
          <p:cNvPicPr>
            <a:picLocks noChangeAspect="1"/>
          </p:cNvPicPr>
          <p:nvPr/>
        </p:nvPicPr>
        <p:blipFill>
          <a:blip r:embed="rId3"/>
          <a:stretch>
            <a:fillRect/>
          </a:stretch>
        </p:blipFill>
        <p:spPr>
          <a:xfrm>
            <a:off x="228600" y="877575"/>
            <a:ext cx="8839200" cy="5980425"/>
          </a:xfrm>
          <a:prstGeom prst="rect">
            <a:avLst/>
          </a:prstGeom>
        </p:spPr>
      </p:pic>
    </p:spTree>
    <p:extLst>
      <p:ext uri="{BB962C8B-B14F-4D97-AF65-F5344CB8AC3E}">
        <p14:creationId xmlns:p14="http://schemas.microsoft.com/office/powerpoint/2010/main" val="189336226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598242-EA6F-42EC-8B7A-9E9A24D63A29}"/>
              </a:ext>
            </a:extLst>
          </p:cNvPr>
          <p:cNvSpPr>
            <a:spLocks noGrp="1"/>
          </p:cNvSpPr>
          <p:nvPr>
            <p:ph type="title"/>
          </p:nvPr>
        </p:nvSpPr>
        <p:spPr>
          <a:xfrm>
            <a:off x="457200" y="274638"/>
            <a:ext cx="8229600" cy="754062"/>
          </a:xfrm>
        </p:spPr>
        <p:txBody>
          <a:bodyPr/>
          <a:lstStyle/>
          <a:p>
            <a:pPr>
              <a:lnSpc>
                <a:spcPct val="107000"/>
              </a:lnSpc>
              <a:spcBef>
                <a:spcPts val="0"/>
              </a:spcBef>
              <a:spcAft>
                <a:spcPts val="800"/>
              </a:spcAft>
            </a:pPr>
            <a:r>
              <a:rPr lang="en-US" sz="2800" b="1" dirty="0">
                <a:ea typeface="Calibri" panose="020F0502020204030204" pitchFamily="34" charset="0"/>
              </a:rPr>
              <a:t>GIS Tool: </a:t>
            </a:r>
            <a:r>
              <a:rPr lang="en-US" sz="2800" b="1" dirty="0">
                <a:hlinkClick r:id="rId2">
                  <a:extLst>
                    <a:ext uri="{A12FA001-AC4F-418D-AE19-62706E023703}">
                      <ahyp:hlinkClr xmlns:ahyp="http://schemas.microsoft.com/office/drawing/2018/hyperlinkcolor" val="tx"/>
                    </a:ext>
                  </a:extLst>
                </a:hlinkClick>
              </a:rPr>
              <a:t>https://mapwv.gov/wetlands/</a:t>
            </a:r>
            <a:endParaRPr lang="en-US" sz="2800" b="1" dirty="0">
              <a:ea typeface="Calibri" panose="020F0502020204030204" pitchFamily="34" charset="0"/>
            </a:endParaRPr>
          </a:p>
        </p:txBody>
      </p:sp>
      <p:pic>
        <p:nvPicPr>
          <p:cNvPr id="6" name="Picture 5">
            <a:extLst>
              <a:ext uri="{FF2B5EF4-FFF2-40B4-BE49-F238E27FC236}">
                <a16:creationId xmlns:a16="http://schemas.microsoft.com/office/drawing/2014/main" id="{7A04C3FD-54BA-47F8-B353-886F79C094E5}"/>
              </a:ext>
            </a:extLst>
          </p:cNvPr>
          <p:cNvPicPr>
            <a:picLocks noChangeAspect="1"/>
          </p:cNvPicPr>
          <p:nvPr/>
        </p:nvPicPr>
        <p:blipFill>
          <a:blip r:embed="rId3"/>
          <a:stretch>
            <a:fillRect/>
          </a:stretch>
        </p:blipFill>
        <p:spPr>
          <a:xfrm>
            <a:off x="20275" y="1209674"/>
            <a:ext cx="9123725" cy="4581525"/>
          </a:xfrm>
          <a:prstGeom prst="rect">
            <a:avLst/>
          </a:prstGeom>
        </p:spPr>
      </p:pic>
    </p:spTree>
    <p:extLst>
      <p:ext uri="{BB962C8B-B14F-4D97-AF65-F5344CB8AC3E}">
        <p14:creationId xmlns:p14="http://schemas.microsoft.com/office/powerpoint/2010/main" val="24576695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598242-EA6F-42EC-8B7A-9E9A24D63A29}"/>
              </a:ext>
            </a:extLst>
          </p:cNvPr>
          <p:cNvSpPr>
            <a:spLocks noGrp="1"/>
          </p:cNvSpPr>
          <p:nvPr>
            <p:ph type="title"/>
          </p:nvPr>
        </p:nvSpPr>
        <p:spPr>
          <a:xfrm>
            <a:off x="457200" y="274638"/>
            <a:ext cx="8229600" cy="754062"/>
          </a:xfrm>
        </p:spPr>
        <p:txBody>
          <a:bodyPr/>
          <a:lstStyle/>
          <a:p>
            <a:pPr>
              <a:lnSpc>
                <a:spcPct val="107000"/>
              </a:lnSpc>
              <a:spcBef>
                <a:spcPts val="0"/>
              </a:spcBef>
              <a:spcAft>
                <a:spcPts val="800"/>
              </a:spcAft>
            </a:pPr>
            <a:r>
              <a:rPr lang="en-US" sz="2800" b="1" dirty="0">
                <a:ea typeface="Calibri" panose="020F0502020204030204" pitchFamily="34" charset="0"/>
              </a:rPr>
              <a:t>GIS Tool: </a:t>
            </a:r>
            <a:r>
              <a:rPr lang="en-US" sz="2800" b="1" dirty="0">
                <a:hlinkClick r:id="rId2">
                  <a:extLst>
                    <a:ext uri="{A12FA001-AC4F-418D-AE19-62706E023703}">
                      <ahyp:hlinkClr xmlns:ahyp="http://schemas.microsoft.com/office/drawing/2018/hyperlinkcolor" val="tx"/>
                    </a:ext>
                  </a:extLst>
                </a:hlinkClick>
              </a:rPr>
              <a:t>https://mapwv.gov/wetlands/</a:t>
            </a:r>
            <a:endParaRPr lang="en-US" sz="2800" b="1" dirty="0">
              <a:ea typeface="Calibri" panose="020F0502020204030204" pitchFamily="34" charset="0"/>
            </a:endParaRPr>
          </a:p>
        </p:txBody>
      </p:sp>
      <p:pic>
        <p:nvPicPr>
          <p:cNvPr id="5" name="Picture 4">
            <a:extLst>
              <a:ext uri="{FF2B5EF4-FFF2-40B4-BE49-F238E27FC236}">
                <a16:creationId xmlns:a16="http://schemas.microsoft.com/office/drawing/2014/main" id="{6597AA95-3F10-46DD-A2DF-A99A8CA318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4" y="1262700"/>
            <a:ext cx="9144000" cy="5372281"/>
          </a:xfrm>
          <a:prstGeom prst="rect">
            <a:avLst/>
          </a:prstGeom>
        </p:spPr>
      </p:pic>
    </p:spTree>
    <p:extLst>
      <p:ext uri="{BB962C8B-B14F-4D97-AF65-F5344CB8AC3E}">
        <p14:creationId xmlns:p14="http://schemas.microsoft.com/office/powerpoint/2010/main" val="30706973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598242-EA6F-42EC-8B7A-9E9A24D63A29}"/>
              </a:ext>
            </a:extLst>
          </p:cNvPr>
          <p:cNvSpPr>
            <a:spLocks noGrp="1"/>
          </p:cNvSpPr>
          <p:nvPr>
            <p:ph type="title"/>
          </p:nvPr>
        </p:nvSpPr>
        <p:spPr>
          <a:xfrm>
            <a:off x="457200" y="274638"/>
            <a:ext cx="8229600" cy="754062"/>
          </a:xfrm>
        </p:spPr>
        <p:txBody>
          <a:bodyPr/>
          <a:lstStyle/>
          <a:p>
            <a:pPr>
              <a:lnSpc>
                <a:spcPct val="107000"/>
              </a:lnSpc>
              <a:spcBef>
                <a:spcPts val="0"/>
              </a:spcBef>
              <a:spcAft>
                <a:spcPts val="800"/>
              </a:spcAft>
            </a:pPr>
            <a:r>
              <a:rPr lang="en-US" sz="2800" b="1" dirty="0">
                <a:ea typeface="Calibri" panose="020F0502020204030204" pitchFamily="34" charset="0"/>
              </a:rPr>
              <a:t>GIS Tool: </a:t>
            </a:r>
            <a:r>
              <a:rPr lang="en-US" sz="2800" b="1" dirty="0">
                <a:hlinkClick r:id="rId2">
                  <a:extLst>
                    <a:ext uri="{A12FA001-AC4F-418D-AE19-62706E023703}">
                      <ahyp:hlinkClr xmlns:ahyp="http://schemas.microsoft.com/office/drawing/2018/hyperlinkcolor" val="tx"/>
                    </a:ext>
                  </a:extLst>
                </a:hlinkClick>
              </a:rPr>
              <a:t>https://mapwv.gov/wetlands/</a:t>
            </a:r>
            <a:endParaRPr lang="en-US" sz="2800" b="1" dirty="0">
              <a:ea typeface="Calibri" panose="020F0502020204030204" pitchFamily="34" charset="0"/>
            </a:endParaRPr>
          </a:p>
        </p:txBody>
      </p:sp>
      <p:pic>
        <p:nvPicPr>
          <p:cNvPr id="9" name="Picture 8">
            <a:extLst>
              <a:ext uri="{FF2B5EF4-FFF2-40B4-BE49-F238E27FC236}">
                <a16:creationId xmlns:a16="http://schemas.microsoft.com/office/drawing/2014/main" id="{E44D3E19-764A-4974-8340-A4E377A9C2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20752"/>
            <a:ext cx="9144000" cy="5362610"/>
          </a:xfrm>
          <a:prstGeom prst="rect">
            <a:avLst/>
          </a:prstGeom>
        </p:spPr>
      </p:pic>
    </p:spTree>
    <p:extLst>
      <p:ext uri="{BB962C8B-B14F-4D97-AF65-F5344CB8AC3E}">
        <p14:creationId xmlns:p14="http://schemas.microsoft.com/office/powerpoint/2010/main" val="243307544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598242-EA6F-42EC-8B7A-9E9A24D63A29}"/>
              </a:ext>
            </a:extLst>
          </p:cNvPr>
          <p:cNvSpPr>
            <a:spLocks noGrp="1"/>
          </p:cNvSpPr>
          <p:nvPr>
            <p:ph type="title"/>
          </p:nvPr>
        </p:nvSpPr>
        <p:spPr>
          <a:xfrm>
            <a:off x="457200" y="274638"/>
            <a:ext cx="8229600" cy="754062"/>
          </a:xfrm>
        </p:spPr>
        <p:txBody>
          <a:bodyPr/>
          <a:lstStyle/>
          <a:p>
            <a:pPr>
              <a:lnSpc>
                <a:spcPct val="107000"/>
              </a:lnSpc>
              <a:spcBef>
                <a:spcPts val="0"/>
              </a:spcBef>
              <a:spcAft>
                <a:spcPts val="800"/>
              </a:spcAft>
            </a:pPr>
            <a:r>
              <a:rPr lang="en-US" sz="2800" b="1" dirty="0">
                <a:ea typeface="Calibri" panose="020F0502020204030204" pitchFamily="34" charset="0"/>
              </a:rPr>
              <a:t>GIS Tool: </a:t>
            </a:r>
            <a:r>
              <a:rPr lang="en-US" sz="2800" b="1" dirty="0">
                <a:hlinkClick r:id="rId2">
                  <a:extLst>
                    <a:ext uri="{A12FA001-AC4F-418D-AE19-62706E023703}">
                      <ahyp:hlinkClr xmlns:ahyp="http://schemas.microsoft.com/office/drawing/2018/hyperlinkcolor" val="tx"/>
                    </a:ext>
                  </a:extLst>
                </a:hlinkClick>
              </a:rPr>
              <a:t>https://mapwv.gov/wetlands/</a:t>
            </a:r>
            <a:endParaRPr lang="en-US" sz="2800" b="1" dirty="0">
              <a:ea typeface="Calibri" panose="020F0502020204030204" pitchFamily="34" charset="0"/>
            </a:endParaRPr>
          </a:p>
        </p:txBody>
      </p:sp>
      <p:pic>
        <p:nvPicPr>
          <p:cNvPr id="3" name="Picture 2">
            <a:extLst>
              <a:ext uri="{FF2B5EF4-FFF2-40B4-BE49-F238E27FC236}">
                <a16:creationId xmlns:a16="http://schemas.microsoft.com/office/drawing/2014/main" id="{BB058409-FEC3-41EE-8C72-4892F88B2F26}"/>
              </a:ext>
            </a:extLst>
          </p:cNvPr>
          <p:cNvPicPr>
            <a:picLocks noChangeAspect="1"/>
          </p:cNvPicPr>
          <p:nvPr/>
        </p:nvPicPr>
        <p:blipFill>
          <a:blip r:embed="rId3"/>
          <a:stretch>
            <a:fillRect/>
          </a:stretch>
        </p:blipFill>
        <p:spPr>
          <a:xfrm>
            <a:off x="0" y="2090027"/>
            <a:ext cx="9144000" cy="2677946"/>
          </a:xfrm>
          <a:prstGeom prst="rect">
            <a:avLst/>
          </a:prstGeom>
          <a:ln>
            <a:solidFill>
              <a:schemeClr val="bg1"/>
            </a:solidFill>
          </a:ln>
        </p:spPr>
      </p:pic>
    </p:spTree>
    <p:extLst>
      <p:ext uri="{BB962C8B-B14F-4D97-AF65-F5344CB8AC3E}">
        <p14:creationId xmlns:p14="http://schemas.microsoft.com/office/powerpoint/2010/main" val="422557713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1ACE26-035A-49CE-ADA3-5E8691A8B6B1}"/>
              </a:ext>
            </a:extLst>
          </p:cNvPr>
          <p:cNvPicPr>
            <a:picLocks noChangeAspect="1"/>
          </p:cNvPicPr>
          <p:nvPr/>
        </p:nvPicPr>
        <p:blipFill>
          <a:blip r:embed="rId2"/>
          <a:stretch>
            <a:fillRect/>
          </a:stretch>
        </p:blipFill>
        <p:spPr>
          <a:xfrm>
            <a:off x="325026" y="0"/>
            <a:ext cx="8437974" cy="6858000"/>
          </a:xfrm>
          <a:prstGeom prst="rect">
            <a:avLst/>
          </a:prstGeom>
        </p:spPr>
      </p:pic>
    </p:spTree>
    <p:extLst>
      <p:ext uri="{BB962C8B-B14F-4D97-AF65-F5344CB8AC3E}">
        <p14:creationId xmlns:p14="http://schemas.microsoft.com/office/powerpoint/2010/main" val="83195476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271151"/>
            <a:chOff x="0" y="0"/>
            <a:chExt cx="9144000" cy="127115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graphicFrame>
        <p:nvGraphicFramePr>
          <p:cNvPr id="8" name="Chart 7">
            <a:extLst>
              <a:ext uri="{FF2B5EF4-FFF2-40B4-BE49-F238E27FC236}">
                <a16:creationId xmlns:a16="http://schemas.microsoft.com/office/drawing/2014/main" id="{6AE055A8-1DB6-4028-B794-71C01C510C6F}"/>
              </a:ext>
            </a:extLst>
          </p:cNvPr>
          <p:cNvGraphicFramePr>
            <a:graphicFrameLocks/>
          </p:cNvGraphicFramePr>
          <p:nvPr>
            <p:extLst>
              <p:ext uri="{D42A27DB-BD31-4B8C-83A1-F6EECF244321}">
                <p14:modId xmlns:p14="http://schemas.microsoft.com/office/powerpoint/2010/main" val="1225222123"/>
              </p:ext>
            </p:extLst>
          </p:nvPr>
        </p:nvGraphicFramePr>
        <p:xfrm>
          <a:off x="609600" y="2350240"/>
          <a:ext cx="8000999" cy="4126760"/>
        </p:xfrm>
        <a:graphic>
          <a:graphicData uri="http://schemas.openxmlformats.org/drawingml/2006/chart">
            <c:chart xmlns:c="http://schemas.openxmlformats.org/drawingml/2006/chart" xmlns:r="http://schemas.openxmlformats.org/officeDocument/2006/relationships" r:id="rId5"/>
          </a:graphicData>
        </a:graphic>
      </p:graphicFrame>
      <p:sp>
        <p:nvSpPr>
          <p:cNvPr id="13" name="Speech Bubble: Rectangle with Corners Rounded 12">
            <a:extLst>
              <a:ext uri="{FF2B5EF4-FFF2-40B4-BE49-F238E27FC236}">
                <a16:creationId xmlns:a16="http://schemas.microsoft.com/office/drawing/2014/main" id="{197A6730-3821-4D42-ADFC-57D63513F1D2}"/>
              </a:ext>
            </a:extLst>
          </p:cNvPr>
          <p:cNvSpPr/>
          <p:nvPr/>
        </p:nvSpPr>
        <p:spPr bwMode="auto">
          <a:xfrm>
            <a:off x="152400" y="2704891"/>
            <a:ext cx="2285999" cy="460248"/>
          </a:xfrm>
          <a:prstGeom prst="wedgeRoundRectCallout">
            <a:avLst>
              <a:gd name="adj1" fmla="val 56767"/>
              <a:gd name="adj2" fmla="val 4183"/>
              <a:gd name="adj3" fmla="val 16667"/>
            </a:avLst>
          </a:prstGeom>
          <a:solidFill>
            <a:srgbClr val="BBE0E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PEM mean = 0.46</a:t>
            </a:r>
          </a:p>
        </p:txBody>
      </p:sp>
      <p:sp>
        <p:nvSpPr>
          <p:cNvPr id="14" name="Speech Bubble: Rectangle with Corners Rounded 13">
            <a:extLst>
              <a:ext uri="{FF2B5EF4-FFF2-40B4-BE49-F238E27FC236}">
                <a16:creationId xmlns:a16="http://schemas.microsoft.com/office/drawing/2014/main" id="{B53B700B-4F53-401F-85EB-387610EF1E6D}"/>
              </a:ext>
            </a:extLst>
          </p:cNvPr>
          <p:cNvSpPr/>
          <p:nvPr/>
        </p:nvSpPr>
        <p:spPr bwMode="auto">
          <a:xfrm>
            <a:off x="3810000" y="3811663"/>
            <a:ext cx="2286000" cy="460248"/>
          </a:xfrm>
          <a:prstGeom prst="wedgeRoundRectCallout">
            <a:avLst>
              <a:gd name="adj1" fmla="val -69012"/>
              <a:gd name="adj2" fmla="val 23303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PFO mean = 0.65</a:t>
            </a:r>
          </a:p>
        </p:txBody>
      </p:sp>
      <p:sp>
        <p:nvSpPr>
          <p:cNvPr id="7" name="TextBox 6">
            <a:extLst>
              <a:ext uri="{FF2B5EF4-FFF2-40B4-BE49-F238E27FC236}">
                <a16:creationId xmlns:a16="http://schemas.microsoft.com/office/drawing/2014/main" id="{37762425-9883-4434-9C5F-72226F270F25}"/>
              </a:ext>
            </a:extLst>
          </p:cNvPr>
          <p:cNvSpPr txBox="1"/>
          <p:nvPr/>
        </p:nvSpPr>
        <p:spPr>
          <a:xfrm>
            <a:off x="2667000" y="1488703"/>
            <a:ext cx="58674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Preliminary Regulatory Scores (GIS only)</a:t>
            </a:r>
            <a:endParaRPr lang="en-US" dirty="0"/>
          </a:p>
        </p:txBody>
      </p:sp>
      <p:sp>
        <p:nvSpPr>
          <p:cNvPr id="15" name="Speech Bubble: Rectangle with Corners Rounded 14">
            <a:extLst>
              <a:ext uri="{FF2B5EF4-FFF2-40B4-BE49-F238E27FC236}">
                <a16:creationId xmlns:a16="http://schemas.microsoft.com/office/drawing/2014/main" id="{BFDAE0BC-1B06-409F-B953-C4FC59E78823}"/>
              </a:ext>
            </a:extLst>
          </p:cNvPr>
          <p:cNvSpPr/>
          <p:nvPr/>
        </p:nvSpPr>
        <p:spPr bwMode="auto">
          <a:xfrm>
            <a:off x="2895600" y="2940269"/>
            <a:ext cx="2667000" cy="460248"/>
          </a:xfrm>
          <a:prstGeom prst="wedgeRoundRectCallout">
            <a:avLst>
              <a:gd name="adj1" fmla="val -49097"/>
              <a:gd name="adj2" fmla="val 22050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Median score = 0.56</a:t>
            </a:r>
          </a:p>
        </p:txBody>
      </p:sp>
      <p:pic>
        <p:nvPicPr>
          <p:cNvPr id="2" name="Picture 1">
            <a:extLst>
              <a:ext uri="{FF2B5EF4-FFF2-40B4-BE49-F238E27FC236}">
                <a16:creationId xmlns:a16="http://schemas.microsoft.com/office/drawing/2014/main" id="{3D6CD4E5-FC3A-4E8A-B181-FC8FA9248F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401" y="1301692"/>
            <a:ext cx="2285999" cy="1394039"/>
          </a:xfrm>
          <a:prstGeom prst="rect">
            <a:avLst/>
          </a:prstGeom>
        </p:spPr>
      </p:pic>
      <p:pic>
        <p:nvPicPr>
          <p:cNvPr id="3" name="Picture 2">
            <a:extLst>
              <a:ext uri="{FF2B5EF4-FFF2-40B4-BE49-F238E27FC236}">
                <a16:creationId xmlns:a16="http://schemas.microsoft.com/office/drawing/2014/main" id="{1BBCADBC-DE13-4731-A453-AA0FB0AC29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3368248"/>
            <a:ext cx="2281123" cy="1395412"/>
          </a:xfrm>
          <a:prstGeom prst="rect">
            <a:avLst/>
          </a:prstGeom>
        </p:spPr>
      </p:pic>
    </p:spTree>
    <p:extLst>
      <p:ext uri="{BB962C8B-B14F-4D97-AF65-F5344CB8AC3E}">
        <p14:creationId xmlns:p14="http://schemas.microsoft.com/office/powerpoint/2010/main" val="64506114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271151"/>
            <a:chOff x="0" y="0"/>
            <a:chExt cx="9144000" cy="127115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5" name="TextBox 4"/>
          <p:cNvSpPr txBox="1"/>
          <p:nvPr/>
        </p:nvSpPr>
        <p:spPr>
          <a:xfrm>
            <a:off x="0" y="1548825"/>
            <a:ext cx="9144000" cy="584775"/>
          </a:xfrm>
          <a:prstGeom prst="rect">
            <a:avLst/>
          </a:prstGeom>
          <a:noFill/>
        </p:spPr>
        <p:txBody>
          <a:bodyPr wrap="square" rtlCol="0">
            <a:spAutoFit/>
          </a:bodyPr>
          <a:lstStyle/>
          <a:p>
            <a:pPr algn="ctr">
              <a:spcAft>
                <a:spcPts val="1200"/>
              </a:spcAft>
            </a:pPr>
            <a:r>
              <a:rPr lang="en-US" sz="3200" b="1" dirty="0">
                <a:solidFill>
                  <a:schemeClr val="bg1"/>
                </a:solidFill>
                <a:latin typeface="Arial" panose="020B0604020202020204" pitchFamily="34" charset="0"/>
                <a:cs typeface="Arial" panose="020B0604020202020204" pitchFamily="34" charset="0"/>
              </a:rPr>
              <a:t>Deter impacts to high-functioning wetlands</a:t>
            </a:r>
            <a:endParaRPr lang="en-US" sz="2800" b="1" dirty="0">
              <a:solidFill>
                <a:schemeClr val="bg1"/>
              </a:solidFill>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6AE055A8-1DB6-4028-B794-71C01C510C6F}"/>
              </a:ext>
            </a:extLst>
          </p:cNvPr>
          <p:cNvGraphicFramePr>
            <a:graphicFrameLocks/>
          </p:cNvGraphicFramePr>
          <p:nvPr>
            <p:extLst>
              <p:ext uri="{D42A27DB-BD31-4B8C-83A1-F6EECF244321}">
                <p14:modId xmlns:p14="http://schemas.microsoft.com/office/powerpoint/2010/main" val="4129040473"/>
              </p:ext>
            </p:extLst>
          </p:nvPr>
        </p:nvGraphicFramePr>
        <p:xfrm>
          <a:off x="609600" y="2350240"/>
          <a:ext cx="8000999" cy="4126760"/>
        </p:xfrm>
        <a:graphic>
          <a:graphicData uri="http://schemas.openxmlformats.org/drawingml/2006/chart">
            <c:chart xmlns:c="http://schemas.openxmlformats.org/drawingml/2006/chart" xmlns:r="http://schemas.openxmlformats.org/officeDocument/2006/relationships" r:id="rId5"/>
          </a:graphicData>
        </a:graphic>
      </p:graphicFrame>
      <p:sp>
        <p:nvSpPr>
          <p:cNvPr id="2" name="Oval 1">
            <a:extLst>
              <a:ext uri="{FF2B5EF4-FFF2-40B4-BE49-F238E27FC236}">
                <a16:creationId xmlns:a16="http://schemas.microsoft.com/office/drawing/2014/main" id="{E0958487-3FB8-4E5A-B5FF-55CE6C48FE25}"/>
              </a:ext>
            </a:extLst>
          </p:cNvPr>
          <p:cNvSpPr/>
          <p:nvPr/>
        </p:nvSpPr>
        <p:spPr bwMode="auto">
          <a:xfrm>
            <a:off x="4191000" y="5638800"/>
            <a:ext cx="3276600" cy="3810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sp>
        <p:nvSpPr>
          <p:cNvPr id="9" name="Speech Bubble: Rectangle with Corners Rounded 8">
            <a:extLst>
              <a:ext uri="{FF2B5EF4-FFF2-40B4-BE49-F238E27FC236}">
                <a16:creationId xmlns:a16="http://schemas.microsoft.com/office/drawing/2014/main" id="{7EF664BF-4E33-440E-82FC-B1A7676961DF}"/>
              </a:ext>
            </a:extLst>
          </p:cNvPr>
          <p:cNvSpPr/>
          <p:nvPr/>
        </p:nvSpPr>
        <p:spPr bwMode="auto">
          <a:xfrm>
            <a:off x="4495799" y="3810000"/>
            <a:ext cx="4114799" cy="1603248"/>
          </a:xfrm>
          <a:prstGeom prst="wedgeRoundRectCallout">
            <a:avLst>
              <a:gd name="adj1" fmla="val -22160"/>
              <a:gd name="adj2" fmla="val 6430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solidFill>
                  <a:schemeClr val="bg1"/>
                </a:solidFill>
                <a:latin typeface="Arial" panose="020B0604020202020204" pitchFamily="34" charset="0"/>
                <a:cs typeface="Arial" panose="020B0604020202020204" pitchFamily="34" charset="0"/>
              </a:rPr>
              <a:t>2% of wetlands are of special conservation concern (“exemplary” with documented global biodiversity significance) and score above 1.0; these get a strong deterrent multiplier of 3 to the score when entered into the SWVM</a:t>
            </a:r>
          </a:p>
        </p:txBody>
      </p:sp>
    </p:spTree>
    <p:extLst>
      <p:ext uri="{BB962C8B-B14F-4D97-AF65-F5344CB8AC3E}">
        <p14:creationId xmlns:p14="http://schemas.microsoft.com/office/powerpoint/2010/main" val="366955766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0BC46-7AC5-48DE-8697-C80710EAD7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9200"/>
            <a:ext cx="9144000" cy="5928651"/>
          </a:xfrm>
          <a:prstGeom prst="rect">
            <a:avLst/>
          </a:prstGeom>
        </p:spPr>
      </p:pic>
      <p:grpSp>
        <p:nvGrpSpPr>
          <p:cNvPr id="10" name="Group 9"/>
          <p:cNvGrpSpPr/>
          <p:nvPr/>
        </p:nvGrpSpPr>
        <p:grpSpPr>
          <a:xfrm>
            <a:off x="0" y="0"/>
            <a:ext cx="10058400" cy="1271151"/>
            <a:chOff x="0" y="0"/>
            <a:chExt cx="9144000" cy="127115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3" name="Slide Number Placeholder 2"/>
          <p:cNvSpPr>
            <a:spLocks noGrp="1"/>
          </p:cNvSpPr>
          <p:nvPr>
            <p:ph type="sldNum" sz="quarter" idx="12"/>
          </p:nvPr>
        </p:nvSpPr>
        <p:spPr/>
        <p:txBody>
          <a:bodyPr/>
          <a:lstStyle/>
          <a:p>
            <a:fld id="{C6CF22B7-9341-4056-90C0-12A8219A0224}" type="slidenum">
              <a:rPr lang="en-US" smtClean="0"/>
              <a:pPr/>
              <a:t>38</a:t>
            </a:fld>
            <a:endParaRPr lang="en-US"/>
          </a:p>
        </p:txBody>
      </p:sp>
      <p:sp>
        <p:nvSpPr>
          <p:cNvPr id="15" name="Rectangle 14">
            <a:extLst>
              <a:ext uri="{FF2B5EF4-FFF2-40B4-BE49-F238E27FC236}">
                <a16:creationId xmlns:a16="http://schemas.microsoft.com/office/drawing/2014/main" id="{604ECF67-DE2E-45B7-9454-77FC48009138}"/>
              </a:ext>
            </a:extLst>
          </p:cNvPr>
          <p:cNvSpPr/>
          <p:nvPr/>
        </p:nvSpPr>
        <p:spPr>
          <a:xfrm>
            <a:off x="152400" y="381000"/>
            <a:ext cx="8915400" cy="489365"/>
          </a:xfrm>
          <a:prstGeom prst="rect">
            <a:avLst/>
          </a:prstGeom>
          <a:solidFill>
            <a:schemeClr val="tx1"/>
          </a:solidFill>
        </p:spPr>
        <p:txBody>
          <a:bodyPr wrap="square">
            <a:spAutoFit/>
          </a:bodyPr>
          <a:lstStyle/>
          <a:p>
            <a:pPr marL="0" marR="0">
              <a:lnSpc>
                <a:spcPct val="107000"/>
              </a:lnSpc>
              <a:spcBef>
                <a:spcPts val="0"/>
              </a:spcBef>
              <a:spcAft>
                <a:spcPts val="800"/>
              </a:spcAft>
            </a:pPr>
            <a:r>
              <a:rPr lang="en-US" sz="2600" b="1" dirty="0">
                <a:solidFill>
                  <a:schemeClr val="bg1"/>
                </a:solidFill>
                <a:latin typeface="Arial" panose="020B0604020202020204" pitchFamily="34" charset="0"/>
                <a:ea typeface="Calibri" panose="020F0502020204030204" pitchFamily="34" charset="0"/>
                <a:cs typeface="Arial" panose="020B0604020202020204" pitchFamily="34" charset="0"/>
              </a:rPr>
              <a:t>Preliminary GIS Score for every mapped wetland in WV</a:t>
            </a:r>
          </a:p>
        </p:txBody>
      </p:sp>
      <p:sp>
        <p:nvSpPr>
          <p:cNvPr id="4" name="TextBox 3">
            <a:extLst>
              <a:ext uri="{FF2B5EF4-FFF2-40B4-BE49-F238E27FC236}">
                <a16:creationId xmlns:a16="http://schemas.microsoft.com/office/drawing/2014/main" id="{D8E07694-FDB8-4A26-AD42-FF9F46E2B074}"/>
              </a:ext>
            </a:extLst>
          </p:cNvPr>
          <p:cNvSpPr txBox="1"/>
          <p:nvPr/>
        </p:nvSpPr>
        <p:spPr>
          <a:xfrm>
            <a:off x="2407927" y="1752600"/>
            <a:ext cx="3459473" cy="523220"/>
          </a:xfrm>
          <a:prstGeom prst="rect">
            <a:avLst/>
          </a:prstGeom>
          <a:solidFill>
            <a:srgbClr val="FFFFFF"/>
          </a:solidFill>
        </p:spPr>
        <p:txBody>
          <a:bodyPr wrap="none" rtlCol="0">
            <a:spAutoFit/>
          </a:bodyPr>
          <a:lstStyle/>
          <a:p>
            <a:r>
              <a:rPr lang="en-US" sz="2800" b="1" dirty="0">
                <a:solidFill>
                  <a:schemeClr val="bg1"/>
                </a:solidFill>
                <a:latin typeface="+mn-lt"/>
              </a:rPr>
              <a:t>WVDEP GIS Viewer</a:t>
            </a:r>
          </a:p>
        </p:txBody>
      </p:sp>
    </p:spTree>
    <p:extLst>
      <p:ext uri="{BB962C8B-B14F-4D97-AF65-F5344CB8AC3E}">
        <p14:creationId xmlns:p14="http://schemas.microsoft.com/office/powerpoint/2010/main" val="217232255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1905000" y="242889"/>
            <a:ext cx="7239000" cy="10667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3600" b="1" kern="0" dirty="0">
                <a:effectLst/>
              </a:rPr>
              <a:t>WVWRAM</a:t>
            </a:r>
          </a:p>
          <a:p>
            <a:r>
              <a:rPr lang="en-US" sz="2800" b="1" kern="0" dirty="0">
                <a:effectLst/>
              </a:rPr>
              <a:t>WV Wetland Rapid Assessment Method</a:t>
            </a:r>
          </a:p>
        </p:txBody>
      </p:sp>
      <p:sp>
        <p:nvSpPr>
          <p:cNvPr id="14" name="Rectangle 5"/>
          <p:cNvSpPr txBox="1">
            <a:spLocks noChangeArrowheads="1"/>
          </p:cNvSpPr>
          <p:nvPr/>
        </p:nvSpPr>
        <p:spPr>
          <a:xfrm>
            <a:off x="1028700" y="2667000"/>
            <a:ext cx="6819899" cy="3124200"/>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457200" indent="-457200">
              <a:spcBef>
                <a:spcPct val="0"/>
              </a:spcBef>
              <a:spcAft>
                <a:spcPts val="1200"/>
              </a:spcAft>
              <a:buFont typeface="+mj-lt"/>
              <a:buAutoNum type="arabicPeriod"/>
            </a:pPr>
            <a:r>
              <a:rPr lang="en-US" sz="3600" b="1" kern="0" dirty="0">
                <a:solidFill>
                  <a:srgbClr val="FFFFCC"/>
                </a:solidFill>
                <a:effectLst/>
                <a:latin typeface="Arial" panose="020B0604020202020204" pitchFamily="34" charset="0"/>
                <a:cs typeface="Arial" panose="020B0604020202020204" pitchFamily="34" charset="0"/>
              </a:rPr>
              <a:t> Background</a:t>
            </a:r>
          </a:p>
          <a:p>
            <a:pPr marL="457200" indent="-457200">
              <a:spcBef>
                <a:spcPct val="0"/>
              </a:spcBef>
              <a:spcAft>
                <a:spcPts val="1200"/>
              </a:spcAft>
              <a:buFont typeface="+mj-lt"/>
              <a:buAutoNum type="arabicPeriod"/>
            </a:pPr>
            <a:r>
              <a:rPr lang="en-US" sz="3600" b="1" kern="0" dirty="0">
                <a:solidFill>
                  <a:srgbClr val="FFFFCC"/>
                </a:solidFill>
                <a:effectLst/>
                <a:latin typeface="Arial" panose="020B0604020202020204" pitchFamily="34" charset="0"/>
                <a:cs typeface="Arial" panose="020B0604020202020204" pitchFamily="34" charset="0"/>
              </a:rPr>
              <a:t> How it works</a:t>
            </a:r>
          </a:p>
          <a:p>
            <a:pPr marL="457200" indent="-457200">
              <a:spcBef>
                <a:spcPct val="0"/>
              </a:spcBef>
              <a:spcAft>
                <a:spcPts val="1200"/>
              </a:spcAft>
              <a:buFont typeface="+mj-lt"/>
              <a:buAutoNum type="arabicPeriod"/>
            </a:pPr>
            <a:r>
              <a:rPr lang="en-US" sz="3600" b="1" kern="0" dirty="0">
                <a:solidFill>
                  <a:srgbClr val="FFFF00"/>
                </a:solidFill>
                <a:effectLst/>
                <a:latin typeface="Arial" panose="020B0604020202020204" pitchFamily="34" charset="0"/>
                <a:cs typeface="Arial" panose="020B0604020202020204" pitchFamily="34" charset="0"/>
              </a:rPr>
              <a:t> Innovations &amp; Refinements</a:t>
            </a:r>
            <a:endParaRPr lang="en-US" sz="3600" b="1" kern="0" dirty="0">
              <a:effectLst/>
              <a:latin typeface="Arial" panose="020B0604020202020204" pitchFamily="34" charset="0"/>
              <a:cs typeface="Arial" panose="020B0604020202020204" pitchFamily="34" charset="0"/>
            </a:endParaRPr>
          </a:p>
          <a:p>
            <a:pPr marL="457200" indent="-457200">
              <a:spcBef>
                <a:spcPct val="0"/>
              </a:spcBef>
              <a:spcAft>
                <a:spcPts val="1200"/>
              </a:spcAft>
              <a:buFont typeface="+mj-lt"/>
              <a:buAutoNum type="arabicPeriod"/>
            </a:pPr>
            <a:r>
              <a:rPr lang="en-US" sz="3600" b="1" kern="0" dirty="0">
                <a:effectLst/>
                <a:latin typeface="Arial" panose="020B0604020202020204" pitchFamily="34" charset="0"/>
                <a:cs typeface="Arial" panose="020B0604020202020204" pitchFamily="34" charset="0"/>
              </a:rPr>
              <a:t> Questions</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981201" cy="1309688"/>
          </a:xfrm>
          <a:prstGeom prst="rect">
            <a:avLst/>
          </a:prstGeom>
          <a:noFill/>
          <a:ln>
            <a:noFill/>
          </a:ln>
        </p:spPr>
      </p:pic>
    </p:spTree>
    <p:extLst>
      <p:ext uri="{BB962C8B-B14F-4D97-AF65-F5344CB8AC3E}">
        <p14:creationId xmlns:p14="http://schemas.microsoft.com/office/powerpoint/2010/main" val="37392660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Round-Glade-eby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1" name="Rectangle 3"/>
          <p:cNvSpPr>
            <a:spLocks noGrp="1" noChangeArrowheads="1"/>
          </p:cNvSpPr>
          <p:nvPr>
            <p:ph type="body" idx="1"/>
          </p:nvPr>
        </p:nvSpPr>
        <p:spPr>
          <a:xfrm>
            <a:off x="0" y="4419600"/>
            <a:ext cx="6858000" cy="2514600"/>
          </a:xfrm>
          <a:solidFill>
            <a:srgbClr val="FFFFFF">
              <a:alpha val="60000"/>
            </a:srgbClr>
          </a:solidFill>
        </p:spPr>
        <p:txBody>
          <a:bodyPr/>
          <a:lstStyle/>
          <a:p>
            <a:r>
              <a:rPr lang="en-US" sz="2800" b="1" dirty="0">
                <a:solidFill>
                  <a:schemeClr val="bg2"/>
                </a:solidFill>
                <a:effectLst/>
              </a:rPr>
              <a:t>Clean Water Act 1972</a:t>
            </a:r>
          </a:p>
          <a:p>
            <a:pPr lvl="1"/>
            <a:r>
              <a:rPr lang="en-US" sz="2400" dirty="0">
                <a:solidFill>
                  <a:schemeClr val="bg2"/>
                </a:solidFill>
              </a:rPr>
              <a:t>2008 Mitigation Rule: no net loss of function</a:t>
            </a:r>
          </a:p>
          <a:p>
            <a:r>
              <a:rPr lang="en-US" sz="2800" b="1" dirty="0">
                <a:solidFill>
                  <a:schemeClr val="bg2"/>
                </a:solidFill>
              </a:rPr>
              <a:t>WV Water Pollution Control Act 2014</a:t>
            </a:r>
          </a:p>
          <a:p>
            <a:r>
              <a:rPr lang="en-US" sz="2800" b="1" dirty="0">
                <a:solidFill>
                  <a:schemeClr val="bg2"/>
                </a:solidFill>
              </a:rPr>
              <a:t>Food Security Act 1985</a:t>
            </a:r>
          </a:p>
          <a:p>
            <a:pPr lvl="1"/>
            <a:r>
              <a:rPr lang="en-US" sz="2400" dirty="0" err="1">
                <a:solidFill>
                  <a:schemeClr val="bg2"/>
                </a:solidFill>
              </a:rPr>
              <a:t>Swampbuster</a:t>
            </a:r>
            <a:endParaRPr lang="en-US" sz="2400" dirty="0">
              <a:solidFill>
                <a:schemeClr val="bg2"/>
              </a:solidFill>
            </a:endParaRPr>
          </a:p>
          <a:p>
            <a:endParaRPr lang="en-US" sz="2800" b="1" dirty="0">
              <a:solidFill>
                <a:schemeClr val="bg2"/>
              </a:solidFill>
            </a:endParaRPr>
          </a:p>
        </p:txBody>
      </p:sp>
      <p:sp>
        <p:nvSpPr>
          <p:cNvPr id="7170" name="Rectangle 2"/>
          <p:cNvSpPr>
            <a:spLocks noGrp="1" noChangeArrowheads="1"/>
          </p:cNvSpPr>
          <p:nvPr>
            <p:ph type="title"/>
          </p:nvPr>
        </p:nvSpPr>
        <p:spPr>
          <a:xfrm>
            <a:off x="990600" y="274638"/>
            <a:ext cx="8077200" cy="639762"/>
          </a:xfrm>
          <a:solidFill>
            <a:srgbClr val="FFFFFF">
              <a:alpha val="83922"/>
            </a:srgbClr>
          </a:solidFill>
        </p:spPr>
        <p:txBody>
          <a:bodyPr/>
          <a:lstStyle/>
          <a:p>
            <a:r>
              <a:rPr lang="en-US" sz="4000" b="1" dirty="0">
                <a:solidFill>
                  <a:schemeClr val="bg2"/>
                </a:solidFill>
                <a:effectLst>
                  <a:outerShdw blurRad="38100" dist="38100" dir="2700000" algn="tl">
                    <a:srgbClr val="C0C0C0"/>
                  </a:outerShdw>
                </a:effectLst>
              </a:rPr>
              <a:t>Legal protection of WV wetlands</a:t>
            </a:r>
          </a:p>
        </p:txBody>
      </p:sp>
    </p:spTree>
    <p:extLst>
      <p:ext uri="{BB962C8B-B14F-4D97-AF65-F5344CB8AC3E}">
        <p14:creationId xmlns:p14="http://schemas.microsoft.com/office/powerpoint/2010/main" val="242820258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81000"/>
            <a:ext cx="5044971" cy="1261884"/>
          </a:xfrm>
          <a:prstGeom prst="rect">
            <a:avLst/>
          </a:prstGeom>
          <a:solidFill>
            <a:srgbClr val="FFFFFF"/>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Wetlands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Special Conservation Concern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based on Site Biodiversity Rank</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4" name="TextBox 3">
            <a:extLst>
              <a:ext uri="{FF2B5EF4-FFF2-40B4-BE49-F238E27FC236}">
                <a16:creationId xmlns:a16="http://schemas.microsoft.com/office/drawing/2014/main" id="{2E885B62-1B44-4A13-8771-C65F86CC822A}"/>
              </a:ext>
            </a:extLst>
          </p:cNvPr>
          <p:cNvSpPr txBox="1"/>
          <p:nvPr/>
        </p:nvSpPr>
        <p:spPr>
          <a:xfrm>
            <a:off x="5293753" y="1219200"/>
            <a:ext cx="2800767" cy="646331"/>
          </a:xfrm>
          <a:prstGeom prst="rect">
            <a:avLst/>
          </a:prstGeom>
          <a:solidFill>
            <a:schemeClr val="tx1">
              <a:lumMod val="95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Documented by WVDNR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Natural Heritage Data</a:t>
            </a:r>
          </a:p>
        </p:txBody>
      </p:sp>
      <p:sp>
        <p:nvSpPr>
          <p:cNvPr id="5" name="TextBox 4">
            <a:extLst>
              <a:ext uri="{FF2B5EF4-FFF2-40B4-BE49-F238E27FC236}">
                <a16:creationId xmlns:a16="http://schemas.microsoft.com/office/drawing/2014/main" id="{B35C4206-5B58-4789-BCE7-B3F48A7AB816}"/>
              </a:ext>
            </a:extLst>
          </p:cNvPr>
          <p:cNvSpPr txBox="1"/>
          <p:nvPr/>
        </p:nvSpPr>
        <p:spPr>
          <a:xfrm>
            <a:off x="304800" y="1412051"/>
            <a:ext cx="2034531" cy="461665"/>
          </a:xfrm>
          <a:prstGeom prst="rect">
            <a:avLst/>
          </a:prstGeom>
          <a:solidFill>
            <a:schemeClr val="accent5">
              <a:lumMod val="9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Innovation #1</a:t>
            </a:r>
          </a:p>
        </p:txBody>
      </p:sp>
      <p:sp>
        <p:nvSpPr>
          <p:cNvPr id="6" name="TextBox 5">
            <a:extLst>
              <a:ext uri="{FF2B5EF4-FFF2-40B4-BE49-F238E27FC236}">
                <a16:creationId xmlns:a16="http://schemas.microsoft.com/office/drawing/2014/main" id="{EED53552-5CCE-41AB-B08F-8F161E891267}"/>
              </a:ext>
            </a:extLst>
          </p:cNvPr>
          <p:cNvSpPr txBox="1"/>
          <p:nvPr/>
        </p:nvSpPr>
        <p:spPr>
          <a:xfrm>
            <a:off x="304800" y="304800"/>
            <a:ext cx="3446777" cy="954107"/>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Link natural heritage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data to GIS tool</a:t>
            </a:r>
          </a:p>
        </p:txBody>
      </p:sp>
      <p:pic>
        <p:nvPicPr>
          <p:cNvPr id="14" name="Picture 13" descr="A pink flower on a plant&#10;&#10;Description automatically generated">
            <a:extLst>
              <a:ext uri="{FF2B5EF4-FFF2-40B4-BE49-F238E27FC236}">
                <a16:creationId xmlns:a16="http://schemas.microsoft.com/office/drawing/2014/main" id="{E426C22C-D7DB-478E-8396-235B6AAC4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244163"/>
            <a:ext cx="3581400" cy="2613837"/>
          </a:xfrm>
          <a:prstGeom prst="rect">
            <a:avLst/>
          </a:prstGeom>
          <a:ln>
            <a:solidFill>
              <a:schemeClr val="bg1"/>
            </a:solidFill>
          </a:ln>
        </p:spPr>
      </p:pic>
      <p:pic>
        <p:nvPicPr>
          <p:cNvPr id="16" name="Picture 15" descr="A close up of a frog&#10;&#10;Description automatically generated">
            <a:extLst>
              <a:ext uri="{FF2B5EF4-FFF2-40B4-BE49-F238E27FC236}">
                <a16:creationId xmlns:a16="http://schemas.microsoft.com/office/drawing/2014/main" id="{E7649FFD-7541-49ED-9A59-B4B81D7EEC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1969409"/>
            <a:ext cx="3581401" cy="2274754"/>
          </a:xfrm>
          <a:prstGeom prst="rect">
            <a:avLst/>
          </a:prstGeom>
          <a:ln>
            <a:solidFill>
              <a:schemeClr val="bg1"/>
            </a:solidFill>
          </a:ln>
        </p:spPr>
      </p:pic>
    </p:spTree>
    <p:extLst>
      <p:ext uri="{BB962C8B-B14F-4D97-AF65-F5344CB8AC3E}">
        <p14:creationId xmlns:p14="http://schemas.microsoft.com/office/powerpoint/2010/main" val="144478471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1524000"/>
            <a:ext cx="11582400" cy="8686800"/>
          </a:xfrm>
          <a:prstGeom prst="rect">
            <a:avLst/>
          </a:prstGeom>
        </p:spPr>
      </p:pic>
      <p:sp>
        <p:nvSpPr>
          <p:cNvPr id="3" name="Title 1"/>
          <p:cNvSpPr>
            <a:spLocks noGrp="1"/>
          </p:cNvSpPr>
          <p:nvPr>
            <p:ph type="title"/>
          </p:nvPr>
        </p:nvSpPr>
        <p:spPr>
          <a:xfrm>
            <a:off x="2057400" y="0"/>
            <a:ext cx="6934200" cy="816077"/>
          </a:xfrm>
          <a:solidFill>
            <a:srgbClr val="FFFFFF">
              <a:alpha val="76863"/>
            </a:srgbClr>
          </a:solidFill>
        </p:spPr>
        <p:txBody>
          <a:bodyPr/>
          <a:lstStyle/>
          <a:p>
            <a:r>
              <a:rPr lang="en-US" dirty="0">
                <a:solidFill>
                  <a:schemeClr val="bg1"/>
                </a:solidFill>
              </a:rPr>
              <a:t>Python-based automation</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43" y="49654"/>
            <a:ext cx="2084744" cy="766423"/>
          </a:xfrm>
          <a:prstGeom prst="rect">
            <a:avLst/>
          </a:prstGeom>
        </p:spPr>
      </p:pic>
      <p:sp>
        <p:nvSpPr>
          <p:cNvPr id="7" name="TextBox 6">
            <a:extLst>
              <a:ext uri="{FF2B5EF4-FFF2-40B4-BE49-F238E27FC236}">
                <a16:creationId xmlns:a16="http://schemas.microsoft.com/office/drawing/2014/main" id="{5935ECDD-4F8F-4F1C-8E22-4AABC72D2F91}"/>
              </a:ext>
            </a:extLst>
          </p:cNvPr>
          <p:cNvSpPr txBox="1"/>
          <p:nvPr/>
        </p:nvSpPr>
        <p:spPr>
          <a:xfrm>
            <a:off x="22869" y="865731"/>
            <a:ext cx="2034531" cy="461665"/>
          </a:xfrm>
          <a:prstGeom prst="rect">
            <a:avLst/>
          </a:prstGeom>
          <a:solidFill>
            <a:schemeClr val="accent5">
              <a:lumMod val="9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Innovation #2</a:t>
            </a:r>
          </a:p>
        </p:txBody>
      </p:sp>
    </p:spTree>
    <p:extLst>
      <p:ext uri="{BB962C8B-B14F-4D97-AF65-F5344CB8AC3E}">
        <p14:creationId xmlns:p14="http://schemas.microsoft.com/office/powerpoint/2010/main" val="389822036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Otter-Creek-MONF169a-eb">
            <a:extLst>
              <a:ext uri="{FF2B5EF4-FFF2-40B4-BE49-F238E27FC236}">
                <a16:creationId xmlns:a16="http://schemas.microsoft.com/office/drawing/2014/main" id="{DBEE5FC0-EDA3-4D0F-9E46-1ACA1B9C45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72288"/>
          </a:xfrm>
          <a:prstGeom prst="rect">
            <a:avLst/>
          </a:prstGeom>
          <a:noFill/>
        </p:spPr>
      </p:pic>
      <p:sp>
        <p:nvSpPr>
          <p:cNvPr id="2" name="Title 1"/>
          <p:cNvSpPr>
            <a:spLocks noGrp="1"/>
          </p:cNvSpPr>
          <p:nvPr>
            <p:ph type="title"/>
          </p:nvPr>
        </p:nvSpPr>
        <p:spPr>
          <a:xfrm>
            <a:off x="1447800" y="609600"/>
            <a:ext cx="7620000" cy="685800"/>
          </a:xfrm>
          <a:solidFill>
            <a:srgbClr val="FFFFFF">
              <a:alpha val="72157"/>
            </a:srgbClr>
          </a:solidFill>
        </p:spPr>
        <p:txBody>
          <a:bodyPr/>
          <a:lstStyle/>
          <a:p>
            <a:r>
              <a:rPr lang="en-US" dirty="0"/>
              <a:t>Floristic Quality Assessment</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F22B7-9341-4056-90C0-12A8219A022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p:nvPr/>
        </p:nvSpPr>
        <p:spPr>
          <a:xfrm rot="20248586">
            <a:off x="-51559" y="147935"/>
            <a:ext cx="1992854" cy="923330"/>
          </a:xfrm>
          <a:prstGeom prst="rect">
            <a:avLst/>
          </a:prstGeom>
          <a:solidFill>
            <a:srgbClr val="FFFFFF">
              <a:alpha val="69804"/>
            </a:srgbClr>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Times New Roman" pitchFamily="18" charset="0"/>
                <a:ea typeface="+mn-ea"/>
                <a:cs typeface="+mn-cs"/>
              </a:rPr>
              <a:t>Rapid</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5800" y="3352800"/>
            <a:ext cx="4581852" cy="3546978"/>
          </a:xfrm>
          <a:prstGeom prst="rect">
            <a:avLst/>
          </a:prstGeom>
          <a:ln w="38100">
            <a:solidFill>
              <a:schemeClr val="bg1"/>
            </a:solidFill>
          </a:ln>
        </p:spPr>
      </p:pic>
      <p:sp>
        <p:nvSpPr>
          <p:cNvPr id="9" name="TextBox 8"/>
          <p:cNvSpPr txBox="1"/>
          <p:nvPr/>
        </p:nvSpPr>
        <p:spPr>
          <a:xfrm>
            <a:off x="4571999" y="3395990"/>
            <a:ext cx="4419601" cy="261610"/>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Mean abundance-weighted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CoC</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using 50/20 Rule vs. Full Floristics</a:t>
            </a:r>
          </a:p>
        </p:txBody>
      </p:sp>
      <p:sp>
        <p:nvSpPr>
          <p:cNvPr id="15" name="TextBox 14">
            <a:extLst>
              <a:ext uri="{FF2B5EF4-FFF2-40B4-BE49-F238E27FC236}">
                <a16:creationId xmlns:a16="http://schemas.microsoft.com/office/drawing/2014/main" id="{6A84E111-A9ED-47DA-BE07-9B884386BE53}"/>
              </a:ext>
            </a:extLst>
          </p:cNvPr>
          <p:cNvSpPr txBox="1"/>
          <p:nvPr/>
        </p:nvSpPr>
        <p:spPr>
          <a:xfrm>
            <a:off x="152400" y="1565680"/>
            <a:ext cx="2034531" cy="461665"/>
          </a:xfrm>
          <a:prstGeom prst="rect">
            <a:avLst/>
          </a:prstGeom>
          <a:solidFill>
            <a:schemeClr val="accent5">
              <a:lumMod val="9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Innovation #3</a:t>
            </a:r>
          </a:p>
        </p:txBody>
      </p:sp>
      <p:pic>
        <p:nvPicPr>
          <p:cNvPr id="10" name="Picture 9">
            <a:extLst>
              <a:ext uri="{FF2B5EF4-FFF2-40B4-BE49-F238E27FC236}">
                <a16:creationId xmlns:a16="http://schemas.microsoft.com/office/drawing/2014/main" id="{A75BC8A6-BD4C-47CF-99E4-00C3179D1378}"/>
              </a:ext>
            </a:extLst>
          </p:cNvPr>
          <p:cNvPicPr>
            <a:picLocks noChangeAspect="1"/>
          </p:cNvPicPr>
          <p:nvPr/>
        </p:nvPicPr>
        <p:blipFill>
          <a:blip r:embed="rId5"/>
          <a:stretch>
            <a:fillRect/>
          </a:stretch>
        </p:blipFill>
        <p:spPr>
          <a:xfrm rot="21103095">
            <a:off x="255396" y="2111219"/>
            <a:ext cx="3204998" cy="4719170"/>
          </a:xfrm>
          <a:prstGeom prst="rect">
            <a:avLst/>
          </a:prstGeom>
          <a:ln w="19050">
            <a:solidFill>
              <a:schemeClr val="bg1"/>
            </a:solidFill>
          </a:ln>
          <a:effectLst>
            <a:outerShdw blurRad="101600" dist="76200" dir="2700000" algn="tl" rotWithShape="0">
              <a:prstClr val="black">
                <a:alpha val="70000"/>
              </a:prstClr>
            </a:outerShdw>
          </a:effectLst>
        </p:spPr>
      </p:pic>
    </p:spTree>
    <p:extLst>
      <p:ext uri="{BB962C8B-B14F-4D97-AF65-F5344CB8AC3E}">
        <p14:creationId xmlns:p14="http://schemas.microsoft.com/office/powerpoint/2010/main" val="92606399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66800" y="0"/>
            <a:ext cx="7162800" cy="914400"/>
          </a:xfrm>
          <a:solidFill>
            <a:srgbClr val="FFFFFF">
              <a:alpha val="76863"/>
            </a:srgbClr>
          </a:solidFill>
        </p:spPr>
        <p:txBody>
          <a:bodyPr/>
          <a:lstStyle/>
          <a:p>
            <a:r>
              <a:rPr lang="en-US" dirty="0">
                <a:solidFill>
                  <a:schemeClr val="bg1"/>
                </a:solidFill>
              </a:rPr>
              <a:t>Level 2: Field Assessment</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F22B7-9341-4056-90C0-12A8219A022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a:blip r:embed="rId3"/>
          <a:stretch>
            <a:fillRect/>
          </a:stretch>
        </p:blipFill>
        <p:spPr>
          <a:xfrm>
            <a:off x="108590" y="-551748"/>
            <a:ext cx="9645010" cy="7409748"/>
          </a:xfrm>
          <a:prstGeom prst="rect">
            <a:avLst/>
          </a:prstGeom>
        </p:spPr>
      </p:pic>
      <p:sp>
        <p:nvSpPr>
          <p:cNvPr id="7" name="TextBox 6">
            <a:extLst>
              <a:ext uri="{FF2B5EF4-FFF2-40B4-BE49-F238E27FC236}">
                <a16:creationId xmlns:a16="http://schemas.microsoft.com/office/drawing/2014/main" id="{A8C43AFA-F19F-4B2E-AC1C-AE59C8CF6676}"/>
              </a:ext>
            </a:extLst>
          </p:cNvPr>
          <p:cNvSpPr txBox="1"/>
          <p:nvPr/>
        </p:nvSpPr>
        <p:spPr>
          <a:xfrm>
            <a:off x="499670" y="1295400"/>
            <a:ext cx="2188420" cy="461665"/>
          </a:xfrm>
          <a:prstGeom prst="rect">
            <a:avLst/>
          </a:prstGeom>
          <a:solidFill>
            <a:schemeClr val="accent5">
              <a:lumMod val="9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Refinement #1</a:t>
            </a:r>
          </a:p>
        </p:txBody>
      </p:sp>
      <p:sp>
        <p:nvSpPr>
          <p:cNvPr id="6" name="TextBox 5">
            <a:extLst>
              <a:ext uri="{FF2B5EF4-FFF2-40B4-BE49-F238E27FC236}">
                <a16:creationId xmlns:a16="http://schemas.microsoft.com/office/drawing/2014/main" id="{D44758D6-6896-4804-925D-EE3EC86DEFF1}"/>
              </a:ext>
            </a:extLst>
          </p:cNvPr>
          <p:cNvSpPr txBox="1"/>
          <p:nvPr/>
        </p:nvSpPr>
        <p:spPr>
          <a:xfrm>
            <a:off x="228600" y="76200"/>
            <a:ext cx="4540025" cy="954107"/>
          </a:xfrm>
          <a:prstGeom prst="rect">
            <a:avLst/>
          </a:prstGeom>
          <a:solidFill>
            <a:srgbClr val="FFFFFF">
              <a:alpha val="70980"/>
            </a:srgb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Field mapping of entire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wetland with NWI attributes</a:t>
            </a:r>
          </a:p>
        </p:txBody>
      </p:sp>
      <p:sp>
        <p:nvSpPr>
          <p:cNvPr id="5" name="Speech Bubble: Rectangle with Corners Rounded 4">
            <a:extLst>
              <a:ext uri="{FF2B5EF4-FFF2-40B4-BE49-F238E27FC236}">
                <a16:creationId xmlns:a16="http://schemas.microsoft.com/office/drawing/2014/main" id="{E026F5B4-35C8-41E7-99D2-835B9DB80B8F}"/>
              </a:ext>
            </a:extLst>
          </p:cNvPr>
          <p:cNvSpPr/>
          <p:nvPr/>
        </p:nvSpPr>
        <p:spPr bwMode="auto">
          <a:xfrm>
            <a:off x="5715000" y="1600200"/>
            <a:ext cx="3429000" cy="1909636"/>
          </a:xfrm>
          <a:prstGeom prst="wedgeRoundRectCallout">
            <a:avLst>
              <a:gd name="adj1" fmla="val -78110"/>
              <a:gd name="adj2" fmla="val 79700"/>
              <a:gd name="adj3" fmla="val 16667"/>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PFO4Bag = </a:t>
            </a: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palustrine forested needle-le</a:t>
            </a:r>
            <a:r>
              <a:rPr lang="en-US" sz="2000" dirty="0">
                <a:solidFill>
                  <a:schemeClr val="bg1"/>
                </a:solidFill>
                <a:latin typeface="Arial" panose="020B0604020202020204" pitchFamily="34" charset="0"/>
                <a:cs typeface="Arial" panose="020B0604020202020204" pitchFamily="34" charset="0"/>
              </a:rPr>
              <a:t>aved evergreen swamp on seasonally saturated acidic organic soil</a:t>
            </a: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82712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75C8D6-0F44-4B21-AAB3-C421A93745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a:ln>
            <a:solidFill>
              <a:schemeClr val="bg1"/>
            </a:solidFill>
          </a:ln>
        </p:spPr>
      </p:pic>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4BF95A-F696-4F2A-8850-D5E367C0262F}" type="slidenum">
              <a:rPr kumimoji="0" lang="en-US" sz="14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80E67180-AA27-4288-ABBD-2D640DC89D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4248150" y="857251"/>
            <a:ext cx="6857999" cy="5143499"/>
          </a:xfrm>
          <a:prstGeom prst="rect">
            <a:avLst/>
          </a:prstGeom>
          <a:ln>
            <a:solidFill>
              <a:schemeClr val="bg1"/>
            </a:solidFill>
          </a:ln>
        </p:spPr>
      </p:pic>
      <p:sp>
        <p:nvSpPr>
          <p:cNvPr id="3" name="TextBox 2">
            <a:extLst>
              <a:ext uri="{FF2B5EF4-FFF2-40B4-BE49-F238E27FC236}">
                <a16:creationId xmlns:a16="http://schemas.microsoft.com/office/drawing/2014/main" id="{0488F6F1-28BF-42B8-9AEF-6CEB44107696}"/>
              </a:ext>
            </a:extLst>
          </p:cNvPr>
          <p:cNvSpPr txBox="1"/>
          <p:nvPr/>
        </p:nvSpPr>
        <p:spPr>
          <a:xfrm>
            <a:off x="0" y="4795897"/>
            <a:ext cx="5222905" cy="2062103"/>
          </a:xfrm>
          <a:prstGeom prst="rect">
            <a:avLst/>
          </a:prstGeom>
          <a:solidFill>
            <a:srgbClr val="000000">
              <a:alpha val="69804"/>
            </a:srgbClr>
          </a:solidFill>
        </p:spPr>
        <p:txBody>
          <a:bodyPr wrap="none" rtlCol="0">
            <a:spAutoFit/>
          </a:bodyPr>
          <a:lstStyle/>
          <a:p>
            <a:pPr marL="457200" indent="-4572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Depth of organic material</a:t>
            </a:r>
          </a:p>
          <a:p>
            <a:pPr marL="457200" indent="-4572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Calcareous soil</a:t>
            </a:r>
          </a:p>
          <a:p>
            <a:pPr marL="457200" indent="-4572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Hydrologic regime</a:t>
            </a:r>
          </a:p>
          <a:p>
            <a:pPr marL="457200" indent="-4572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Compaction / Stressors</a:t>
            </a:r>
          </a:p>
        </p:txBody>
      </p:sp>
      <p:sp>
        <p:nvSpPr>
          <p:cNvPr id="7" name="TextBox 6">
            <a:extLst>
              <a:ext uri="{FF2B5EF4-FFF2-40B4-BE49-F238E27FC236}">
                <a16:creationId xmlns:a16="http://schemas.microsoft.com/office/drawing/2014/main" id="{094786F0-0784-4BE8-B5FD-F33BD85D0A68}"/>
              </a:ext>
            </a:extLst>
          </p:cNvPr>
          <p:cNvSpPr txBox="1"/>
          <p:nvPr/>
        </p:nvSpPr>
        <p:spPr>
          <a:xfrm>
            <a:off x="152400" y="1565680"/>
            <a:ext cx="2188420" cy="461665"/>
          </a:xfrm>
          <a:prstGeom prst="rect">
            <a:avLst/>
          </a:prstGeom>
          <a:solidFill>
            <a:schemeClr val="accent5">
              <a:lumMod val="9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Refinement #2</a:t>
            </a:r>
          </a:p>
        </p:txBody>
      </p:sp>
      <p:sp>
        <p:nvSpPr>
          <p:cNvPr id="9" name="Title 1">
            <a:extLst>
              <a:ext uri="{FF2B5EF4-FFF2-40B4-BE49-F238E27FC236}">
                <a16:creationId xmlns:a16="http://schemas.microsoft.com/office/drawing/2014/main" id="{638ED990-8D82-4ADE-AAFC-FD13797EE9E5}"/>
              </a:ext>
            </a:extLst>
          </p:cNvPr>
          <p:cNvSpPr txBox="1">
            <a:spLocks/>
          </p:cNvSpPr>
          <p:nvPr/>
        </p:nvSpPr>
        <p:spPr>
          <a:xfrm>
            <a:off x="228600" y="228600"/>
            <a:ext cx="6705600" cy="685800"/>
          </a:xfrm>
          <a:prstGeom prst="rect">
            <a:avLst/>
          </a:prstGeom>
          <a:solidFill>
            <a:srgbClr val="FFFFFF">
              <a:alpha val="72157"/>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kern="0" dirty="0"/>
              <a:t>Soils &amp; Wetland Function</a:t>
            </a:r>
          </a:p>
        </p:txBody>
      </p:sp>
    </p:spTree>
    <p:extLst>
      <p:ext uri="{BB962C8B-B14F-4D97-AF65-F5344CB8AC3E}">
        <p14:creationId xmlns:p14="http://schemas.microsoft.com/office/powerpoint/2010/main" val="137988923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60A374-4C41-4465-AC87-702985AC95AE}" type="slidenum">
              <a:rPr lang="en-US" smtClean="0"/>
              <a:pPr/>
              <a:t>45</a:t>
            </a:fld>
            <a:endParaRPr lang="en-US"/>
          </a:p>
        </p:txBody>
      </p:sp>
      <p:sp>
        <p:nvSpPr>
          <p:cNvPr id="5" name="Rectangle 4">
            <a:extLst>
              <a:ext uri="{FF2B5EF4-FFF2-40B4-BE49-F238E27FC236}">
                <a16:creationId xmlns:a16="http://schemas.microsoft.com/office/drawing/2014/main" id="{20225C27-7D35-45B2-B1BB-38C81CF97C8A}"/>
              </a:ext>
            </a:extLst>
          </p:cNvPr>
          <p:cNvSpPr/>
          <p:nvPr/>
        </p:nvSpPr>
        <p:spPr>
          <a:xfrm>
            <a:off x="1676400" y="350233"/>
            <a:ext cx="5410200" cy="519886"/>
          </a:xfrm>
          <a:prstGeom prst="rect">
            <a:avLst/>
          </a:prstGeom>
        </p:spPr>
        <p:txBody>
          <a:bodyPr wrap="square">
            <a:spAutoFit/>
          </a:bodyPr>
          <a:lstStyle/>
          <a:p>
            <a:pPr marL="0" marR="0" algn="ctr">
              <a:lnSpc>
                <a:spcPct val="107000"/>
              </a:lnSpc>
              <a:spcBef>
                <a:spcPts val="0"/>
              </a:spcBef>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Make it easy to use</a:t>
            </a:r>
          </a:p>
        </p:txBody>
      </p:sp>
      <p:pic>
        <p:nvPicPr>
          <p:cNvPr id="3" name="Picture 2">
            <a:extLst>
              <a:ext uri="{FF2B5EF4-FFF2-40B4-BE49-F238E27FC236}">
                <a16:creationId xmlns:a16="http://schemas.microsoft.com/office/drawing/2014/main" id="{D37A05A2-5052-4800-8334-105151B2AA6D}"/>
              </a:ext>
            </a:extLst>
          </p:cNvPr>
          <p:cNvPicPr>
            <a:picLocks noChangeAspect="1"/>
          </p:cNvPicPr>
          <p:nvPr/>
        </p:nvPicPr>
        <p:blipFill>
          <a:blip r:embed="rId3"/>
          <a:stretch>
            <a:fillRect/>
          </a:stretch>
        </p:blipFill>
        <p:spPr>
          <a:xfrm>
            <a:off x="457200" y="218045"/>
            <a:ext cx="8162925" cy="6677025"/>
          </a:xfrm>
          <a:prstGeom prst="rect">
            <a:avLst/>
          </a:prstGeom>
        </p:spPr>
      </p:pic>
      <p:sp>
        <p:nvSpPr>
          <p:cNvPr id="4" name="TextBox 3">
            <a:extLst>
              <a:ext uri="{FF2B5EF4-FFF2-40B4-BE49-F238E27FC236}">
                <a16:creationId xmlns:a16="http://schemas.microsoft.com/office/drawing/2014/main" id="{125849CB-DB96-4BF3-BBA8-91F6C6C0C01B}"/>
              </a:ext>
            </a:extLst>
          </p:cNvPr>
          <p:cNvSpPr txBox="1"/>
          <p:nvPr/>
        </p:nvSpPr>
        <p:spPr>
          <a:xfrm>
            <a:off x="1794469" y="5960130"/>
            <a:ext cx="6858994" cy="523220"/>
          </a:xfrm>
          <a:prstGeom prst="rect">
            <a:avLst/>
          </a:prstGeom>
          <a:solidFill>
            <a:srgbClr val="FFFFCC"/>
          </a:solidFill>
          <a:ln w="38100">
            <a:solidFill>
              <a:srgbClr val="FFFF00"/>
            </a:solidFill>
          </a:ln>
        </p:spPr>
        <p:txBody>
          <a:bodyPr wrap="none" rtlCol="0">
            <a:spAutoFit/>
          </a:bodyPr>
          <a:lstStyle/>
          <a:p>
            <a:r>
              <a:rPr lang="en-US" sz="2800" dirty="0">
                <a:solidFill>
                  <a:schemeClr val="bg1"/>
                </a:solidFill>
                <a:latin typeface="+mn-lt"/>
              </a:rPr>
              <a:t>Type “WVWRAM” into your search engine</a:t>
            </a:r>
          </a:p>
        </p:txBody>
      </p:sp>
    </p:spTree>
    <p:extLst>
      <p:ext uri="{BB962C8B-B14F-4D97-AF65-F5344CB8AC3E}">
        <p14:creationId xmlns:p14="http://schemas.microsoft.com/office/powerpoint/2010/main" val="3953178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3" descr="Sphagnum-MONF110c-eb"/>
          <p:cNvPicPr>
            <a:picLocks noChangeAspect="1" noChangeArrowheads="1"/>
          </p:cNvPicPr>
          <p:nvPr/>
        </p:nvPicPr>
        <p:blipFill>
          <a:blip r:embed="rId3" cstate="screen">
            <a:extLst>
              <a:ext uri="{28A0092B-C50C-407E-A947-70E740481C1C}">
                <a14:useLocalDpi xmlns:a14="http://schemas.microsoft.com/office/drawing/2010/main"/>
              </a:ext>
            </a:extLst>
          </a:blip>
          <a:srcRect r="5830"/>
          <a:stretch>
            <a:fillRect/>
          </a:stretch>
        </p:blipFill>
        <p:spPr bwMode="auto">
          <a:xfrm>
            <a:off x="0" y="-76200"/>
            <a:ext cx="9142413" cy="7280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1" y="5719227"/>
            <a:ext cx="7543799" cy="1138773"/>
          </a:xfrm>
          <a:prstGeom prst="rect">
            <a:avLst/>
          </a:prstGeom>
          <a:solidFill>
            <a:srgbClr val="000000">
              <a:alpha val="69804"/>
            </a:srgbClr>
          </a:solidFill>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US" sz="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Elizabeth.A.Byers@wv.gov</a:t>
            </a:r>
            <a:endPar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5719227"/>
            <a:ext cx="1600200" cy="1138773"/>
          </a:xfrm>
          <a:prstGeom prst="rect">
            <a:avLst/>
          </a:prstGeom>
          <a:noFill/>
          <a:ln>
            <a:noFill/>
          </a:ln>
        </p:spPr>
      </p:pic>
      <p:sp>
        <p:nvSpPr>
          <p:cNvPr id="18" name="TextBox 17">
            <a:extLst>
              <a:ext uri="{FF2B5EF4-FFF2-40B4-BE49-F238E27FC236}">
                <a16:creationId xmlns:a16="http://schemas.microsoft.com/office/drawing/2014/main" id="{0D732A58-DBDD-402F-AE2C-B4041C63A9FD}"/>
              </a:ext>
            </a:extLst>
          </p:cNvPr>
          <p:cNvSpPr txBox="1"/>
          <p:nvPr/>
        </p:nvSpPr>
        <p:spPr>
          <a:xfrm>
            <a:off x="0" y="0"/>
            <a:ext cx="9144000" cy="1015663"/>
          </a:xfrm>
          <a:prstGeom prst="rect">
            <a:avLst/>
          </a:prstGeom>
          <a:solidFill>
            <a:srgbClr val="000000">
              <a:alpha val="85882"/>
            </a:srgbClr>
          </a:solidFill>
          <a:ln>
            <a:solidFill>
              <a:schemeClr val="bg1"/>
            </a:solidFill>
          </a:ln>
        </p:spPr>
        <p:txBody>
          <a:bodyPr wrap="square" rtlCol="0">
            <a:spAutoFit/>
          </a:bodyPr>
          <a:lstStyle/>
          <a:p>
            <a:pPr algn="ctr"/>
            <a:r>
              <a:rPr lang="en-US" sz="3200" dirty="0">
                <a:latin typeface="Arial" panose="020B0604020202020204" pitchFamily="34" charset="0"/>
                <a:cs typeface="Arial" panose="020B0604020202020204" pitchFamily="34" charset="0"/>
              </a:rPr>
              <a:t>WVWRAM: </a:t>
            </a:r>
            <a:r>
              <a:rPr lang="en-US" sz="2800" i="1" dirty="0">
                <a:latin typeface="Arial" panose="020B0604020202020204" pitchFamily="34" charset="0"/>
                <a:cs typeface="Arial" panose="020B0604020202020204" pitchFamily="34" charset="0"/>
              </a:rPr>
              <a:t>robust, repeatable, rapid functional assessment for regulation, restoration, and conservation</a:t>
            </a:r>
          </a:p>
        </p:txBody>
      </p:sp>
    </p:spTree>
    <p:extLst>
      <p:ext uri="{BB962C8B-B14F-4D97-AF65-F5344CB8AC3E}">
        <p14:creationId xmlns:p14="http://schemas.microsoft.com/office/powerpoint/2010/main" val="423447595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D7EE57-0B15-4B25-965E-92D92E453D15}"/>
              </a:ext>
            </a:extLst>
          </p:cNvPr>
          <p:cNvSpPr txBox="1"/>
          <p:nvPr/>
        </p:nvSpPr>
        <p:spPr>
          <a:xfrm>
            <a:off x="1981200" y="2514600"/>
            <a:ext cx="5181601" cy="1938992"/>
          </a:xfrm>
          <a:prstGeom prst="rect">
            <a:avLst/>
          </a:prstGeom>
          <a:noFill/>
        </p:spPr>
        <p:txBody>
          <a:bodyPr wrap="square" rtlCol="0">
            <a:spAutoFit/>
          </a:bodyPr>
          <a:lstStyle/>
          <a:p>
            <a:pPr algn="ctr"/>
            <a:r>
              <a:rPr lang="en-US" dirty="0">
                <a:latin typeface="+mn-lt"/>
              </a:rPr>
              <a:t>Extra slides to help with answering questions</a:t>
            </a:r>
          </a:p>
        </p:txBody>
      </p:sp>
    </p:spTree>
    <p:extLst>
      <p:ext uri="{BB962C8B-B14F-4D97-AF65-F5344CB8AC3E}">
        <p14:creationId xmlns:p14="http://schemas.microsoft.com/office/powerpoint/2010/main" val="410427748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1"/>
            <a:ext cx="4191000" cy="1371600"/>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WVWRAM</a:t>
            </a:r>
          </a:p>
          <a:p>
            <a:r>
              <a:rPr lang="en-US" sz="4000" b="1" kern="0" dirty="0">
                <a:effectLst/>
              </a:rPr>
              <a:t>scenarios</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3" name="TextBox 2"/>
          <p:cNvSpPr txBox="1"/>
          <p:nvPr/>
        </p:nvSpPr>
        <p:spPr>
          <a:xfrm>
            <a:off x="152400" y="3581400"/>
            <a:ext cx="6400800" cy="1569660"/>
          </a:xfrm>
          <a:prstGeom prst="rect">
            <a:avLst/>
          </a:prstGeom>
          <a:solidFill>
            <a:srgbClr val="000000">
              <a:alpha val="80000"/>
            </a:srgbClr>
          </a:solidFill>
        </p:spPr>
        <p:txBody>
          <a:bodyPr wrap="square" rtlCol="0">
            <a:spAutoFit/>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Standard impact to emergent</a:t>
            </a:r>
          </a:p>
          <a:p>
            <a:pPr marL="514350" indent="-514350">
              <a:buFont typeface="+mj-lt"/>
              <a:buAutoNum type="arabicPeriod"/>
            </a:pPr>
            <a:r>
              <a:rPr lang="en-US" sz="3200" dirty="0">
                <a:latin typeface="Arial" panose="020B0604020202020204" pitchFamily="34" charset="0"/>
                <a:cs typeface="Arial" panose="020B0604020202020204" pitchFamily="34" charset="0"/>
              </a:rPr>
              <a:t>Standard impact to forested</a:t>
            </a:r>
          </a:p>
          <a:p>
            <a:pPr marL="514350" indent="-514350">
              <a:buFont typeface="+mj-lt"/>
              <a:buAutoNum type="arabicPeriod"/>
            </a:pPr>
            <a:r>
              <a:rPr lang="en-US" sz="3200" dirty="0">
                <a:latin typeface="Arial" panose="020B0604020202020204" pitchFamily="34" charset="0"/>
                <a:cs typeface="Arial" panose="020B0604020202020204" pitchFamily="34" charset="0"/>
              </a:rPr>
              <a:t>Special conservation concern</a:t>
            </a:r>
          </a:p>
        </p:txBody>
      </p:sp>
    </p:spTree>
    <p:extLst>
      <p:ext uri="{BB962C8B-B14F-4D97-AF65-F5344CB8AC3E}">
        <p14:creationId xmlns:p14="http://schemas.microsoft.com/office/powerpoint/2010/main" val="147927260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759F-A289-43A6-9987-B2F57546B1A3}"/>
              </a:ext>
            </a:extLst>
          </p:cNvPr>
          <p:cNvSpPr>
            <a:spLocks noGrp="1"/>
          </p:cNvSpPr>
          <p:nvPr>
            <p:ph type="title"/>
          </p:nvPr>
        </p:nvSpPr>
        <p:spPr/>
        <p:txBody>
          <a:bodyPr/>
          <a:lstStyle/>
          <a:p>
            <a:r>
              <a:rPr lang="en-US" sz="3600" dirty="0"/>
              <a:t>Scenario 1: standard impact emergent</a:t>
            </a:r>
            <a:br>
              <a:rPr lang="en-US" sz="3600" dirty="0"/>
            </a:br>
            <a:r>
              <a:rPr lang="en-US" sz="2400" dirty="0"/>
              <a:t>WV Regional Tech Park example</a:t>
            </a:r>
          </a:p>
        </p:txBody>
      </p:sp>
      <p:pic>
        <p:nvPicPr>
          <p:cNvPr id="5" name="Picture 4">
            <a:extLst>
              <a:ext uri="{FF2B5EF4-FFF2-40B4-BE49-F238E27FC236}">
                <a16:creationId xmlns:a16="http://schemas.microsoft.com/office/drawing/2014/main" id="{070BFBC9-5E79-49DC-BB30-642BCBBCDE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3336"/>
            <a:ext cx="9144000" cy="5584664"/>
          </a:xfrm>
          <a:prstGeom prst="rect">
            <a:avLst/>
          </a:prstGeom>
        </p:spPr>
      </p:pic>
      <p:pic>
        <p:nvPicPr>
          <p:cNvPr id="7" name="Picture 6">
            <a:extLst>
              <a:ext uri="{FF2B5EF4-FFF2-40B4-BE49-F238E27FC236}">
                <a16:creationId xmlns:a16="http://schemas.microsoft.com/office/drawing/2014/main" id="{767FC350-CCA6-41DE-ACF3-4CD483AFE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567" y="2743200"/>
            <a:ext cx="3086866" cy="4114800"/>
          </a:xfrm>
          <a:prstGeom prst="rect">
            <a:avLst/>
          </a:prstGeom>
          <a:ln>
            <a:solidFill>
              <a:schemeClr val="tx1"/>
            </a:solidFill>
          </a:ln>
        </p:spPr>
      </p:pic>
      <p:sp>
        <p:nvSpPr>
          <p:cNvPr id="8" name="TextBox 7">
            <a:extLst>
              <a:ext uri="{FF2B5EF4-FFF2-40B4-BE49-F238E27FC236}">
                <a16:creationId xmlns:a16="http://schemas.microsoft.com/office/drawing/2014/main" id="{45470436-D0CC-4E19-9FB7-2579136ED373}"/>
              </a:ext>
            </a:extLst>
          </p:cNvPr>
          <p:cNvSpPr txBox="1"/>
          <p:nvPr/>
        </p:nvSpPr>
        <p:spPr>
          <a:xfrm>
            <a:off x="867299" y="1339800"/>
            <a:ext cx="7409401" cy="2062103"/>
          </a:xfrm>
          <a:prstGeom prst="rect">
            <a:avLst/>
          </a:prstGeom>
          <a:solidFill>
            <a:srgbClr val="000000">
              <a:alpha val="83137"/>
            </a:srgbClr>
          </a:solidFill>
        </p:spPr>
        <p:txBody>
          <a:bodyPr wrap="non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0.1 acre of emergent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WVWRAM Score = 0.44</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Required replacement units  = </a:t>
            </a:r>
          </a:p>
          <a:p>
            <a:r>
              <a:rPr lang="en-US" sz="3200" dirty="0">
                <a:latin typeface="Arial" panose="020B0604020202020204" pitchFamily="34" charset="0"/>
                <a:cs typeface="Arial" panose="020B0604020202020204" pitchFamily="34" charset="0"/>
              </a:rPr>
              <a:t>       0.1 acre x 0.44 x 2 = 0.088 credits </a:t>
            </a:r>
          </a:p>
        </p:txBody>
      </p:sp>
    </p:spTree>
    <p:extLst>
      <p:ext uri="{BB962C8B-B14F-4D97-AF65-F5344CB8AC3E}">
        <p14:creationId xmlns:p14="http://schemas.microsoft.com/office/powerpoint/2010/main" val="14205286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271151"/>
            <a:chOff x="0" y="0"/>
            <a:chExt cx="9144000" cy="127115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Stationery logo"/>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9962" y="635575"/>
              <a:ext cx="834038" cy="635576"/>
            </a:xfrm>
            <a:prstGeom prst="rect">
              <a:avLst/>
            </a:prstGeom>
            <a:noFill/>
            <a:ln>
              <a:noFill/>
            </a:ln>
          </p:spPr>
        </p:pic>
      </p:grpSp>
      <p:sp>
        <p:nvSpPr>
          <p:cNvPr id="3" name="Slide Number Placeholder 2"/>
          <p:cNvSpPr>
            <a:spLocks noGrp="1"/>
          </p:cNvSpPr>
          <p:nvPr>
            <p:ph type="sldNum" sz="quarter" idx="12"/>
          </p:nvPr>
        </p:nvSpPr>
        <p:spPr/>
        <p:txBody>
          <a:bodyPr/>
          <a:lstStyle/>
          <a:p>
            <a:fld id="{C6CF22B7-9341-4056-90C0-12A8219A0224}" type="slidenum">
              <a:rPr lang="en-US" smtClean="0"/>
              <a:pPr/>
              <a:t>5</a:t>
            </a:fld>
            <a:endParaRPr lang="en-US"/>
          </a:p>
        </p:txBody>
      </p:sp>
      <p:pic>
        <p:nvPicPr>
          <p:cNvPr id="8" name="Picture 7">
            <a:extLst>
              <a:ext uri="{FF2B5EF4-FFF2-40B4-BE49-F238E27FC236}">
                <a16:creationId xmlns:a16="http://schemas.microsoft.com/office/drawing/2014/main" id="{1ACB1255-E6A7-4AFC-B33E-906AD28305F7}"/>
              </a:ext>
            </a:extLst>
          </p:cNvPr>
          <p:cNvPicPr>
            <a:picLocks noChangeAspect="1"/>
          </p:cNvPicPr>
          <p:nvPr/>
        </p:nvPicPr>
        <p:blipFill>
          <a:blip r:embed="rId5"/>
          <a:stretch>
            <a:fillRect/>
          </a:stretch>
        </p:blipFill>
        <p:spPr>
          <a:xfrm>
            <a:off x="0" y="2687131"/>
            <a:ext cx="9144000" cy="3408869"/>
          </a:xfrm>
          <a:prstGeom prst="rect">
            <a:avLst/>
          </a:prstGeom>
          <a:ln>
            <a:solidFill>
              <a:schemeClr val="bg1"/>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5A8CF22E-FAAB-4789-B8F3-62EA49A4BFC1}"/>
              </a:ext>
            </a:extLst>
          </p:cNvPr>
          <p:cNvSpPr/>
          <p:nvPr/>
        </p:nvSpPr>
        <p:spPr>
          <a:xfrm>
            <a:off x="2057400" y="1705007"/>
            <a:ext cx="4572000" cy="580993"/>
          </a:xfrm>
          <a:prstGeom prst="rect">
            <a:avLst/>
          </a:prstGeom>
        </p:spPr>
        <p:txBody>
          <a:bodyPr wrap="square">
            <a:spAutoFit/>
          </a:bodyPr>
          <a:lstStyle/>
          <a:p>
            <a:pPr marL="0" marR="0">
              <a:lnSpc>
                <a:spcPct val="107000"/>
              </a:lnSpc>
              <a:spcBef>
                <a:spcPts val="0"/>
              </a:spcBef>
              <a:spcAft>
                <a:spcPts val="80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Financial support from:</a:t>
            </a:r>
          </a:p>
        </p:txBody>
      </p:sp>
    </p:spTree>
    <p:extLst>
      <p:ext uri="{BB962C8B-B14F-4D97-AF65-F5344CB8AC3E}">
        <p14:creationId xmlns:p14="http://schemas.microsoft.com/office/powerpoint/2010/main" val="383709344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759F-A289-43A6-9987-B2F57546B1A3}"/>
              </a:ext>
            </a:extLst>
          </p:cNvPr>
          <p:cNvSpPr>
            <a:spLocks noGrp="1"/>
          </p:cNvSpPr>
          <p:nvPr>
            <p:ph type="title"/>
          </p:nvPr>
        </p:nvSpPr>
        <p:spPr/>
        <p:txBody>
          <a:bodyPr/>
          <a:lstStyle/>
          <a:p>
            <a:r>
              <a:rPr lang="en-US" sz="3600" dirty="0"/>
              <a:t>Scenario 2: </a:t>
            </a:r>
            <a:br>
              <a:rPr lang="en-US" sz="3600" dirty="0"/>
            </a:br>
            <a:r>
              <a:rPr lang="en-US" sz="3600" dirty="0"/>
              <a:t>impact to part of forested wetland</a:t>
            </a:r>
            <a:br>
              <a:rPr lang="en-US" sz="3600" dirty="0"/>
            </a:br>
            <a:endParaRPr lang="en-US" sz="2400" dirty="0"/>
          </a:p>
        </p:txBody>
      </p:sp>
      <p:sp>
        <p:nvSpPr>
          <p:cNvPr id="12" name="Freeform: Shape 11">
            <a:extLst>
              <a:ext uri="{FF2B5EF4-FFF2-40B4-BE49-F238E27FC236}">
                <a16:creationId xmlns:a16="http://schemas.microsoft.com/office/drawing/2014/main" id="{29EAF2D6-4D12-438D-9B5D-73077BAC2F0B}"/>
              </a:ext>
            </a:extLst>
          </p:cNvPr>
          <p:cNvSpPr/>
          <p:nvPr/>
        </p:nvSpPr>
        <p:spPr bwMode="auto">
          <a:xfrm>
            <a:off x="2956250" y="2667000"/>
            <a:ext cx="2712417" cy="2624093"/>
          </a:xfrm>
          <a:custGeom>
            <a:avLst/>
            <a:gdLst>
              <a:gd name="connsiteX0" fmla="*/ 2712417 w 2712417"/>
              <a:gd name="connsiteY0" fmla="*/ 0 h 2624093"/>
              <a:gd name="connsiteX1" fmla="*/ 2587726 w 2712417"/>
              <a:gd name="connsiteY1" fmla="*/ 515389 h 2624093"/>
              <a:gd name="connsiteX2" fmla="*/ 2072337 w 2712417"/>
              <a:gd name="connsiteY2" fmla="*/ 1163782 h 2624093"/>
              <a:gd name="connsiteX3" fmla="*/ 285101 w 2712417"/>
              <a:gd name="connsiteY3" fmla="*/ 2435629 h 2624093"/>
              <a:gd name="connsiteX4" fmla="*/ 27406 w 2712417"/>
              <a:gd name="connsiteY4" fmla="*/ 2593571 h 2624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417" h="2624093">
                <a:moveTo>
                  <a:pt x="2712417" y="0"/>
                </a:moveTo>
                <a:cubicBezTo>
                  <a:pt x="2703411" y="160712"/>
                  <a:pt x="2694406" y="321425"/>
                  <a:pt x="2587726" y="515389"/>
                </a:cubicBezTo>
                <a:cubicBezTo>
                  <a:pt x="2481046" y="709353"/>
                  <a:pt x="2456108" y="843742"/>
                  <a:pt x="2072337" y="1163782"/>
                </a:cubicBezTo>
                <a:cubicBezTo>
                  <a:pt x="1688566" y="1483822"/>
                  <a:pt x="625923" y="2197331"/>
                  <a:pt x="285101" y="2435629"/>
                </a:cubicBezTo>
                <a:cubicBezTo>
                  <a:pt x="-55721" y="2673927"/>
                  <a:pt x="-14158" y="2633749"/>
                  <a:pt x="27406" y="2593571"/>
                </a:cubicBezTo>
              </a:path>
            </a:pathLst>
          </a:custGeom>
          <a:noFill/>
          <a:ln w="508000" cap="flat" cmpd="sng" algn="ctr">
            <a:solidFill>
              <a:schemeClr val="tx1">
                <a:alpha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pic>
        <p:nvPicPr>
          <p:cNvPr id="7" name="Picture 6">
            <a:extLst>
              <a:ext uri="{FF2B5EF4-FFF2-40B4-BE49-F238E27FC236}">
                <a16:creationId xmlns:a16="http://schemas.microsoft.com/office/drawing/2014/main" id="{1B33E7B2-F8A4-42DB-8E07-F8BED49B16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1" y="1701800"/>
            <a:ext cx="3867149" cy="5156199"/>
          </a:xfrm>
          <a:prstGeom prst="rect">
            <a:avLst/>
          </a:prstGeom>
          <a:ln>
            <a:solidFill>
              <a:schemeClr val="tx1"/>
            </a:solidFill>
          </a:ln>
        </p:spPr>
      </p:pic>
      <p:pic>
        <p:nvPicPr>
          <p:cNvPr id="6" name="Picture 5">
            <a:extLst>
              <a:ext uri="{FF2B5EF4-FFF2-40B4-BE49-F238E27FC236}">
                <a16:creationId xmlns:a16="http://schemas.microsoft.com/office/drawing/2014/main" id="{11716289-4B69-4B17-8E10-15536EF64E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1701800"/>
            <a:ext cx="3867150" cy="5156200"/>
          </a:xfrm>
          <a:prstGeom prst="rect">
            <a:avLst/>
          </a:prstGeom>
          <a:ln>
            <a:solidFill>
              <a:schemeClr val="tx1"/>
            </a:solidFill>
          </a:ln>
        </p:spPr>
      </p:pic>
    </p:spTree>
    <p:extLst>
      <p:ext uri="{BB962C8B-B14F-4D97-AF65-F5344CB8AC3E}">
        <p14:creationId xmlns:p14="http://schemas.microsoft.com/office/powerpoint/2010/main" val="375131451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73B41-BF28-4710-9FDC-5777431538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123" y="1417638"/>
            <a:ext cx="8550164" cy="5165724"/>
          </a:xfrm>
          <a:prstGeom prst="rect">
            <a:avLst/>
          </a:prstGeom>
        </p:spPr>
      </p:pic>
      <p:sp>
        <p:nvSpPr>
          <p:cNvPr id="2" name="Title 1">
            <a:extLst>
              <a:ext uri="{FF2B5EF4-FFF2-40B4-BE49-F238E27FC236}">
                <a16:creationId xmlns:a16="http://schemas.microsoft.com/office/drawing/2014/main" id="{E45D759F-A289-43A6-9987-B2F57546B1A3}"/>
              </a:ext>
            </a:extLst>
          </p:cNvPr>
          <p:cNvSpPr>
            <a:spLocks noGrp="1"/>
          </p:cNvSpPr>
          <p:nvPr>
            <p:ph type="title"/>
          </p:nvPr>
        </p:nvSpPr>
        <p:spPr/>
        <p:txBody>
          <a:bodyPr/>
          <a:lstStyle/>
          <a:p>
            <a:r>
              <a:rPr lang="en-US" sz="3600" dirty="0"/>
              <a:t>Scenario 2: </a:t>
            </a:r>
            <a:br>
              <a:rPr lang="en-US" sz="3600" dirty="0"/>
            </a:br>
            <a:r>
              <a:rPr lang="en-US" sz="3600" dirty="0"/>
              <a:t>impact to part of forested wetland</a:t>
            </a:r>
            <a:endParaRPr lang="en-US" sz="2400" dirty="0"/>
          </a:p>
        </p:txBody>
      </p:sp>
      <p:sp>
        <p:nvSpPr>
          <p:cNvPr id="12" name="Freeform: Shape 11">
            <a:extLst>
              <a:ext uri="{FF2B5EF4-FFF2-40B4-BE49-F238E27FC236}">
                <a16:creationId xmlns:a16="http://schemas.microsoft.com/office/drawing/2014/main" id="{29EAF2D6-4D12-438D-9B5D-73077BAC2F0B}"/>
              </a:ext>
            </a:extLst>
          </p:cNvPr>
          <p:cNvSpPr/>
          <p:nvPr/>
        </p:nvSpPr>
        <p:spPr bwMode="auto">
          <a:xfrm>
            <a:off x="2956250" y="2667000"/>
            <a:ext cx="2712417" cy="2624093"/>
          </a:xfrm>
          <a:custGeom>
            <a:avLst/>
            <a:gdLst>
              <a:gd name="connsiteX0" fmla="*/ 2712417 w 2712417"/>
              <a:gd name="connsiteY0" fmla="*/ 0 h 2624093"/>
              <a:gd name="connsiteX1" fmla="*/ 2587726 w 2712417"/>
              <a:gd name="connsiteY1" fmla="*/ 515389 h 2624093"/>
              <a:gd name="connsiteX2" fmla="*/ 2072337 w 2712417"/>
              <a:gd name="connsiteY2" fmla="*/ 1163782 h 2624093"/>
              <a:gd name="connsiteX3" fmla="*/ 285101 w 2712417"/>
              <a:gd name="connsiteY3" fmla="*/ 2435629 h 2624093"/>
              <a:gd name="connsiteX4" fmla="*/ 27406 w 2712417"/>
              <a:gd name="connsiteY4" fmla="*/ 2593571 h 2624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417" h="2624093">
                <a:moveTo>
                  <a:pt x="2712417" y="0"/>
                </a:moveTo>
                <a:cubicBezTo>
                  <a:pt x="2703411" y="160712"/>
                  <a:pt x="2694406" y="321425"/>
                  <a:pt x="2587726" y="515389"/>
                </a:cubicBezTo>
                <a:cubicBezTo>
                  <a:pt x="2481046" y="709353"/>
                  <a:pt x="2456108" y="843742"/>
                  <a:pt x="2072337" y="1163782"/>
                </a:cubicBezTo>
                <a:cubicBezTo>
                  <a:pt x="1688566" y="1483822"/>
                  <a:pt x="625923" y="2197331"/>
                  <a:pt x="285101" y="2435629"/>
                </a:cubicBezTo>
                <a:cubicBezTo>
                  <a:pt x="-55721" y="2673927"/>
                  <a:pt x="-14158" y="2633749"/>
                  <a:pt x="27406" y="2593571"/>
                </a:cubicBezTo>
              </a:path>
            </a:pathLst>
          </a:custGeom>
          <a:noFill/>
          <a:ln w="508000" cap="flat" cmpd="sng" algn="ctr">
            <a:solidFill>
              <a:schemeClr val="tx1">
                <a:alpha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pic>
        <p:nvPicPr>
          <p:cNvPr id="7" name="Picture 6">
            <a:extLst>
              <a:ext uri="{FF2B5EF4-FFF2-40B4-BE49-F238E27FC236}">
                <a16:creationId xmlns:a16="http://schemas.microsoft.com/office/drawing/2014/main" id="{1B33E7B2-F8A4-42DB-8E07-F8BED49B16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7638"/>
            <a:ext cx="2914650" cy="3886200"/>
          </a:xfrm>
          <a:prstGeom prst="rect">
            <a:avLst/>
          </a:prstGeom>
          <a:ln>
            <a:solidFill>
              <a:schemeClr val="tx1"/>
            </a:solidFill>
          </a:ln>
        </p:spPr>
      </p:pic>
      <p:sp>
        <p:nvSpPr>
          <p:cNvPr id="13" name="Freeform: Shape 12">
            <a:extLst>
              <a:ext uri="{FF2B5EF4-FFF2-40B4-BE49-F238E27FC236}">
                <a16:creationId xmlns:a16="http://schemas.microsoft.com/office/drawing/2014/main" id="{836C20A1-283C-4922-B5EB-0E5E7B7EA35A}"/>
              </a:ext>
            </a:extLst>
          </p:cNvPr>
          <p:cNvSpPr/>
          <p:nvPr/>
        </p:nvSpPr>
        <p:spPr bwMode="auto">
          <a:xfrm>
            <a:off x="5178829" y="3192087"/>
            <a:ext cx="498764" cy="532015"/>
          </a:xfrm>
          <a:custGeom>
            <a:avLst/>
            <a:gdLst>
              <a:gd name="connsiteX0" fmla="*/ 91440 w 498764"/>
              <a:gd name="connsiteY0" fmla="*/ 0 h 532015"/>
              <a:gd name="connsiteX1" fmla="*/ 0 w 498764"/>
              <a:gd name="connsiteY1" fmla="*/ 157942 h 532015"/>
              <a:gd name="connsiteX2" fmla="*/ 315884 w 498764"/>
              <a:gd name="connsiteY2" fmla="*/ 448888 h 532015"/>
              <a:gd name="connsiteX3" fmla="*/ 340822 w 498764"/>
              <a:gd name="connsiteY3" fmla="*/ 532015 h 532015"/>
              <a:gd name="connsiteX4" fmla="*/ 498764 w 498764"/>
              <a:gd name="connsiteY4" fmla="*/ 324197 h 532015"/>
              <a:gd name="connsiteX5" fmla="*/ 241069 w 498764"/>
              <a:gd name="connsiteY5" fmla="*/ 166255 h 532015"/>
              <a:gd name="connsiteX6" fmla="*/ 141316 w 498764"/>
              <a:gd name="connsiteY6" fmla="*/ 141317 h 532015"/>
              <a:gd name="connsiteX7" fmla="*/ 91440 w 498764"/>
              <a:gd name="connsiteY7" fmla="*/ 0 h 53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764" h="532015">
                <a:moveTo>
                  <a:pt x="91440" y="0"/>
                </a:moveTo>
                <a:lnTo>
                  <a:pt x="0" y="157942"/>
                </a:lnTo>
                <a:lnTo>
                  <a:pt x="315884" y="448888"/>
                </a:lnTo>
                <a:lnTo>
                  <a:pt x="340822" y="532015"/>
                </a:lnTo>
                <a:lnTo>
                  <a:pt x="498764" y="324197"/>
                </a:lnTo>
                <a:lnTo>
                  <a:pt x="241069" y="166255"/>
                </a:lnTo>
                <a:lnTo>
                  <a:pt x="141316" y="141317"/>
                </a:lnTo>
                <a:lnTo>
                  <a:pt x="91440" y="0"/>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sp>
        <p:nvSpPr>
          <p:cNvPr id="9" name="TextBox 8">
            <a:extLst>
              <a:ext uri="{FF2B5EF4-FFF2-40B4-BE49-F238E27FC236}">
                <a16:creationId xmlns:a16="http://schemas.microsoft.com/office/drawing/2014/main" id="{9CC0FEF5-884F-4B77-9226-7BB806126D82}"/>
              </a:ext>
            </a:extLst>
          </p:cNvPr>
          <p:cNvSpPr txBox="1"/>
          <p:nvPr/>
        </p:nvSpPr>
        <p:spPr>
          <a:xfrm>
            <a:off x="0" y="4795897"/>
            <a:ext cx="7277954" cy="2062103"/>
          </a:xfrm>
          <a:prstGeom prst="rect">
            <a:avLst/>
          </a:prstGeom>
          <a:solidFill>
            <a:srgbClr val="000000">
              <a:alpha val="94118"/>
            </a:srgbClr>
          </a:solidFill>
        </p:spPr>
        <p:txBody>
          <a:bodyPr wrap="non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0.1 acre of larger forested wetland</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WVWRAM Score = 0.71</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Required replacement units  = </a:t>
            </a:r>
          </a:p>
          <a:p>
            <a:r>
              <a:rPr lang="en-US" sz="3200" dirty="0">
                <a:latin typeface="Arial" panose="020B0604020202020204" pitchFamily="34" charset="0"/>
                <a:cs typeface="Arial" panose="020B0604020202020204" pitchFamily="34" charset="0"/>
              </a:rPr>
              <a:t>       0.1 acre x 0.71 x 3 = 0.213 credits </a:t>
            </a:r>
          </a:p>
        </p:txBody>
      </p:sp>
    </p:spTree>
    <p:extLst>
      <p:ext uri="{BB962C8B-B14F-4D97-AF65-F5344CB8AC3E}">
        <p14:creationId xmlns:p14="http://schemas.microsoft.com/office/powerpoint/2010/main" val="12646540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0D451-B04E-4D3D-9A66-81DEC1020397}"/>
              </a:ext>
            </a:extLst>
          </p:cNvPr>
          <p:cNvPicPr>
            <a:picLocks noChangeAspect="1"/>
          </p:cNvPicPr>
          <p:nvPr/>
        </p:nvPicPr>
        <p:blipFill>
          <a:blip r:embed="rId2"/>
          <a:stretch>
            <a:fillRect/>
          </a:stretch>
        </p:blipFill>
        <p:spPr>
          <a:xfrm>
            <a:off x="4743994" y="1268687"/>
            <a:ext cx="5356463" cy="4065312"/>
          </a:xfrm>
          <a:prstGeom prst="rect">
            <a:avLst/>
          </a:prstGeom>
        </p:spPr>
      </p:pic>
      <p:sp>
        <p:nvSpPr>
          <p:cNvPr id="2" name="Title 1">
            <a:extLst>
              <a:ext uri="{FF2B5EF4-FFF2-40B4-BE49-F238E27FC236}">
                <a16:creationId xmlns:a16="http://schemas.microsoft.com/office/drawing/2014/main" id="{E45D759F-A289-43A6-9987-B2F57546B1A3}"/>
              </a:ext>
            </a:extLst>
          </p:cNvPr>
          <p:cNvSpPr>
            <a:spLocks noGrp="1"/>
          </p:cNvSpPr>
          <p:nvPr>
            <p:ph type="title"/>
          </p:nvPr>
        </p:nvSpPr>
        <p:spPr>
          <a:xfrm>
            <a:off x="49924" y="76200"/>
            <a:ext cx="9044152" cy="1143000"/>
          </a:xfrm>
        </p:spPr>
        <p:txBody>
          <a:bodyPr/>
          <a:lstStyle/>
          <a:p>
            <a:r>
              <a:rPr lang="en-US" sz="3200" b="1" dirty="0"/>
              <a:t>Scenario 3: Special Concern</a:t>
            </a:r>
            <a:endParaRPr lang="en-US" sz="3200" dirty="0"/>
          </a:p>
        </p:txBody>
      </p:sp>
      <p:pic>
        <p:nvPicPr>
          <p:cNvPr id="8" name="Picture 7">
            <a:extLst>
              <a:ext uri="{FF2B5EF4-FFF2-40B4-BE49-F238E27FC236}">
                <a16:creationId xmlns:a16="http://schemas.microsoft.com/office/drawing/2014/main" id="{1E302762-8E5E-4D12-87CD-4BA772D46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76" y="1268687"/>
            <a:ext cx="4698124" cy="3523593"/>
          </a:xfrm>
          <a:prstGeom prst="rect">
            <a:avLst/>
          </a:prstGeom>
          <a:ln>
            <a:solidFill>
              <a:schemeClr val="bg1"/>
            </a:solidFill>
          </a:ln>
        </p:spPr>
      </p:pic>
      <p:sp>
        <p:nvSpPr>
          <p:cNvPr id="6" name="TextBox 5">
            <a:extLst>
              <a:ext uri="{FF2B5EF4-FFF2-40B4-BE49-F238E27FC236}">
                <a16:creationId xmlns:a16="http://schemas.microsoft.com/office/drawing/2014/main" id="{2C765D92-86E9-4C3D-A771-1F26F792BB0C}"/>
              </a:ext>
            </a:extLst>
          </p:cNvPr>
          <p:cNvSpPr txBox="1"/>
          <p:nvPr/>
        </p:nvSpPr>
        <p:spPr>
          <a:xfrm>
            <a:off x="6682" y="4756701"/>
            <a:ext cx="7710765" cy="2062103"/>
          </a:xfrm>
          <a:prstGeom prst="rect">
            <a:avLst/>
          </a:prstGeom>
          <a:solidFill>
            <a:srgbClr val="000000">
              <a:alpha val="94118"/>
            </a:srgbClr>
          </a:solidFill>
        </p:spPr>
        <p:txBody>
          <a:bodyPr wrap="non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0.1 acre of exemplary forested wetland</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WVWRAM Score = 1.46</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Required replacement units  = </a:t>
            </a:r>
          </a:p>
          <a:p>
            <a:r>
              <a:rPr lang="en-US" sz="3200" dirty="0">
                <a:latin typeface="Arial" panose="020B0604020202020204" pitchFamily="34" charset="0"/>
                <a:cs typeface="Arial" panose="020B0604020202020204" pitchFamily="34" charset="0"/>
              </a:rPr>
              <a:t>       0.1 acre x 1.46 x 3 x 3 = 1.31 credits </a:t>
            </a:r>
          </a:p>
        </p:txBody>
      </p:sp>
    </p:spTree>
    <p:extLst>
      <p:ext uri="{BB962C8B-B14F-4D97-AF65-F5344CB8AC3E}">
        <p14:creationId xmlns:p14="http://schemas.microsoft.com/office/powerpoint/2010/main" val="330299124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0D451-B04E-4D3D-9A66-81DEC1020397}"/>
              </a:ext>
            </a:extLst>
          </p:cNvPr>
          <p:cNvPicPr>
            <a:picLocks noChangeAspect="1"/>
          </p:cNvPicPr>
          <p:nvPr/>
        </p:nvPicPr>
        <p:blipFill>
          <a:blip r:embed="rId2"/>
          <a:stretch>
            <a:fillRect/>
          </a:stretch>
        </p:blipFill>
        <p:spPr>
          <a:xfrm>
            <a:off x="1756618" y="1268688"/>
            <a:ext cx="7337458" cy="5568797"/>
          </a:xfrm>
          <a:prstGeom prst="rect">
            <a:avLst/>
          </a:prstGeom>
        </p:spPr>
      </p:pic>
      <p:sp>
        <p:nvSpPr>
          <p:cNvPr id="2" name="Title 1">
            <a:extLst>
              <a:ext uri="{FF2B5EF4-FFF2-40B4-BE49-F238E27FC236}">
                <a16:creationId xmlns:a16="http://schemas.microsoft.com/office/drawing/2014/main" id="{E45D759F-A289-43A6-9987-B2F57546B1A3}"/>
              </a:ext>
            </a:extLst>
          </p:cNvPr>
          <p:cNvSpPr>
            <a:spLocks noGrp="1"/>
          </p:cNvSpPr>
          <p:nvPr>
            <p:ph type="title"/>
          </p:nvPr>
        </p:nvSpPr>
        <p:spPr>
          <a:xfrm>
            <a:off x="49924" y="76200"/>
            <a:ext cx="9044152" cy="1143000"/>
          </a:xfrm>
        </p:spPr>
        <p:txBody>
          <a:bodyPr/>
          <a:lstStyle/>
          <a:p>
            <a:r>
              <a:rPr lang="en-US" sz="3200" b="1" dirty="0"/>
              <a:t>Scenario 3: Special Concern</a:t>
            </a:r>
            <a:endParaRPr lang="en-US" sz="3200" dirty="0"/>
          </a:p>
        </p:txBody>
      </p:sp>
      <p:sp>
        <p:nvSpPr>
          <p:cNvPr id="6" name="TextBox 5">
            <a:extLst>
              <a:ext uri="{FF2B5EF4-FFF2-40B4-BE49-F238E27FC236}">
                <a16:creationId xmlns:a16="http://schemas.microsoft.com/office/drawing/2014/main" id="{152996CC-5E61-4A18-8B1B-C691B656ACD9}"/>
              </a:ext>
            </a:extLst>
          </p:cNvPr>
          <p:cNvSpPr txBox="1"/>
          <p:nvPr/>
        </p:nvSpPr>
        <p:spPr>
          <a:xfrm>
            <a:off x="1756618" y="5314884"/>
            <a:ext cx="6660798" cy="1508105"/>
          </a:xfrm>
          <a:prstGeom prst="rect">
            <a:avLst/>
          </a:prstGeom>
          <a:solidFill>
            <a:srgbClr val="333300">
              <a:alpha val="89804"/>
            </a:srgbClr>
          </a:solidFill>
        </p:spPr>
        <p:txBody>
          <a:bodyPr wrap="none" rtlCol="0">
            <a:spAutoFit/>
          </a:bodyPr>
          <a:lstStyle/>
          <a:p>
            <a:r>
              <a:rPr lang="en-US" sz="3600" dirty="0">
                <a:latin typeface="Arial" panose="020B0604020202020204" pitchFamily="34" charset="0"/>
                <a:cs typeface="Arial" panose="020B0604020202020204" pitchFamily="34" charset="0"/>
              </a:rPr>
              <a:t>WVWRAM Scores</a:t>
            </a:r>
          </a:p>
          <a:p>
            <a:r>
              <a:rPr lang="en-US" sz="2800" dirty="0">
                <a:latin typeface="Arial" panose="020B0604020202020204" pitchFamily="34" charset="0"/>
                <a:cs typeface="Arial" panose="020B0604020202020204" pitchFamily="34" charset="0"/>
              </a:rPr>
              <a:t>Two “bins”:  98% restorable (score 0-1) </a:t>
            </a:r>
          </a:p>
          <a:p>
            <a:r>
              <a:rPr lang="en-US" sz="2800" dirty="0">
                <a:latin typeface="Arial" panose="020B0604020202020204" pitchFamily="34" charset="0"/>
                <a:cs typeface="Arial" panose="020B0604020202020204" pitchFamily="34" charset="0"/>
              </a:rPr>
              <a:t>                      2% exemplary (score &gt;1)</a:t>
            </a:r>
          </a:p>
        </p:txBody>
      </p:sp>
      <p:pic>
        <p:nvPicPr>
          <p:cNvPr id="8" name="Picture 7">
            <a:extLst>
              <a:ext uri="{FF2B5EF4-FFF2-40B4-BE49-F238E27FC236}">
                <a16:creationId xmlns:a16="http://schemas.microsoft.com/office/drawing/2014/main" id="{1E302762-8E5E-4D12-87CD-4BA772D46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76" y="1268688"/>
            <a:ext cx="4302816" cy="3227112"/>
          </a:xfrm>
          <a:prstGeom prst="rect">
            <a:avLst/>
          </a:prstGeom>
          <a:ln>
            <a:solidFill>
              <a:schemeClr val="tx1"/>
            </a:solidFill>
          </a:ln>
        </p:spPr>
      </p:pic>
    </p:spTree>
    <p:extLst>
      <p:ext uri="{BB962C8B-B14F-4D97-AF65-F5344CB8AC3E}">
        <p14:creationId xmlns:p14="http://schemas.microsoft.com/office/powerpoint/2010/main" val="351027949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1"/>
            <a:ext cx="6172200" cy="1524000"/>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WVWRAM credits/debits are cost-neutral</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685800" y="1876425"/>
            <a:ext cx="8077200" cy="3533776"/>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marL="457200" indent="-457200" algn="l">
              <a:spcAft>
                <a:spcPts val="1200"/>
              </a:spcAft>
              <a:buFont typeface="Arial" panose="020B0604020202020204" pitchFamily="34" charset="0"/>
              <a:buChar char="•"/>
            </a:pPr>
            <a:r>
              <a:rPr lang="en-US" sz="2800" dirty="0">
                <a:effectLst/>
              </a:rPr>
              <a:t> </a:t>
            </a:r>
            <a:r>
              <a:rPr lang="en-US" sz="2800" u="sng" dirty="0">
                <a:effectLst/>
              </a:rPr>
              <a:t>Average</a:t>
            </a:r>
            <a:r>
              <a:rPr lang="en-US" sz="2800" dirty="0">
                <a:effectLst/>
              </a:rPr>
              <a:t> amount of mitigation required statewide will not change due to WVWRAM</a:t>
            </a:r>
          </a:p>
          <a:p>
            <a:pPr marL="457200" indent="-457200" algn="l">
              <a:spcAft>
                <a:spcPts val="1200"/>
              </a:spcAft>
              <a:buFont typeface="Arial" panose="020B0604020202020204" pitchFamily="34" charset="0"/>
              <a:buChar char="•"/>
            </a:pPr>
            <a:r>
              <a:rPr lang="en-US" sz="2800" dirty="0">
                <a:effectLst/>
              </a:rPr>
              <a:t>However, individual projects will see changes</a:t>
            </a:r>
          </a:p>
          <a:p>
            <a:pPr marL="457200" indent="-457200" algn="l">
              <a:spcAft>
                <a:spcPts val="1200"/>
              </a:spcAft>
              <a:buFont typeface="Arial" panose="020B0604020202020204" pitchFamily="34" charset="0"/>
              <a:buChar char="•"/>
            </a:pPr>
            <a:r>
              <a:rPr lang="en-US" sz="2800" dirty="0">
                <a:effectLst/>
              </a:rPr>
              <a:t>Low-functioning wetlands will require less mitigation than under the current system</a:t>
            </a:r>
          </a:p>
          <a:p>
            <a:pPr marL="457200" indent="-457200" algn="l">
              <a:spcAft>
                <a:spcPts val="1200"/>
              </a:spcAft>
              <a:buFont typeface="Arial" panose="020B0604020202020204" pitchFamily="34" charset="0"/>
              <a:buChar char="•"/>
            </a:pPr>
            <a:r>
              <a:rPr lang="en-US" sz="2800" dirty="0">
                <a:effectLst/>
              </a:rPr>
              <a:t>High-functioning wetlands will require more mitigation than under the current system</a:t>
            </a:r>
          </a:p>
        </p:txBody>
      </p:sp>
    </p:spTree>
    <p:extLst>
      <p:ext uri="{BB962C8B-B14F-4D97-AF65-F5344CB8AC3E}">
        <p14:creationId xmlns:p14="http://schemas.microsoft.com/office/powerpoint/2010/main" val="40817786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1"/>
            <a:ext cx="9144000" cy="1524000"/>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Least burdensome way to comply with the 2008 mitigation rule</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685800" y="1876425"/>
            <a:ext cx="8077200" cy="3533776"/>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marL="457200" indent="-457200" algn="l">
              <a:spcAft>
                <a:spcPts val="1200"/>
              </a:spcAft>
              <a:buFont typeface="Arial" panose="020B0604020202020204" pitchFamily="34" charset="0"/>
              <a:buChar char="•"/>
            </a:pPr>
            <a:r>
              <a:rPr lang="en-US" sz="2800" dirty="0">
                <a:effectLst/>
              </a:rPr>
              <a:t>WV is currently in compliance with the mitigation rule for streams, but NOT for wetlands</a:t>
            </a:r>
          </a:p>
          <a:p>
            <a:pPr marL="457200" indent="-457200" algn="l">
              <a:spcAft>
                <a:spcPts val="1200"/>
              </a:spcAft>
              <a:buFont typeface="Arial" panose="020B0604020202020204" pitchFamily="34" charset="0"/>
              <a:buChar char="•"/>
            </a:pPr>
            <a:r>
              <a:rPr lang="en-US" sz="2800" dirty="0">
                <a:effectLst/>
              </a:rPr>
              <a:t>WVWRAM was developed at the request of the Inter-Agency Review Team.</a:t>
            </a:r>
          </a:p>
          <a:p>
            <a:pPr marL="457200" indent="-457200" algn="l">
              <a:spcAft>
                <a:spcPts val="1200"/>
              </a:spcAft>
              <a:buFont typeface="Arial" panose="020B0604020202020204" pitchFamily="34" charset="0"/>
              <a:buChar char="•"/>
            </a:pPr>
            <a:r>
              <a:rPr lang="en-US" sz="2800" dirty="0">
                <a:effectLst/>
              </a:rPr>
              <a:t>WVWRAM as part of SWVM offers simple &amp; streamlined permitting, predictable costs</a:t>
            </a:r>
          </a:p>
        </p:txBody>
      </p:sp>
    </p:spTree>
    <p:extLst>
      <p:ext uri="{BB962C8B-B14F-4D97-AF65-F5344CB8AC3E}">
        <p14:creationId xmlns:p14="http://schemas.microsoft.com/office/powerpoint/2010/main" val="14976063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444500"/>
            <a:ext cx="9144000" cy="914401"/>
          </a:xfrm>
          <a:prstGeom prst="rect">
            <a:avLst/>
          </a:prstGeom>
          <a:solidFill>
            <a:srgbClr val="FFFFFF">
              <a:alpha val="76078"/>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WVWRAM will be required when:</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228600" y="1720853"/>
            <a:ext cx="8686800" cy="2984499"/>
          </a:xfrm>
          <a:prstGeom prst="rect">
            <a:avLst/>
          </a:prstGeom>
          <a:solidFill>
            <a:srgbClr val="FFFFFF">
              <a:alpha val="76078"/>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marL="457200" lvl="0" indent="-457200" algn="l">
              <a:spcAft>
                <a:spcPts val="1200"/>
              </a:spcAft>
              <a:buFont typeface="Arial" panose="020B0604020202020204" pitchFamily="34" charset="0"/>
              <a:buChar char="•"/>
            </a:pPr>
            <a:r>
              <a:rPr lang="en-US" sz="2800" dirty="0">
                <a:effectLst/>
              </a:rPr>
              <a:t>there will be permanent impacts to wetlands</a:t>
            </a:r>
          </a:p>
          <a:p>
            <a:pPr marL="457200" lvl="0" indent="-457200" algn="l">
              <a:spcAft>
                <a:spcPts val="1200"/>
              </a:spcAft>
              <a:buFont typeface="Arial" panose="020B0604020202020204" pitchFamily="34" charset="0"/>
              <a:buChar char="•"/>
            </a:pPr>
            <a:r>
              <a:rPr lang="en-US" sz="2800">
                <a:effectLst/>
              </a:rPr>
              <a:t>there </a:t>
            </a:r>
            <a:r>
              <a:rPr lang="en-US" sz="2800" dirty="0">
                <a:effectLst/>
              </a:rPr>
              <a:t>will be temporary impacts to wetlands AND a type conversion will occur (e.g. forested to emergent)</a:t>
            </a:r>
          </a:p>
          <a:p>
            <a:pPr marL="457200" lvl="0" indent="-457200" algn="l">
              <a:spcAft>
                <a:spcPts val="1200"/>
              </a:spcAft>
              <a:buFont typeface="Arial" panose="020B0604020202020204" pitchFamily="34" charset="0"/>
              <a:buChar char="•"/>
            </a:pPr>
            <a:r>
              <a:rPr lang="en-US" sz="2800" dirty="0">
                <a:effectLst/>
              </a:rPr>
              <a:t>Section 404/401 permitting is triggered</a:t>
            </a:r>
          </a:p>
          <a:p>
            <a:pPr lvl="0" algn="l">
              <a:spcAft>
                <a:spcPts val="1200"/>
              </a:spcAft>
            </a:pPr>
            <a:endParaRPr lang="en-US" sz="2800" dirty="0">
              <a:effectLst/>
            </a:endParaRPr>
          </a:p>
          <a:p>
            <a:pPr algn="l"/>
            <a:endParaRPr lang="en-US" sz="2800" dirty="0">
              <a:effectLst/>
            </a:endParaRPr>
          </a:p>
        </p:txBody>
      </p:sp>
      <p:sp>
        <p:nvSpPr>
          <p:cNvPr id="9" name="Rectangle 4">
            <a:extLst>
              <a:ext uri="{FF2B5EF4-FFF2-40B4-BE49-F238E27FC236}">
                <a16:creationId xmlns:a16="http://schemas.microsoft.com/office/drawing/2014/main" id="{CC497B22-C6B6-46F7-B538-0D4F869FDE53}"/>
              </a:ext>
            </a:extLst>
          </p:cNvPr>
          <p:cNvSpPr txBox="1">
            <a:spLocks noChangeArrowheads="1"/>
          </p:cNvSpPr>
          <p:nvPr/>
        </p:nvSpPr>
        <p:spPr>
          <a:xfrm>
            <a:off x="914400" y="4905375"/>
            <a:ext cx="7086600" cy="657225"/>
          </a:xfrm>
          <a:prstGeom prst="rect">
            <a:avLst/>
          </a:prstGeom>
          <a:solidFill>
            <a:srgbClr val="FFFFFF">
              <a:alpha val="76078"/>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algn="l">
              <a:spcAft>
                <a:spcPts val="1200"/>
              </a:spcAft>
            </a:pPr>
            <a:r>
              <a:rPr lang="en-US" sz="2800" dirty="0">
                <a:effectLst/>
              </a:rPr>
              <a:t>WVWRAM score will be an input to SWVM</a:t>
            </a:r>
          </a:p>
          <a:p>
            <a:pPr lvl="0" algn="l">
              <a:spcAft>
                <a:spcPts val="1200"/>
              </a:spcAft>
            </a:pPr>
            <a:endParaRPr lang="en-US" sz="1200" dirty="0">
              <a:effectLst/>
            </a:endParaRPr>
          </a:p>
          <a:p>
            <a:pPr algn="l"/>
            <a:r>
              <a:rPr lang="en-US" sz="2800" dirty="0">
                <a:effectLst/>
              </a:rPr>
              <a:t> </a:t>
            </a:r>
          </a:p>
        </p:txBody>
      </p:sp>
    </p:spTree>
    <p:extLst>
      <p:ext uri="{BB962C8B-B14F-4D97-AF65-F5344CB8AC3E}">
        <p14:creationId xmlns:p14="http://schemas.microsoft.com/office/powerpoint/2010/main" val="418967948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1" y="0"/>
            <a:ext cx="9144000" cy="8381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Representative Sampling</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495299" y="1676400"/>
            <a:ext cx="8153400" cy="3429000"/>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marL="342900" indent="-342900" algn="l">
              <a:spcAft>
                <a:spcPts val="1200"/>
              </a:spcAft>
              <a:buFont typeface="Arial" panose="020B0604020202020204" pitchFamily="34" charset="0"/>
              <a:buChar char="•"/>
            </a:pPr>
            <a:r>
              <a:rPr lang="en-US" sz="2800" dirty="0"/>
              <a:t>Wetlands that are &lt; 1 acre in size AND with preliminary GIS scores varying &lt; 10% from one another may be considered as a comparable assessment group. </a:t>
            </a:r>
          </a:p>
          <a:p>
            <a:pPr marL="342900" indent="-342900" algn="l">
              <a:spcAft>
                <a:spcPts val="1200"/>
              </a:spcAft>
              <a:buFont typeface="Arial" panose="020B0604020202020204" pitchFamily="34" charset="0"/>
              <a:buChar char="•"/>
            </a:pPr>
            <a:r>
              <a:rPr lang="en-US" sz="2800" dirty="0"/>
              <a:t>Field assessments of a randomly selected 10% of these wetlands will be accepted as representative of the whole group.</a:t>
            </a:r>
          </a:p>
        </p:txBody>
      </p:sp>
    </p:spTree>
    <p:extLst>
      <p:ext uri="{BB962C8B-B14F-4D97-AF65-F5344CB8AC3E}">
        <p14:creationId xmlns:p14="http://schemas.microsoft.com/office/powerpoint/2010/main" val="175829236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1" y="0"/>
            <a:ext cx="9144000" cy="8381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Year-round Assessment</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495299" y="1143000"/>
            <a:ext cx="8153400" cy="4572000"/>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marL="457200" indent="-457200" algn="l">
              <a:buFont typeface="Arial" panose="020B0604020202020204" pitchFamily="34" charset="0"/>
              <a:buChar char="•"/>
            </a:pPr>
            <a:r>
              <a:rPr lang="en-US" sz="2800" dirty="0"/>
              <a:t>WVWRAM is designed to produce robust, repeatable results during the growing season. Assessors are strongly encouraged to perform the assessment during the months of May-September (June-September for elevations above 3000 feet). </a:t>
            </a:r>
          </a:p>
          <a:p>
            <a:pPr marL="457200" indent="-457200" algn="l">
              <a:buFont typeface="Arial" panose="020B0604020202020204" pitchFamily="34" charset="0"/>
              <a:buChar char="•"/>
            </a:pPr>
            <a:r>
              <a:rPr lang="en-US" sz="2800" dirty="0"/>
              <a:t>Outside this period, the maximum score for the Rapid Floristic Quality metric is assigned to debits, and the minimum score for Rapid Floristic Quality is assigned to credits.</a:t>
            </a:r>
          </a:p>
        </p:txBody>
      </p:sp>
    </p:spTree>
    <p:extLst>
      <p:ext uri="{BB962C8B-B14F-4D97-AF65-F5344CB8AC3E}">
        <p14:creationId xmlns:p14="http://schemas.microsoft.com/office/powerpoint/2010/main" val="115020561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1"/>
            <a:ext cx="9144000" cy="1004888"/>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WVWRAM and wetland conversion</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381000" y="2202656"/>
            <a:ext cx="8153400" cy="2543176"/>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algn="l">
              <a:spcAft>
                <a:spcPts val="1200"/>
              </a:spcAft>
            </a:pPr>
            <a:r>
              <a:rPr lang="en-US" sz="2800" dirty="0">
                <a:effectLst/>
              </a:rPr>
              <a:t>WVWRAM </a:t>
            </a:r>
            <a:r>
              <a:rPr lang="en-US" sz="2800" u="sng" dirty="0">
                <a:effectLst/>
              </a:rPr>
              <a:t>may</a:t>
            </a:r>
            <a:r>
              <a:rPr lang="en-US" sz="2800" dirty="0">
                <a:effectLst/>
              </a:rPr>
              <a:t> be used in the future to determine mitigation requirements for a project when:</a:t>
            </a:r>
          </a:p>
          <a:p>
            <a:pPr marL="457200" indent="-457200" algn="l">
              <a:spcAft>
                <a:spcPts val="1200"/>
              </a:spcAft>
              <a:buFont typeface="Arial" panose="020B0604020202020204" pitchFamily="34" charset="0"/>
              <a:buChar char="•"/>
            </a:pPr>
            <a:r>
              <a:rPr lang="en-US" sz="2800" dirty="0">
                <a:effectLst/>
              </a:rPr>
              <a:t>“conversion” of resource type occurs, for example when a forested wetland is converted to an emergent wetland. </a:t>
            </a:r>
          </a:p>
        </p:txBody>
      </p:sp>
    </p:spTree>
    <p:extLst>
      <p:ext uri="{BB962C8B-B14F-4D97-AF65-F5344CB8AC3E}">
        <p14:creationId xmlns:p14="http://schemas.microsoft.com/office/powerpoint/2010/main" val="165085829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3429000" y="2573338"/>
            <a:ext cx="361950" cy="381000"/>
          </a:xfrm>
          <a:prstGeom prst="rect">
            <a:avLst/>
          </a:prstGeom>
          <a:noFill/>
          <a:ln>
            <a:noFill/>
          </a:ln>
          <a:effectLst>
            <a:outerShdw dist="17961" dir="2700000" algn="ctr" rotWithShape="0">
              <a:srgbClr val="A2C1F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marL="515938" indent="-338138">
              <a:tabLst>
                <a:tab pos="3200400" algn="l"/>
              </a:tabLst>
            </a:pPr>
            <a:endParaRPr lang="en-US" sz="1900" b="1">
              <a:latin typeface="Univers" pitchFamily="34" charset="0"/>
            </a:endParaRPr>
          </a:p>
        </p:txBody>
      </p:sp>
      <p:sp>
        <p:nvSpPr>
          <p:cNvPr id="233475" name="Text Box 3"/>
          <p:cNvSpPr txBox="1">
            <a:spLocks noChangeArrowheads="1"/>
          </p:cNvSpPr>
          <p:nvPr/>
        </p:nvSpPr>
        <p:spPr bwMode="auto">
          <a:xfrm>
            <a:off x="609600" y="1981200"/>
            <a:ext cx="7246938" cy="1082675"/>
          </a:xfrm>
          <a:prstGeom prst="rect">
            <a:avLst/>
          </a:prstGeom>
          <a:noFill/>
          <a:ln>
            <a:noFill/>
          </a:ln>
          <a:effectLst>
            <a:outerShdw dist="17961" dir="2700000" algn="ctr" rotWithShape="0">
              <a:srgbClr val="A2C1F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marL="515938" indent="-338138">
              <a:tabLst>
                <a:tab pos="3200400" algn="l"/>
              </a:tabLst>
              <a:defRPr>
                <a:solidFill>
                  <a:schemeClr val="tx1"/>
                </a:solidFill>
                <a:latin typeface="Arial" charset="0"/>
              </a:defRPr>
            </a:lvl1pPr>
            <a:lvl2pPr marL="630238">
              <a:tabLst>
                <a:tab pos="3200400" algn="l"/>
              </a:tabLst>
              <a:defRPr>
                <a:solidFill>
                  <a:schemeClr val="tx1"/>
                </a:solidFill>
                <a:latin typeface="Arial" charset="0"/>
              </a:defRPr>
            </a:lvl2pPr>
            <a:lvl3pPr>
              <a:tabLst>
                <a:tab pos="3200400" algn="l"/>
              </a:tabLst>
              <a:defRPr>
                <a:solidFill>
                  <a:schemeClr val="tx1"/>
                </a:solidFill>
                <a:latin typeface="Arial" charset="0"/>
              </a:defRPr>
            </a:lvl3pPr>
            <a:lvl4pPr>
              <a:tabLst>
                <a:tab pos="3200400" algn="l"/>
              </a:tabLst>
              <a:defRPr>
                <a:solidFill>
                  <a:schemeClr val="tx1"/>
                </a:solidFill>
                <a:latin typeface="Arial" charset="0"/>
              </a:defRPr>
            </a:lvl4pPr>
            <a:lvl5pPr>
              <a:tabLst>
                <a:tab pos="3200400" algn="l"/>
              </a:tabLst>
              <a:defRPr>
                <a:solidFill>
                  <a:schemeClr val="tx1"/>
                </a:solidFill>
                <a:latin typeface="Arial" charset="0"/>
              </a:defRPr>
            </a:lvl5pPr>
            <a:lvl6pPr fontAlgn="base">
              <a:spcBef>
                <a:spcPct val="0"/>
              </a:spcBef>
              <a:spcAft>
                <a:spcPct val="0"/>
              </a:spcAft>
              <a:tabLst>
                <a:tab pos="3200400" algn="l"/>
              </a:tabLst>
              <a:defRPr>
                <a:solidFill>
                  <a:schemeClr val="tx1"/>
                </a:solidFill>
                <a:latin typeface="Arial" charset="0"/>
              </a:defRPr>
            </a:lvl6pPr>
            <a:lvl7pPr fontAlgn="base">
              <a:spcBef>
                <a:spcPct val="0"/>
              </a:spcBef>
              <a:spcAft>
                <a:spcPct val="0"/>
              </a:spcAft>
              <a:tabLst>
                <a:tab pos="3200400" algn="l"/>
              </a:tabLst>
              <a:defRPr>
                <a:solidFill>
                  <a:schemeClr val="tx1"/>
                </a:solidFill>
                <a:latin typeface="Arial" charset="0"/>
              </a:defRPr>
            </a:lvl7pPr>
            <a:lvl8pPr fontAlgn="base">
              <a:spcBef>
                <a:spcPct val="0"/>
              </a:spcBef>
              <a:spcAft>
                <a:spcPct val="0"/>
              </a:spcAft>
              <a:tabLst>
                <a:tab pos="3200400" algn="l"/>
              </a:tabLst>
              <a:defRPr>
                <a:solidFill>
                  <a:schemeClr val="tx1"/>
                </a:solidFill>
                <a:latin typeface="Arial" charset="0"/>
              </a:defRPr>
            </a:lvl8pPr>
            <a:lvl9pPr fontAlgn="base">
              <a:spcBef>
                <a:spcPct val="0"/>
              </a:spcBef>
              <a:spcAft>
                <a:spcPct val="0"/>
              </a:spcAft>
              <a:tabLst>
                <a:tab pos="3200400" algn="l"/>
              </a:tabLst>
              <a:defRPr>
                <a:solidFill>
                  <a:schemeClr val="tx1"/>
                </a:solidFill>
                <a:latin typeface="Arial" charset="0"/>
              </a:defRPr>
            </a:lvl9pPr>
          </a:lstStyle>
          <a:p>
            <a:endParaRPr lang="en-US" sz="1900" b="1">
              <a:latin typeface="Univers" pitchFamily="34" charset="0"/>
            </a:endParaRPr>
          </a:p>
          <a:p>
            <a:endParaRPr lang="en-US" sz="1900" b="1">
              <a:latin typeface="Univers" pitchFamily="34" charset="0"/>
            </a:endParaRPr>
          </a:p>
          <a:p>
            <a:pPr>
              <a:spcBef>
                <a:spcPct val="50000"/>
              </a:spcBef>
            </a:pPr>
            <a:endParaRPr lang="en-US">
              <a:latin typeface="Times New Roman" pitchFamily="18" charset="0"/>
            </a:endParaRPr>
          </a:p>
        </p:txBody>
      </p:sp>
      <p:pic>
        <p:nvPicPr>
          <p:cNvPr id="233476" name="Picture 4" descr="Hemlock-CRSW4-jp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2700"/>
            <a:ext cx="9906000" cy="69215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4495800"/>
            <a:ext cx="9753600" cy="2946400"/>
            <a:chOff x="-457200" y="4495800"/>
            <a:chExt cx="9753600" cy="2946400"/>
          </a:xfrm>
        </p:grpSpPr>
        <p:pic>
          <p:nvPicPr>
            <p:cNvPr id="233477" name="Picture 5" descr="CRSWO1b-lily-ebyer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44958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33478" name="Picture 6" descr="BLACKBEAR-5x7-SJ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 y="4495800"/>
              <a:ext cx="4419600"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33479" name="Picture 7" descr="insec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25800" y="4495800"/>
              <a:ext cx="16764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33480" name="Picture 8" descr="Common Yellowthroat-usfws-croppe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00900" y="4495800"/>
              <a:ext cx="2095500" cy="23622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
            <a:extLst>
              <a:ext uri="{FF2B5EF4-FFF2-40B4-BE49-F238E27FC236}">
                <a16:creationId xmlns:a16="http://schemas.microsoft.com/office/drawing/2014/main" id="{ED2B1C1E-2303-4F10-8A91-B27C7FCEF061}"/>
              </a:ext>
            </a:extLst>
          </p:cNvPr>
          <p:cNvSpPr>
            <a:spLocks noGrp="1"/>
          </p:cNvSpPr>
          <p:nvPr>
            <p:ph type="title"/>
          </p:nvPr>
        </p:nvSpPr>
        <p:spPr>
          <a:xfrm>
            <a:off x="0" y="76200"/>
            <a:ext cx="9220200" cy="685800"/>
          </a:xfrm>
          <a:solidFill>
            <a:srgbClr val="000000">
              <a:alpha val="78824"/>
            </a:srgbClr>
          </a:solidFill>
        </p:spPr>
        <p:txBody>
          <a:bodyPr/>
          <a:lstStyle/>
          <a:p>
            <a:pPr lvl="0"/>
            <a:r>
              <a:rPr lang="en-US" sz="3200" dirty="0">
                <a:solidFill>
                  <a:srgbClr val="FFFF00"/>
                </a:solidFill>
                <a:effectLst/>
              </a:rPr>
              <a:t>Fish &amp; wildlife, rich biodiversity, productivity</a:t>
            </a:r>
          </a:p>
        </p:txBody>
      </p:sp>
    </p:spTree>
    <p:extLst>
      <p:ext uri="{BB962C8B-B14F-4D97-AF65-F5344CB8AC3E}">
        <p14:creationId xmlns:p14="http://schemas.microsoft.com/office/powerpoint/2010/main" val="221336988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1"/>
            <a:ext cx="9144000" cy="1004888"/>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WVWRAM and banking/ILF</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381000" y="2202656"/>
            <a:ext cx="8153400" cy="3055144"/>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marL="457200" indent="-457200" algn="l">
              <a:spcAft>
                <a:spcPts val="1200"/>
              </a:spcAft>
              <a:buFont typeface="Arial" panose="020B0604020202020204" pitchFamily="34" charset="0"/>
              <a:buChar char="•"/>
            </a:pPr>
            <a:r>
              <a:rPr lang="en-US" sz="2800" dirty="0">
                <a:effectLst/>
              </a:rPr>
              <a:t>WVWRAM will become </a:t>
            </a:r>
            <a:r>
              <a:rPr lang="en-US" sz="2800" u="sng" dirty="0">
                <a:effectLst/>
              </a:rPr>
              <a:t>part</a:t>
            </a:r>
            <a:r>
              <a:rPr lang="en-US" sz="2800" dirty="0">
                <a:effectLst/>
              </a:rPr>
              <a:t> of the baseline and monitoring requirements for credit release</a:t>
            </a:r>
          </a:p>
          <a:p>
            <a:pPr marL="457200" indent="-457200" algn="l">
              <a:spcAft>
                <a:spcPts val="1200"/>
              </a:spcAft>
              <a:buFont typeface="Arial" panose="020B0604020202020204" pitchFamily="34" charset="0"/>
              <a:buChar char="•"/>
            </a:pPr>
            <a:r>
              <a:rPr lang="en-US" sz="2800" dirty="0">
                <a:effectLst/>
              </a:rPr>
              <a:t>WVWRAM will be an input to SWVM calculation of credits for restoration, enhancement, and preservation</a:t>
            </a:r>
          </a:p>
        </p:txBody>
      </p:sp>
    </p:spTree>
    <p:extLst>
      <p:ext uri="{BB962C8B-B14F-4D97-AF65-F5344CB8AC3E}">
        <p14:creationId xmlns:p14="http://schemas.microsoft.com/office/powerpoint/2010/main" val="964643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4"/>
          <p:cNvSpPr txBox="1">
            <a:spLocks noChangeArrowheads="1"/>
          </p:cNvSpPr>
          <p:nvPr/>
        </p:nvSpPr>
        <p:spPr>
          <a:xfrm>
            <a:off x="0" y="1"/>
            <a:ext cx="9144000" cy="838199"/>
          </a:xfrm>
          <a:prstGeom prst="rect">
            <a:avLst/>
          </a:prstGeom>
          <a:solidFill>
            <a:srgbClr val="FFFFFF">
              <a:alpha val="61176"/>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4000" b="1" kern="0" dirty="0">
                <a:effectLst/>
              </a:rPr>
              <a:t>Predicting WVWRAM Scores</a:t>
            </a:r>
            <a:endParaRPr lang="en-US" sz="3600" b="1" kern="0" dirty="0">
              <a:effectLst/>
            </a:endParaRPr>
          </a:p>
        </p:txBody>
      </p:sp>
      <p:sp>
        <p:nvSpPr>
          <p:cNvPr id="14" name="Rectangle 5"/>
          <p:cNvSpPr txBox="1">
            <a:spLocks noChangeArrowheads="1"/>
          </p:cNvSpPr>
          <p:nvPr/>
        </p:nvSpPr>
        <p:spPr>
          <a:xfrm>
            <a:off x="1676401" y="5867400"/>
            <a:ext cx="7467600" cy="1004888"/>
          </a:xfrm>
          <a:prstGeom prst="rect">
            <a:avLst/>
          </a:prstGeom>
          <a:solidFill>
            <a:srgbClr val="000000">
              <a:alpha val="52941"/>
            </a:srgbClr>
          </a:solidFill>
        </p:spPr>
        <p:txBody>
          <a:bodyPr/>
          <a:lstStyle>
            <a:lvl1pPr marL="342900" indent="-342900" algn="l" rtl="0" fontAlgn="base">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a:lstStyle>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endParaRPr lang="en-US" sz="800" kern="0" dirty="0">
              <a:solidFill>
                <a:srgbClr val="FFFF00"/>
              </a:solidFill>
              <a:effectLst/>
              <a:latin typeface="Arial" panose="020B0604020202020204" pitchFamily="34" charset="0"/>
              <a:cs typeface="Arial" panose="020B0604020202020204" pitchFamily="34" charset="0"/>
            </a:endParaRPr>
          </a:p>
          <a:p>
            <a:pPr marL="0" indent="0">
              <a:spcBef>
                <a:spcPct val="0"/>
              </a:spcBef>
              <a:buNone/>
            </a:pPr>
            <a:r>
              <a:rPr lang="en-US" sz="2400" kern="0" dirty="0">
                <a:solidFill>
                  <a:srgbClr val="FFFF00"/>
                </a:solidFill>
                <a:effectLst/>
                <a:latin typeface="Arial" panose="020B0604020202020204" pitchFamily="34" charset="0"/>
                <a:cs typeface="Arial" panose="020B0604020202020204" pitchFamily="34" charset="0"/>
              </a:rPr>
              <a:t>WVDEP Watershed Assessment Branch</a:t>
            </a:r>
          </a:p>
        </p:txBody>
      </p:sp>
      <p:pic>
        <p:nvPicPr>
          <p:cNvPr id="15" name="Picture 14" descr="Stationery logo"/>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867400"/>
            <a:ext cx="1676400" cy="1004888"/>
          </a:xfrm>
          <a:prstGeom prst="rect">
            <a:avLst/>
          </a:prstGeom>
          <a:noFill/>
          <a:ln>
            <a:noFill/>
          </a:ln>
        </p:spPr>
      </p:pic>
      <p:sp>
        <p:nvSpPr>
          <p:cNvPr id="7" name="Rectangle 4">
            <a:extLst>
              <a:ext uri="{FF2B5EF4-FFF2-40B4-BE49-F238E27FC236}">
                <a16:creationId xmlns:a16="http://schemas.microsoft.com/office/drawing/2014/main" id="{7DA78E71-D8DC-4E2C-8A20-33194009B21D}"/>
              </a:ext>
            </a:extLst>
          </p:cNvPr>
          <p:cNvSpPr txBox="1">
            <a:spLocks noChangeArrowheads="1"/>
          </p:cNvSpPr>
          <p:nvPr/>
        </p:nvSpPr>
        <p:spPr>
          <a:xfrm>
            <a:off x="381000" y="2202656"/>
            <a:ext cx="8153400" cy="2369344"/>
          </a:xfrm>
          <a:prstGeom prst="rect">
            <a:avLst/>
          </a:prstGeom>
          <a:solidFill>
            <a:srgbClr val="FFFFFF">
              <a:alpha val="74902"/>
            </a:srgbClr>
          </a:solidFill>
        </p:spPr>
        <p:txBody>
          <a:bodyPr/>
          <a:lstStyle>
            <a:lvl1pPr algn="ctr" rtl="0" fontAlgn="base">
              <a:spcBef>
                <a:spcPct val="0"/>
              </a:spcBef>
              <a:spcAft>
                <a:spcPct val="0"/>
              </a:spcAft>
              <a:defRPr sz="4400">
                <a:solidFill>
                  <a:schemeClr val="bg1"/>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pPr marL="457200" indent="-457200" algn="l">
              <a:spcAft>
                <a:spcPts val="1200"/>
              </a:spcAft>
              <a:buFont typeface="Arial" panose="020B0604020202020204" pitchFamily="34" charset="0"/>
              <a:buChar char="•"/>
            </a:pPr>
            <a:r>
              <a:rPr lang="en-US" sz="2800" dirty="0">
                <a:effectLst/>
              </a:rPr>
              <a:t>Prep work (checking nearby wetland scores or running desktop scenarios) before you go to the field will allow you to ballpark estimate the WVWRAM score for impatient clients while still in the field.</a:t>
            </a:r>
          </a:p>
        </p:txBody>
      </p:sp>
    </p:spTree>
    <p:extLst>
      <p:ext uri="{BB962C8B-B14F-4D97-AF65-F5344CB8AC3E}">
        <p14:creationId xmlns:p14="http://schemas.microsoft.com/office/powerpoint/2010/main" val="299460841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A6732-0749-497C-B58E-688B0A19ED1B}"/>
              </a:ext>
            </a:extLst>
          </p:cNvPr>
          <p:cNvPicPr>
            <a:picLocks noChangeAspect="1"/>
          </p:cNvPicPr>
          <p:nvPr/>
        </p:nvPicPr>
        <p:blipFill>
          <a:blip r:embed="rId3"/>
          <a:stretch>
            <a:fillRect/>
          </a:stretch>
        </p:blipFill>
        <p:spPr>
          <a:xfrm>
            <a:off x="457200" y="157172"/>
            <a:ext cx="8427268" cy="6700827"/>
          </a:xfrm>
          <a:prstGeom prst="rect">
            <a:avLst/>
          </a:prstGeom>
        </p:spPr>
      </p:pic>
      <p:sp>
        <p:nvSpPr>
          <p:cNvPr id="11" name="TextBox 10"/>
          <p:cNvSpPr txBox="1"/>
          <p:nvPr/>
        </p:nvSpPr>
        <p:spPr>
          <a:xfrm>
            <a:off x="1553980" y="76200"/>
            <a:ext cx="6066020" cy="523220"/>
          </a:xfrm>
          <a:prstGeom prst="rect">
            <a:avLst/>
          </a:prstGeom>
          <a:solidFill>
            <a:schemeClr val="tx1"/>
          </a:solidFill>
        </p:spPr>
        <p:txBody>
          <a:bodyPr wrap="none" rtlCol="0">
            <a:spAutoFit/>
          </a:bodyPr>
          <a:lstStyle/>
          <a:p>
            <a:r>
              <a:rPr lang="en-US" sz="2800" dirty="0">
                <a:solidFill>
                  <a:schemeClr val="bg1"/>
                </a:solidFill>
                <a:latin typeface="Arial" panose="020B0604020202020204" pitchFamily="34" charset="0"/>
                <a:cs typeface="Arial" panose="020B0604020202020204" pitchFamily="34" charset="0"/>
              </a:rPr>
              <a:t>SWVM Proposal: Wetlands Parts I-II</a:t>
            </a:r>
          </a:p>
        </p:txBody>
      </p:sp>
      <p:sp>
        <p:nvSpPr>
          <p:cNvPr id="4" name="Rectangle 3">
            <a:extLst>
              <a:ext uri="{FF2B5EF4-FFF2-40B4-BE49-F238E27FC236}">
                <a16:creationId xmlns:a16="http://schemas.microsoft.com/office/drawing/2014/main" id="{1F4199C8-3BAD-4436-B359-E7BDB29823F4}"/>
              </a:ext>
            </a:extLst>
          </p:cNvPr>
          <p:cNvSpPr/>
          <p:nvPr/>
        </p:nvSpPr>
        <p:spPr bwMode="auto">
          <a:xfrm>
            <a:off x="1981200" y="2438400"/>
            <a:ext cx="6096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74832190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53980" y="406250"/>
            <a:ext cx="5787097" cy="523220"/>
          </a:xfrm>
          <a:prstGeom prst="rect">
            <a:avLst/>
          </a:prstGeom>
          <a:noFill/>
        </p:spPr>
        <p:txBody>
          <a:bodyPr wrap="none" rtlCol="0">
            <a:spAutoFit/>
          </a:bodyPr>
          <a:lstStyle/>
          <a:p>
            <a:r>
              <a:rPr lang="en-US" sz="2800" dirty="0">
                <a:solidFill>
                  <a:schemeClr val="bg1"/>
                </a:solidFill>
                <a:latin typeface="Arial" panose="020B0604020202020204" pitchFamily="34" charset="0"/>
                <a:cs typeface="Arial" panose="020B0604020202020204" pitchFamily="34" charset="0"/>
              </a:rPr>
              <a:t>SWVM Proposal: Wetlands Part III</a:t>
            </a:r>
          </a:p>
        </p:txBody>
      </p:sp>
      <p:sp>
        <p:nvSpPr>
          <p:cNvPr id="4" name="Rectangle 3">
            <a:extLst>
              <a:ext uri="{FF2B5EF4-FFF2-40B4-BE49-F238E27FC236}">
                <a16:creationId xmlns:a16="http://schemas.microsoft.com/office/drawing/2014/main" id="{1F4199C8-3BAD-4436-B359-E7BDB29823F4}"/>
              </a:ext>
            </a:extLst>
          </p:cNvPr>
          <p:cNvSpPr/>
          <p:nvPr/>
        </p:nvSpPr>
        <p:spPr bwMode="auto">
          <a:xfrm>
            <a:off x="1981200" y="2438400"/>
            <a:ext cx="6096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pic>
        <p:nvPicPr>
          <p:cNvPr id="5" name="Picture 4">
            <a:extLst>
              <a:ext uri="{FF2B5EF4-FFF2-40B4-BE49-F238E27FC236}">
                <a16:creationId xmlns:a16="http://schemas.microsoft.com/office/drawing/2014/main" id="{BEE48C7B-098B-4D98-803A-4F0629D2C042}"/>
              </a:ext>
            </a:extLst>
          </p:cNvPr>
          <p:cNvPicPr>
            <a:picLocks noChangeAspect="1"/>
          </p:cNvPicPr>
          <p:nvPr/>
        </p:nvPicPr>
        <p:blipFill>
          <a:blip r:embed="rId3"/>
          <a:stretch>
            <a:fillRect/>
          </a:stretch>
        </p:blipFill>
        <p:spPr>
          <a:xfrm>
            <a:off x="0" y="1066800"/>
            <a:ext cx="9144000" cy="5356906"/>
          </a:xfrm>
          <a:prstGeom prst="rect">
            <a:avLst/>
          </a:prstGeom>
        </p:spPr>
      </p:pic>
    </p:spTree>
    <p:extLst>
      <p:ext uri="{BB962C8B-B14F-4D97-AF65-F5344CB8AC3E}">
        <p14:creationId xmlns:p14="http://schemas.microsoft.com/office/powerpoint/2010/main" val="193908205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E20E5-89D0-4882-AC4F-6862AA9CB44F}"/>
              </a:ext>
            </a:extLst>
          </p:cNvPr>
          <p:cNvPicPr>
            <a:picLocks noChangeAspect="1"/>
          </p:cNvPicPr>
          <p:nvPr/>
        </p:nvPicPr>
        <p:blipFill>
          <a:blip r:embed="rId3"/>
          <a:stretch>
            <a:fillRect/>
          </a:stretch>
        </p:blipFill>
        <p:spPr>
          <a:xfrm>
            <a:off x="0" y="1044181"/>
            <a:ext cx="9144000" cy="5890019"/>
          </a:xfrm>
          <a:prstGeom prst="rect">
            <a:avLst/>
          </a:prstGeom>
        </p:spPr>
      </p:pic>
      <p:sp>
        <p:nvSpPr>
          <p:cNvPr id="11" name="TextBox 10"/>
          <p:cNvSpPr txBox="1"/>
          <p:nvPr/>
        </p:nvSpPr>
        <p:spPr>
          <a:xfrm>
            <a:off x="1553980" y="406250"/>
            <a:ext cx="6225743" cy="523220"/>
          </a:xfrm>
          <a:prstGeom prst="rect">
            <a:avLst/>
          </a:prstGeom>
          <a:noFill/>
        </p:spPr>
        <p:txBody>
          <a:bodyPr wrap="none" rtlCol="0">
            <a:spAutoFit/>
          </a:bodyPr>
          <a:lstStyle/>
          <a:p>
            <a:r>
              <a:rPr lang="en-US" sz="2800" dirty="0">
                <a:solidFill>
                  <a:schemeClr val="bg1"/>
                </a:solidFill>
                <a:latin typeface="Arial" panose="020B0604020202020204" pitchFamily="34" charset="0"/>
                <a:cs typeface="Arial" panose="020B0604020202020204" pitchFamily="34" charset="0"/>
              </a:rPr>
              <a:t>SWVM Proposal: Wetlands Parts IV-V</a:t>
            </a:r>
          </a:p>
        </p:txBody>
      </p:sp>
      <p:sp>
        <p:nvSpPr>
          <p:cNvPr id="4" name="Rectangle 3">
            <a:extLst>
              <a:ext uri="{FF2B5EF4-FFF2-40B4-BE49-F238E27FC236}">
                <a16:creationId xmlns:a16="http://schemas.microsoft.com/office/drawing/2014/main" id="{1F4199C8-3BAD-4436-B359-E7BDB29823F4}"/>
              </a:ext>
            </a:extLst>
          </p:cNvPr>
          <p:cNvSpPr/>
          <p:nvPr/>
        </p:nvSpPr>
        <p:spPr bwMode="auto">
          <a:xfrm>
            <a:off x="1981200" y="2438400"/>
            <a:ext cx="6096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421800355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Diversity\Ecology\5_Outreach_duplicates\Communities\HEW communities with captions\Barbaras-buttons-Elizabeth-Byers-7July2006 (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80" y="415636"/>
            <a:ext cx="9163580" cy="64423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0"/>
            <a:ext cx="9144000" cy="461665"/>
          </a:xfrm>
          <a:prstGeom prst="rect">
            <a:avLst/>
          </a:prstGeom>
          <a:solidFill>
            <a:srgbClr val="3366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Restoration Planting Community Prediction Tool: West Virginia</a:t>
            </a:r>
          </a:p>
        </p:txBody>
      </p:sp>
      <p:sp>
        <p:nvSpPr>
          <p:cNvPr id="10" name="TextBox 9"/>
          <p:cNvSpPr txBox="1"/>
          <p:nvPr/>
        </p:nvSpPr>
        <p:spPr>
          <a:xfrm>
            <a:off x="152401" y="6026728"/>
            <a:ext cx="7351693" cy="584775"/>
          </a:xfrm>
          <a:prstGeom prst="rect">
            <a:avLst/>
          </a:prstGeom>
          <a:solidFill>
            <a:srgbClr val="336600">
              <a:alpha val="50196"/>
            </a:srgb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imes New Roman" pitchFamily="18" charset="0"/>
                <a:ea typeface="+mn-ea"/>
                <a:cs typeface="+mn-cs"/>
              </a:rPr>
              <a:t>© 2013 West Virginia Division of Natural Resources (WVDNR) and the Carolina Vegetation Survey (CVS)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imes New Roman" pitchFamily="18" charset="0"/>
                <a:ea typeface="+mn-ea"/>
                <a:cs typeface="+mn-cs"/>
              </a:rPr>
              <a:t>Part of research efforts at the University of North Carolina at Chapel Hill.  Programming by Michael T. Lee.  Plot data from the WVDNR Natural Heritage Database.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imes New Roman" pitchFamily="18" charset="0"/>
                <a:ea typeface="+mn-ea"/>
                <a:cs typeface="+mn-cs"/>
              </a:rPr>
              <a:t>Adaptation of the software tool to West Virginia was made possible by support from The Nature Conservancy and the West Virginia Department of Environmental Protection.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29475" y="5867400"/>
            <a:ext cx="1762125" cy="47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9598" y="5029200"/>
            <a:ext cx="1342451"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6882" y="4101908"/>
            <a:ext cx="875180" cy="69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3386" y="3068782"/>
            <a:ext cx="728663" cy="893618"/>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0" y="1524000"/>
            <a:ext cx="4800600" cy="3901410"/>
          </a:xfrm>
          <a:prstGeom prst="rect">
            <a:avLst/>
          </a:prstGeom>
        </p:spPr>
      </p:pic>
      <p:sp>
        <p:nvSpPr>
          <p:cNvPr id="9" name="TextBox 8"/>
          <p:cNvSpPr txBox="1"/>
          <p:nvPr/>
        </p:nvSpPr>
        <p:spPr>
          <a:xfrm>
            <a:off x="4000500" y="4321116"/>
            <a:ext cx="2324100" cy="1015663"/>
          </a:xfrm>
          <a:prstGeom prst="rect">
            <a:avLst/>
          </a:prstGeom>
          <a:noFill/>
          <a:ln w="28575">
            <a:solidFill>
              <a:srgbClr val="996633"/>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Enter site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and find similar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community targets</a:t>
            </a:r>
          </a:p>
        </p:txBody>
      </p:sp>
    </p:spTree>
    <p:extLst>
      <p:ext uri="{BB962C8B-B14F-4D97-AF65-F5344CB8AC3E}">
        <p14:creationId xmlns:p14="http://schemas.microsoft.com/office/powerpoint/2010/main" val="347558497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able Placeholder 3"/>
          <p:cNvPicPr>
            <a:picLocks noGrp="1" noChangeAspect="1"/>
          </p:cNvPicPr>
          <p:nvPr>
            <p:ph type="tbl" idx="1"/>
          </p:nvPr>
        </p:nvPicPr>
        <p:blipFill>
          <a:blip r:embed="rId2" cstate="screen">
            <a:extLst>
              <a:ext uri="{28A0092B-C50C-407E-A947-70E740481C1C}">
                <a14:useLocalDpi xmlns:a14="http://schemas.microsoft.com/office/drawing/2010/main"/>
              </a:ext>
            </a:extLst>
          </a:blip>
          <a:stretch>
            <a:fillRect/>
          </a:stretch>
        </p:blipFill>
        <p:spPr>
          <a:xfrm>
            <a:off x="-1887591" y="0"/>
            <a:ext cx="11031591" cy="6858000"/>
          </a:xfrm>
        </p:spPr>
      </p:pic>
      <p:sp>
        <p:nvSpPr>
          <p:cNvPr id="5" name="Rectangle 3"/>
          <p:cNvSpPr txBox="1">
            <a:spLocks noChangeArrowheads="1"/>
          </p:cNvSpPr>
          <p:nvPr/>
        </p:nvSpPr>
        <p:spPr bwMode="auto">
          <a:xfrm>
            <a:off x="3505200" y="381000"/>
            <a:ext cx="5334000" cy="1143000"/>
          </a:xfrm>
          <a:prstGeom prst="rect">
            <a:avLst/>
          </a:prstGeom>
          <a:noFill/>
          <a:ln w="9525">
            <a:solidFill>
              <a:schemeClr val="bg1"/>
            </a:solid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Comic Sans MS" pitchFamily="66" charset="0"/>
              </a:defRPr>
            </a:lvl9pPr>
          </a:lstStyle>
          <a:p>
            <a:r>
              <a:rPr lang="en-US" sz="3600" b="1" kern="0" dirty="0">
                <a:solidFill>
                  <a:schemeClr val="bg1"/>
                </a:solidFill>
                <a:effectLst/>
              </a:rPr>
              <a:t>WV Wetlands</a:t>
            </a:r>
          </a:p>
          <a:p>
            <a:r>
              <a:rPr lang="en-US" sz="2400" i="1" kern="0" dirty="0">
                <a:solidFill>
                  <a:schemeClr val="bg1"/>
                </a:solidFill>
                <a:effectLst/>
              </a:rPr>
              <a:t>National Wetlands Inventory (1980’s)</a:t>
            </a:r>
          </a:p>
        </p:txBody>
      </p:sp>
      <p:sp>
        <p:nvSpPr>
          <p:cNvPr id="6" name="TextBox 5"/>
          <p:cNvSpPr txBox="1"/>
          <p:nvPr/>
        </p:nvSpPr>
        <p:spPr>
          <a:xfrm>
            <a:off x="4307819" y="4724400"/>
            <a:ext cx="4302781" cy="1200329"/>
          </a:xfrm>
          <a:prstGeom prst="rect">
            <a:avLst/>
          </a:prstGeom>
          <a:noFill/>
          <a:ln w="3175">
            <a:solidFill>
              <a:schemeClr val="bg1"/>
            </a:solidFill>
          </a:ln>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   66,200 acres mapped</a:t>
            </a:r>
          </a:p>
          <a:p>
            <a:r>
              <a:rPr lang="en-US" sz="2400" dirty="0">
                <a:solidFill>
                  <a:schemeClr val="bg1"/>
                </a:solidFill>
                <a:latin typeface="Arial" panose="020B0604020202020204" pitchFamily="34" charset="0"/>
                <a:cs typeface="Arial" panose="020B0604020202020204" pitchFamily="34" charset="0"/>
              </a:rPr>
              <a:t>~100,000 acres probably exist</a:t>
            </a:r>
          </a:p>
          <a:p>
            <a:r>
              <a:rPr lang="en-US" sz="2400" dirty="0">
                <a:solidFill>
                  <a:schemeClr val="bg1"/>
                </a:solidFill>
                <a:latin typeface="Arial" panose="020B0604020202020204" pitchFamily="34" charset="0"/>
                <a:cs typeface="Arial" panose="020B0604020202020204" pitchFamily="34" charset="0"/>
              </a:rPr>
              <a:t>~500,000 acres historically</a:t>
            </a:r>
          </a:p>
        </p:txBody>
      </p:sp>
    </p:spTree>
    <p:extLst>
      <p:ext uri="{BB962C8B-B14F-4D97-AF65-F5344CB8AC3E}">
        <p14:creationId xmlns:p14="http://schemas.microsoft.com/office/powerpoint/2010/main" val="13442801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3429000" y="2573338"/>
            <a:ext cx="361950" cy="381000"/>
          </a:xfrm>
          <a:prstGeom prst="rect">
            <a:avLst/>
          </a:prstGeom>
          <a:noFill/>
          <a:ln>
            <a:noFill/>
          </a:ln>
          <a:effectLst>
            <a:outerShdw dist="17961" dir="2700000" algn="ctr" rotWithShape="0">
              <a:srgbClr val="A2C1F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marL="515938" indent="-338138">
              <a:tabLst>
                <a:tab pos="3200400" algn="l"/>
              </a:tabLst>
            </a:pPr>
            <a:endParaRPr lang="en-US" sz="1900" b="1">
              <a:latin typeface="Univers" pitchFamily="34" charset="0"/>
            </a:endParaRPr>
          </a:p>
        </p:txBody>
      </p:sp>
      <p:sp>
        <p:nvSpPr>
          <p:cNvPr id="233475" name="Text Box 3"/>
          <p:cNvSpPr txBox="1">
            <a:spLocks noChangeArrowheads="1"/>
          </p:cNvSpPr>
          <p:nvPr/>
        </p:nvSpPr>
        <p:spPr bwMode="auto">
          <a:xfrm>
            <a:off x="609600" y="1981200"/>
            <a:ext cx="7246938" cy="1082675"/>
          </a:xfrm>
          <a:prstGeom prst="rect">
            <a:avLst/>
          </a:prstGeom>
          <a:noFill/>
          <a:ln>
            <a:noFill/>
          </a:ln>
          <a:effectLst>
            <a:outerShdw dist="17961" dir="2700000" algn="ctr" rotWithShape="0">
              <a:srgbClr val="A2C1F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marL="515938" indent="-338138">
              <a:tabLst>
                <a:tab pos="3200400" algn="l"/>
              </a:tabLst>
              <a:defRPr>
                <a:solidFill>
                  <a:schemeClr val="tx1"/>
                </a:solidFill>
                <a:latin typeface="Arial" charset="0"/>
              </a:defRPr>
            </a:lvl1pPr>
            <a:lvl2pPr marL="630238">
              <a:tabLst>
                <a:tab pos="3200400" algn="l"/>
              </a:tabLst>
              <a:defRPr>
                <a:solidFill>
                  <a:schemeClr val="tx1"/>
                </a:solidFill>
                <a:latin typeface="Arial" charset="0"/>
              </a:defRPr>
            </a:lvl2pPr>
            <a:lvl3pPr>
              <a:tabLst>
                <a:tab pos="3200400" algn="l"/>
              </a:tabLst>
              <a:defRPr>
                <a:solidFill>
                  <a:schemeClr val="tx1"/>
                </a:solidFill>
                <a:latin typeface="Arial" charset="0"/>
              </a:defRPr>
            </a:lvl3pPr>
            <a:lvl4pPr>
              <a:tabLst>
                <a:tab pos="3200400" algn="l"/>
              </a:tabLst>
              <a:defRPr>
                <a:solidFill>
                  <a:schemeClr val="tx1"/>
                </a:solidFill>
                <a:latin typeface="Arial" charset="0"/>
              </a:defRPr>
            </a:lvl4pPr>
            <a:lvl5pPr>
              <a:tabLst>
                <a:tab pos="3200400" algn="l"/>
              </a:tabLst>
              <a:defRPr>
                <a:solidFill>
                  <a:schemeClr val="tx1"/>
                </a:solidFill>
                <a:latin typeface="Arial" charset="0"/>
              </a:defRPr>
            </a:lvl5pPr>
            <a:lvl6pPr fontAlgn="base">
              <a:spcBef>
                <a:spcPct val="0"/>
              </a:spcBef>
              <a:spcAft>
                <a:spcPct val="0"/>
              </a:spcAft>
              <a:tabLst>
                <a:tab pos="3200400" algn="l"/>
              </a:tabLst>
              <a:defRPr>
                <a:solidFill>
                  <a:schemeClr val="tx1"/>
                </a:solidFill>
                <a:latin typeface="Arial" charset="0"/>
              </a:defRPr>
            </a:lvl6pPr>
            <a:lvl7pPr fontAlgn="base">
              <a:spcBef>
                <a:spcPct val="0"/>
              </a:spcBef>
              <a:spcAft>
                <a:spcPct val="0"/>
              </a:spcAft>
              <a:tabLst>
                <a:tab pos="3200400" algn="l"/>
              </a:tabLst>
              <a:defRPr>
                <a:solidFill>
                  <a:schemeClr val="tx1"/>
                </a:solidFill>
                <a:latin typeface="Arial" charset="0"/>
              </a:defRPr>
            </a:lvl7pPr>
            <a:lvl8pPr fontAlgn="base">
              <a:spcBef>
                <a:spcPct val="0"/>
              </a:spcBef>
              <a:spcAft>
                <a:spcPct val="0"/>
              </a:spcAft>
              <a:tabLst>
                <a:tab pos="3200400" algn="l"/>
              </a:tabLst>
              <a:defRPr>
                <a:solidFill>
                  <a:schemeClr val="tx1"/>
                </a:solidFill>
                <a:latin typeface="Arial" charset="0"/>
              </a:defRPr>
            </a:lvl8pPr>
            <a:lvl9pPr fontAlgn="base">
              <a:spcBef>
                <a:spcPct val="0"/>
              </a:spcBef>
              <a:spcAft>
                <a:spcPct val="0"/>
              </a:spcAft>
              <a:tabLst>
                <a:tab pos="3200400" algn="l"/>
              </a:tabLst>
              <a:defRPr>
                <a:solidFill>
                  <a:schemeClr val="tx1"/>
                </a:solidFill>
                <a:latin typeface="Arial" charset="0"/>
              </a:defRPr>
            </a:lvl9pPr>
          </a:lstStyle>
          <a:p>
            <a:endParaRPr lang="en-US" sz="1900" b="1">
              <a:latin typeface="Univers" pitchFamily="34" charset="0"/>
            </a:endParaRPr>
          </a:p>
          <a:p>
            <a:endParaRPr lang="en-US" sz="1900" b="1">
              <a:latin typeface="Univers" pitchFamily="34" charset="0"/>
            </a:endParaRPr>
          </a:p>
          <a:p>
            <a:pPr>
              <a:spcBef>
                <a:spcPct val="50000"/>
              </a:spcBef>
            </a:pPr>
            <a:endParaRPr lang="en-US">
              <a:latin typeface="Times New Roman" pitchFamily="18" charset="0"/>
            </a:endParaRPr>
          </a:p>
        </p:txBody>
      </p:sp>
      <p:pic>
        <p:nvPicPr>
          <p:cNvPr id="233476" name="Picture 4" descr="Hemlock-CRSW4-jp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2700"/>
            <a:ext cx="9906000" cy="69215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ED2B1C1E-2303-4F10-8A91-B27C7FCEF061}"/>
              </a:ext>
            </a:extLst>
          </p:cNvPr>
          <p:cNvSpPr>
            <a:spLocks noGrp="1"/>
          </p:cNvSpPr>
          <p:nvPr>
            <p:ph type="title"/>
          </p:nvPr>
        </p:nvSpPr>
        <p:spPr>
          <a:xfrm>
            <a:off x="0" y="76200"/>
            <a:ext cx="9220200" cy="685800"/>
          </a:xfrm>
          <a:solidFill>
            <a:srgbClr val="000000">
              <a:alpha val="78824"/>
            </a:srgbClr>
          </a:solidFill>
        </p:spPr>
        <p:txBody>
          <a:bodyPr/>
          <a:lstStyle/>
          <a:p>
            <a:pPr lvl="0"/>
            <a:r>
              <a:rPr lang="en-US" sz="3200" dirty="0">
                <a:solidFill>
                  <a:srgbClr val="FFFF00"/>
                </a:solidFill>
                <a:effectLst/>
              </a:rPr>
              <a:t>Fish &amp; wildlife, rich biodiversity, productivity</a:t>
            </a:r>
          </a:p>
        </p:txBody>
      </p:sp>
      <p:sp>
        <p:nvSpPr>
          <p:cNvPr id="4" name="Rectangle 3">
            <a:extLst>
              <a:ext uri="{FF2B5EF4-FFF2-40B4-BE49-F238E27FC236}">
                <a16:creationId xmlns:a16="http://schemas.microsoft.com/office/drawing/2014/main" id="{40724305-C07C-443A-84E1-9CC03FFA7D74}"/>
              </a:ext>
            </a:extLst>
          </p:cNvPr>
          <p:cNvSpPr/>
          <p:nvPr/>
        </p:nvSpPr>
        <p:spPr bwMode="auto">
          <a:xfrm>
            <a:off x="457200" y="4343400"/>
            <a:ext cx="8027988" cy="2590800"/>
          </a:xfrm>
          <a:prstGeom prst="rect">
            <a:avLst/>
          </a:prstGeom>
          <a:solidFill>
            <a:srgbClr val="050B0B">
              <a:alpha val="69804"/>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FFFF00"/>
              </a:solidFill>
              <a:effectLst/>
              <a:latin typeface="Times New Roman" pitchFamily="18" charset="0"/>
            </a:endParaRPr>
          </a:p>
        </p:txBody>
      </p:sp>
      <p:graphicFrame>
        <p:nvGraphicFramePr>
          <p:cNvPr id="15" name="Chart 14">
            <a:extLst>
              <a:ext uri="{FF2B5EF4-FFF2-40B4-BE49-F238E27FC236}">
                <a16:creationId xmlns:a16="http://schemas.microsoft.com/office/drawing/2014/main" id="{926A1A80-3068-4A0E-BC3C-56BD12C9B2B1}"/>
              </a:ext>
            </a:extLst>
          </p:cNvPr>
          <p:cNvGraphicFramePr>
            <a:graphicFrameLocks/>
          </p:cNvGraphicFramePr>
          <p:nvPr>
            <p:extLst>
              <p:ext uri="{D42A27DB-BD31-4B8C-83A1-F6EECF244321}">
                <p14:modId xmlns:p14="http://schemas.microsoft.com/office/powerpoint/2010/main" val="3363097406"/>
              </p:ext>
            </p:extLst>
          </p:nvPr>
        </p:nvGraphicFramePr>
        <p:xfrm>
          <a:off x="457200" y="4191000"/>
          <a:ext cx="24003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4634FC81-91E0-48C2-9501-21BEEA536D58}"/>
              </a:ext>
            </a:extLst>
          </p:cNvPr>
          <p:cNvGraphicFramePr>
            <a:graphicFrameLocks/>
          </p:cNvGraphicFramePr>
          <p:nvPr>
            <p:extLst>
              <p:ext uri="{D42A27DB-BD31-4B8C-83A1-F6EECF244321}">
                <p14:modId xmlns:p14="http://schemas.microsoft.com/office/powerpoint/2010/main" val="3294331655"/>
              </p:ext>
            </p:extLst>
          </p:nvPr>
        </p:nvGraphicFramePr>
        <p:xfrm>
          <a:off x="3314700" y="4191000"/>
          <a:ext cx="22479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B366A70D-2547-4585-A412-5ED3E223C31D}"/>
              </a:ext>
            </a:extLst>
          </p:cNvPr>
          <p:cNvGraphicFramePr>
            <a:graphicFrameLocks/>
          </p:cNvGraphicFramePr>
          <p:nvPr>
            <p:extLst>
              <p:ext uri="{D42A27DB-BD31-4B8C-83A1-F6EECF244321}">
                <p14:modId xmlns:p14="http://schemas.microsoft.com/office/powerpoint/2010/main" val="3659790781"/>
              </p:ext>
            </p:extLst>
          </p:nvPr>
        </p:nvGraphicFramePr>
        <p:xfrm>
          <a:off x="5962650" y="4191000"/>
          <a:ext cx="249555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5" name="Speech Bubble: Rectangle with Corners Rounded 4">
            <a:extLst>
              <a:ext uri="{FF2B5EF4-FFF2-40B4-BE49-F238E27FC236}">
                <a16:creationId xmlns:a16="http://schemas.microsoft.com/office/drawing/2014/main" id="{E388F394-F883-4775-A509-8A3EA8885850}"/>
              </a:ext>
            </a:extLst>
          </p:cNvPr>
          <p:cNvSpPr/>
          <p:nvPr/>
        </p:nvSpPr>
        <p:spPr bwMode="auto">
          <a:xfrm>
            <a:off x="2133600" y="4648200"/>
            <a:ext cx="838200" cy="381000"/>
          </a:xfrm>
          <a:prstGeom prst="wedgeRoundRectCallout">
            <a:avLst>
              <a:gd name="adj1" fmla="val -100505"/>
              <a:gd name="adj2" fmla="val 94813"/>
              <a:gd name="adj3" fmla="val 16667"/>
            </a:avLst>
          </a:prstGeom>
          <a:solidFill>
            <a:srgbClr val="99CCFF"/>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0.6%</a:t>
            </a:r>
          </a:p>
        </p:txBody>
      </p:sp>
      <p:sp>
        <p:nvSpPr>
          <p:cNvPr id="6" name="TextBox 5">
            <a:extLst>
              <a:ext uri="{FF2B5EF4-FFF2-40B4-BE49-F238E27FC236}">
                <a16:creationId xmlns:a16="http://schemas.microsoft.com/office/drawing/2014/main" id="{D36A51F5-90A0-4D0C-B59A-5D5A8294B4ED}"/>
              </a:ext>
            </a:extLst>
          </p:cNvPr>
          <p:cNvSpPr txBox="1"/>
          <p:nvPr/>
        </p:nvSpPr>
        <p:spPr>
          <a:xfrm>
            <a:off x="4502944" y="5238690"/>
            <a:ext cx="697627"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23%</a:t>
            </a:r>
          </a:p>
        </p:txBody>
      </p:sp>
      <p:sp>
        <p:nvSpPr>
          <p:cNvPr id="23" name="TextBox 22">
            <a:extLst>
              <a:ext uri="{FF2B5EF4-FFF2-40B4-BE49-F238E27FC236}">
                <a16:creationId xmlns:a16="http://schemas.microsoft.com/office/drawing/2014/main" id="{A2DC0615-DECA-4AFC-A7A5-50D0ED29C00F}"/>
              </a:ext>
            </a:extLst>
          </p:cNvPr>
          <p:cNvSpPr txBox="1"/>
          <p:nvPr/>
        </p:nvSpPr>
        <p:spPr>
          <a:xfrm>
            <a:off x="7315200" y="5473640"/>
            <a:ext cx="697627"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44%</a:t>
            </a:r>
          </a:p>
        </p:txBody>
      </p:sp>
    </p:spTree>
    <p:extLst>
      <p:ext uri="{BB962C8B-B14F-4D97-AF65-F5344CB8AC3E}">
        <p14:creationId xmlns:p14="http://schemas.microsoft.com/office/powerpoint/2010/main" val="40492865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lopogon-MONF122h-e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677400" cy="6910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709"/>
            <a:ext cx="5105400" cy="1020762"/>
          </a:xfrm>
          <a:solidFill>
            <a:srgbClr val="FFFFFF">
              <a:alpha val="45098"/>
            </a:srgbClr>
          </a:solidFill>
        </p:spPr>
        <p:txBody>
          <a:bodyPr/>
          <a:lstStyle/>
          <a:p>
            <a:r>
              <a:rPr lang="en-US" sz="3200" dirty="0"/>
              <a:t>kidneys of the landscape</a:t>
            </a:r>
          </a:p>
        </p:txBody>
      </p:sp>
      <p:pic>
        <p:nvPicPr>
          <p:cNvPr id="20482" name="Picture 2" descr="http://a.files.bbci.co.uk/bam/live/content/z4ntfg8/lar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0" y="3590925"/>
            <a:ext cx="594360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5193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457890"/>
            <a:ext cx="9339929" cy="369332"/>
          </a:xfrm>
          <a:prstGeom prst="rect">
            <a:avLst/>
          </a:prstGeom>
          <a:solidFill>
            <a:srgbClr val="000000">
              <a:alpha val="52941"/>
            </a:srgbClr>
          </a:solidFill>
        </p:spPr>
        <p:txBody>
          <a:bodyPr wrap="none" rtlCol="0">
            <a:spAutoFit/>
          </a:bodyPr>
          <a:lstStyle/>
          <a:p>
            <a:r>
              <a:rPr lang="en-US" sz="1800" i="1" dirty="0">
                <a:latin typeface="Calibri" pitchFamily="34" charset="0"/>
              </a:rPr>
              <a:t>Pinus rigida - Picea rubens / Viburnum nudum var. cassinoides / Sphagnum </a:t>
            </a:r>
            <a:r>
              <a:rPr lang="en-US" sz="1800" dirty="0">
                <a:latin typeface="Calibri" pitchFamily="34" charset="0"/>
              </a:rPr>
              <a:t>spp. Woodland (G1G2)</a:t>
            </a:r>
          </a:p>
        </p:txBody>
      </p:sp>
      <p:pic>
        <p:nvPicPr>
          <p:cNvPr id="606210" name="Picture 2" descr="MONF201c-eb"/>
          <p:cNvPicPr>
            <a:picLocks noChangeAspect="1" noChangeArrowheads="1"/>
          </p:cNvPicPr>
          <p:nvPr/>
        </p:nvPicPr>
        <p:blipFill>
          <a:blip r:embed="rId3" cstate="print"/>
          <a:srcRect/>
          <a:stretch>
            <a:fillRect/>
          </a:stretch>
        </p:blipFill>
        <p:spPr bwMode="auto">
          <a:xfrm>
            <a:off x="0" y="-3175"/>
            <a:ext cx="9144000" cy="6861175"/>
          </a:xfrm>
          <a:prstGeom prst="rect">
            <a:avLst/>
          </a:prstGeom>
          <a:noFill/>
        </p:spPr>
      </p:pic>
      <p:sp>
        <p:nvSpPr>
          <p:cNvPr id="5" name="Title 1"/>
          <p:cNvSpPr>
            <a:spLocks noGrp="1"/>
          </p:cNvSpPr>
          <p:nvPr>
            <p:ph type="title"/>
          </p:nvPr>
        </p:nvSpPr>
        <p:spPr>
          <a:xfrm>
            <a:off x="152400" y="152400"/>
            <a:ext cx="4953000" cy="715962"/>
          </a:xfrm>
          <a:solidFill>
            <a:srgbClr val="FFFFFF">
              <a:alpha val="78824"/>
            </a:srgbClr>
          </a:solidFill>
        </p:spPr>
        <p:txBody>
          <a:bodyPr/>
          <a:lstStyle/>
          <a:p>
            <a:r>
              <a:rPr lang="en-US" sz="3200" dirty="0"/>
              <a:t>stabilize water supplies</a:t>
            </a:r>
          </a:p>
        </p:txBody>
      </p:sp>
      <p:pic>
        <p:nvPicPr>
          <p:cNvPr id="6" name="Picture 4" descr="http://3.bp.blogspot.com/-CLevWmnFENg/TeP-l3W5lHI/AAAAAAAAAD0/00kMDBkCMAA/s1600/Flood%2BInsurance%2BClip%2BArt.gif">
            <a:extLst>
              <a:ext uri="{FF2B5EF4-FFF2-40B4-BE49-F238E27FC236}">
                <a16:creationId xmlns:a16="http://schemas.microsoft.com/office/drawing/2014/main" id="{97C84661-A492-43CC-88F1-FE1E7A61AC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2970" y="3886201"/>
            <a:ext cx="471256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88919"/>
      </p:ext>
    </p:extLst>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350</TotalTime>
  <Words>2619</Words>
  <Application>Microsoft Office PowerPoint</Application>
  <PresentationFormat>On-screen Show (4:3)</PresentationFormat>
  <Paragraphs>409</Paragraphs>
  <Slides>66</Slides>
  <Notes>51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66</vt:i4>
      </vt:variant>
    </vt:vector>
  </HeadingPairs>
  <TitlesOfParts>
    <vt:vector size="76" baseType="lpstr">
      <vt:lpstr>Arial</vt:lpstr>
      <vt:lpstr>Calibri</vt:lpstr>
      <vt:lpstr>Comic Sans MS</vt:lpstr>
      <vt:lpstr>Courier New</vt:lpstr>
      <vt:lpstr>Symbol</vt:lpstr>
      <vt:lpstr>Times New Roman</vt:lpstr>
      <vt:lpstr>Univers</vt:lpstr>
      <vt:lpstr>Default Design</vt:lpstr>
      <vt:lpstr>2_Default Design</vt:lpstr>
      <vt:lpstr>3_Default Design</vt:lpstr>
      <vt:lpstr>PowerPoint Presentation</vt:lpstr>
      <vt:lpstr>PowerPoint Presentation</vt:lpstr>
      <vt:lpstr>PowerPoint Presentation</vt:lpstr>
      <vt:lpstr>Legal protection of WV wetlands</vt:lpstr>
      <vt:lpstr>PowerPoint Presentation</vt:lpstr>
      <vt:lpstr>Fish &amp; wildlife, rich biodiversity, productivity</vt:lpstr>
      <vt:lpstr>Fish &amp; wildlife, rich biodiversity, productivity</vt:lpstr>
      <vt:lpstr>kidneys of the landscape</vt:lpstr>
      <vt:lpstr>stabilize water supplies</vt:lpstr>
      <vt:lpstr>protect shorelines and banks from erosion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GIS plus rapid field assessment: the best of landscape-level assessment + metrics that must be obtained in the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GIS Tool: https://mapwv.gov/wetlands/</vt:lpstr>
      <vt:lpstr>GIS Tool: https://mapwv.gov/wetlands/</vt:lpstr>
      <vt:lpstr>GIS Tool: https://mapwv.gov/wetlands/</vt:lpstr>
      <vt:lpstr>GIS Tool: https://mapwv.gov/wetlands/</vt:lpstr>
      <vt:lpstr>PowerPoint Presentation</vt:lpstr>
      <vt:lpstr>PowerPoint Presentation</vt:lpstr>
      <vt:lpstr>PowerPoint Presentation</vt:lpstr>
      <vt:lpstr>PowerPoint Presentation</vt:lpstr>
      <vt:lpstr>PowerPoint Presentation</vt:lpstr>
      <vt:lpstr>PowerPoint Presentation</vt:lpstr>
      <vt:lpstr>Python-based automation</vt:lpstr>
      <vt:lpstr>Floristic Quality Assessment</vt:lpstr>
      <vt:lpstr>Level 2: Field Assessment</vt:lpstr>
      <vt:lpstr>PowerPoint Presentation</vt:lpstr>
      <vt:lpstr>PowerPoint Presentation</vt:lpstr>
      <vt:lpstr>PowerPoint Presentation</vt:lpstr>
      <vt:lpstr>PowerPoint Presentation</vt:lpstr>
      <vt:lpstr>PowerPoint Presentation</vt:lpstr>
      <vt:lpstr>Scenario 1: standard impact emergent WV Regional Tech Park example</vt:lpstr>
      <vt:lpstr>Scenario 2:  impact to part of forested wetland </vt:lpstr>
      <vt:lpstr>Scenario 2:  impact to part of forested wetland</vt:lpstr>
      <vt:lpstr>Scenario 3: Special Concern</vt:lpstr>
      <vt:lpstr>Scenario 3: Special Concern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Byers, Elizabeth A</dc:creator>
  <cp:lastModifiedBy>Ossmann, Megan</cp:lastModifiedBy>
  <cp:revision>40</cp:revision>
  <dcterms:created xsi:type="dcterms:W3CDTF">2020-08-14T16:33:46Z</dcterms:created>
  <dcterms:modified xsi:type="dcterms:W3CDTF">2020-08-18T16:47:41Z</dcterms:modified>
</cp:coreProperties>
</file>