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9" r:id="rId4"/>
    <p:sldId id="263" r:id="rId5"/>
    <p:sldId id="261" r:id="rId6"/>
    <p:sldId id="258" r:id="rId7"/>
    <p:sldId id="260" r:id="rId8"/>
    <p:sldId id="264" r:id="rId9"/>
  </p:sldIdLst>
  <p:sldSz cx="12192000" cy="6858000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4" d="100"/>
          <a:sy n="64" d="100"/>
        </p:scale>
        <p:origin x="86" y="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A396D-4E31-4B1C-A0E9-0396C3F5925C}" type="datetimeFigureOut">
              <a:rPr lang="en-US" smtClean="0"/>
              <a:t>10/6/2014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BFBE8-9DA9-4CBB-948B-CB373CECE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757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NUL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Your School and Your Watershed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Lorna Rosenberg- US EPA Mid-</a:t>
            </a:r>
            <a:r>
              <a:rPr lang="en-US" sz="2000" dirty="0" err="1" smtClean="0"/>
              <a:t>aTlantic</a:t>
            </a:r>
            <a:endParaRPr lang="en-US" sz="2000" dirty="0" smtClean="0"/>
          </a:p>
          <a:p>
            <a:r>
              <a:rPr lang="en-US" sz="2000" smtClean="0"/>
              <a:t>Oct 1-2, </a:t>
            </a:r>
            <a:r>
              <a:rPr lang="en-US" sz="2000" dirty="0" smtClean="0"/>
              <a:t>2014 </a:t>
            </a:r>
          </a:p>
          <a:p>
            <a:r>
              <a:rPr lang="en-US" sz="2800" dirty="0" smtClean="0"/>
              <a:t>Chesapeake Bay Schools Workshop – Shepherdstown, WVA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24" y="5005702"/>
            <a:ext cx="1551488" cy="168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74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School / bay 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57400"/>
            <a:ext cx="10363826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storm water runoff from developed land is responsible for about 15% of phosphorous, 14% Nitrogen and 9% </a:t>
            </a:r>
            <a:r>
              <a:rPr lang="en-US" dirty="0" smtClean="0"/>
              <a:t>Sediment in the Chesapeake bay</a:t>
            </a:r>
            <a:endParaRPr lang="en-US" dirty="0" smtClean="0"/>
          </a:p>
          <a:p>
            <a:r>
              <a:rPr lang="en-US" dirty="0" smtClean="0"/>
              <a:t>Schools are developed lands </a:t>
            </a:r>
          </a:p>
          <a:p>
            <a:r>
              <a:rPr lang="en-US" dirty="0" smtClean="0"/>
              <a:t>Many schools discharge their </a:t>
            </a:r>
            <a:r>
              <a:rPr lang="en-US" dirty="0" err="1" smtClean="0"/>
              <a:t>stormwater</a:t>
            </a:r>
            <a:r>
              <a:rPr lang="en-US" dirty="0" smtClean="0"/>
              <a:t> into separate municipal storm water systems (MS4) or directly into rivers and streams</a:t>
            </a:r>
          </a:p>
          <a:p>
            <a:pPr lvl="1"/>
            <a:endParaRPr lang="en-US" dirty="0" smtClean="0">
              <a:solidFill>
                <a:srgbClr val="00B0F0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  <a:p>
            <a:pPr lvl="2"/>
            <a:r>
              <a:rPr lang="en-US" sz="2400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Your job!! – our Job… is to prevent the discharge of pollutants from school buildings and grounds into </a:t>
            </a:r>
            <a:r>
              <a:rPr lang="en-US" sz="2400" dirty="0" err="1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stormwater</a:t>
            </a:r>
            <a:r>
              <a:rPr lang="en-US" sz="2400" dirty="0" smtClean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Sewers and waters of the US</a:t>
            </a:r>
          </a:p>
          <a:p>
            <a:pPr marL="457200" lvl="1" indent="0">
              <a:buNone/>
            </a:pPr>
            <a:endParaRPr lang="en-US" dirty="0">
              <a:latin typeface="Impact" panose="020B080603090205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0" y="5352571"/>
            <a:ext cx="1316455" cy="143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59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EPA’s </a:t>
            </a:r>
            <a:r>
              <a:rPr lang="en-US" dirty="0" err="1" smtClean="0"/>
              <a:t>STORMWater</a:t>
            </a:r>
            <a:r>
              <a:rPr lang="en-US" dirty="0" smtClean="0"/>
              <a:t> Enforcement targets….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913774" y="1925054"/>
            <a:ext cx="10363826" cy="6609346"/>
          </a:xfrm>
        </p:spPr>
        <p:txBody>
          <a:bodyPr>
            <a:noAutofit/>
          </a:bodyPr>
          <a:lstStyle/>
          <a:p>
            <a:pPr lvl="0"/>
            <a:r>
              <a:rPr lang="en-US" sz="2800" b="1" dirty="0" smtClean="0">
                <a:solidFill>
                  <a:srgbClr val="00B0F0"/>
                </a:solidFill>
              </a:rPr>
              <a:t>Have </a:t>
            </a:r>
            <a:r>
              <a:rPr lang="en-US" sz="2800" b="1" dirty="0">
                <a:solidFill>
                  <a:srgbClr val="00B0F0"/>
                </a:solidFill>
              </a:rPr>
              <a:t>enough pollution reduction practices in place by 2025 to achieve water quality standards in the Chesapeake Bay; and </a:t>
            </a:r>
            <a:endParaRPr lang="en-US" sz="2800" b="1" dirty="0" smtClean="0">
              <a:solidFill>
                <a:srgbClr val="00B0F0"/>
              </a:solidFill>
            </a:endParaRPr>
          </a:p>
          <a:p>
            <a:pPr lvl="0"/>
            <a:endParaRPr lang="en-US" sz="2800" b="1" dirty="0">
              <a:solidFill>
                <a:srgbClr val="00B0F0"/>
              </a:solidFill>
            </a:endParaRPr>
          </a:p>
          <a:p>
            <a:r>
              <a:rPr lang="en-US" sz="2800" b="1" dirty="0" smtClean="0">
                <a:solidFill>
                  <a:srgbClr val="00B0F0"/>
                </a:solidFill>
              </a:rPr>
              <a:t>Enable </a:t>
            </a:r>
            <a:r>
              <a:rPr lang="en-US" sz="2800" b="1" dirty="0">
                <a:solidFill>
                  <a:srgbClr val="00B0F0"/>
                </a:solidFill>
              </a:rPr>
              <a:t>every student in the region to graduate with the knowledge and skills to act responsibly to protect and restore their local watershed.</a:t>
            </a:r>
            <a:br>
              <a:rPr lang="en-US" sz="2800" b="1" dirty="0">
                <a:solidFill>
                  <a:srgbClr val="00B0F0"/>
                </a:solidFill>
              </a:rPr>
            </a:br>
            <a:endParaRPr lang="en-US" sz="2800" b="1" dirty="0">
              <a:solidFill>
                <a:srgbClr val="00B0F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0" y="5632424"/>
            <a:ext cx="1059405" cy="115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00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3411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MS4 Permits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6018211" y="1387475"/>
            <a:ext cx="4495800" cy="47244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2400" b="1" dirty="0" smtClean="0"/>
              <a:t>Measurable and enforceable provisions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2400" b="1" dirty="0" smtClean="0"/>
              <a:t>Retrofits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2400" b="1" dirty="0" smtClean="0"/>
              <a:t>Reduce fertilizers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2400" b="1" dirty="0" smtClean="0"/>
              <a:t>Consistent with Chesapeake and local TMDLs, including trading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2400" b="1" dirty="0" smtClean="0"/>
              <a:t>tracking, reporting and monitoring requirements</a:t>
            </a:r>
            <a:br>
              <a:rPr lang="en-US" sz="2400" b="1" dirty="0" smtClean="0"/>
            </a:br>
            <a:endParaRPr lang="en-US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AFA9-BC7A-4A8E-A9F2-04D094ABA2B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0" y="5352571"/>
            <a:ext cx="1316455" cy="143323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108364" y="1523999"/>
            <a:ext cx="4145632" cy="3828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does an MS4 require?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8778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MS4 who’s </a:t>
            </a:r>
            <a:r>
              <a:rPr lang="en-US" dirty="0" smtClean="0"/>
              <a:t>who for schools?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Group 1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Group 2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Group 3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5"/>
          </p:nvPr>
        </p:nvSpPr>
        <p:spPr/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rgbClr val="00B0F0"/>
                </a:solidFill>
              </a:rPr>
              <a:t>All schools located in the Chesapeake Bay Watershed</a:t>
            </a:r>
            <a:endParaRPr lang="en-US" sz="2800" b="1" i="1" dirty="0">
              <a:solidFill>
                <a:srgbClr val="00B0F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16"/>
          </p:nvPr>
        </p:nvSpPr>
        <p:spPr/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rgbClr val="00B0F0"/>
                </a:solidFill>
              </a:rPr>
              <a:t>Schools located within municipalities with MS4 permits</a:t>
            </a:r>
            <a:endParaRPr lang="en-US" sz="2800" b="1" i="1" dirty="0">
              <a:solidFill>
                <a:srgbClr val="00B0F0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/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rgbClr val="00B0F0"/>
                </a:solidFill>
              </a:rPr>
              <a:t>School districts with their own MS4 permits</a:t>
            </a:r>
            <a:endParaRPr lang="en-US" sz="2800" b="1" i="1" dirty="0">
              <a:solidFill>
                <a:srgbClr val="00B0F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0" y="5352571"/>
            <a:ext cx="1316455" cy="143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40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149" y="642580"/>
            <a:ext cx="10364451" cy="1596177"/>
          </a:xfrm>
        </p:spPr>
        <p:txBody>
          <a:bodyPr/>
          <a:lstStyle/>
          <a:p>
            <a:r>
              <a:rPr lang="en-US" dirty="0" smtClean="0"/>
              <a:t>How do we prevent pollution from schools?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75263" y="1881820"/>
            <a:ext cx="10363826" cy="414199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800" b="1" dirty="0" smtClean="0"/>
              <a:t>Public </a:t>
            </a:r>
            <a:r>
              <a:rPr lang="en-US" sz="2800" b="1" dirty="0"/>
              <a:t>Education</a:t>
            </a:r>
          </a:p>
          <a:p>
            <a:pPr lvl="0"/>
            <a:r>
              <a:rPr lang="en-US" sz="2800" b="1" dirty="0"/>
              <a:t>Public Outreach</a:t>
            </a:r>
          </a:p>
          <a:p>
            <a:pPr lvl="0"/>
            <a:r>
              <a:rPr lang="en-US" sz="2800" b="1" dirty="0" smtClean="0"/>
              <a:t>Stopping </a:t>
            </a:r>
            <a:r>
              <a:rPr lang="en-US" sz="2800" b="1" dirty="0" smtClean="0"/>
              <a:t>Illicit </a:t>
            </a:r>
            <a:r>
              <a:rPr lang="en-US" sz="2800" b="1" dirty="0"/>
              <a:t>Discharge and Detection</a:t>
            </a:r>
          </a:p>
          <a:p>
            <a:pPr lvl="0"/>
            <a:r>
              <a:rPr lang="en-US" sz="2800" b="1" dirty="0" smtClean="0"/>
              <a:t>Managing </a:t>
            </a:r>
            <a:r>
              <a:rPr lang="en-US" sz="2800" b="1" dirty="0" smtClean="0"/>
              <a:t>Construction </a:t>
            </a:r>
            <a:r>
              <a:rPr lang="en-US" sz="2800" b="1" dirty="0" err="1"/>
              <a:t>Stormwater</a:t>
            </a:r>
            <a:r>
              <a:rPr lang="en-US" sz="2800" b="1" dirty="0"/>
              <a:t> Runoff</a:t>
            </a:r>
          </a:p>
          <a:p>
            <a:pPr lvl="0"/>
            <a:r>
              <a:rPr lang="en-US" sz="2800" b="1" dirty="0" err="1" smtClean="0"/>
              <a:t>Controling</a:t>
            </a:r>
            <a:r>
              <a:rPr lang="en-US" sz="2800" b="1" dirty="0" smtClean="0"/>
              <a:t> </a:t>
            </a:r>
            <a:r>
              <a:rPr lang="en-US" sz="2800" b="1" dirty="0" smtClean="0"/>
              <a:t>Post-Construction </a:t>
            </a:r>
            <a:r>
              <a:rPr lang="en-US" sz="2800" b="1" dirty="0" err="1"/>
              <a:t>Stormwater</a:t>
            </a:r>
            <a:r>
              <a:rPr lang="en-US" sz="2800" b="1" dirty="0"/>
              <a:t> Management</a:t>
            </a:r>
          </a:p>
          <a:p>
            <a:pPr lvl="0"/>
            <a:r>
              <a:rPr lang="en-US" sz="2800" b="1" dirty="0"/>
              <a:t>Good Housekeeping/Pollution </a:t>
            </a:r>
            <a:r>
              <a:rPr lang="en-US" sz="2800" b="1" dirty="0" smtClean="0"/>
              <a:t>Prevention</a:t>
            </a:r>
          </a:p>
          <a:p>
            <a:pPr lvl="0"/>
            <a:r>
              <a:rPr lang="en-US" sz="2800" b="1" dirty="0" smtClean="0"/>
              <a:t>Creating </a:t>
            </a:r>
            <a:r>
              <a:rPr lang="en-US" sz="2800" b="1" dirty="0" smtClean="0"/>
              <a:t>and </a:t>
            </a:r>
            <a:r>
              <a:rPr lang="en-US" sz="2800" b="1" dirty="0" smtClean="0"/>
              <a:t>enforcing </a:t>
            </a:r>
            <a:r>
              <a:rPr lang="en-US" sz="2800" b="1" dirty="0" smtClean="0"/>
              <a:t>Nutrient management plans</a:t>
            </a:r>
            <a:endParaRPr lang="en-US" sz="2800" b="1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1" y="5666874"/>
            <a:ext cx="1027762" cy="111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78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25643" y="3574472"/>
            <a:ext cx="11039884" cy="2200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Reducing nutrient and sediment pollution from schools </a:t>
            </a:r>
            <a:r>
              <a:rPr lang="en-US" sz="3200" b="1" u="sng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</a:t>
            </a:r>
            <a:r>
              <a:rPr lang="en-US" sz="3200" b="1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 living creatures in the Chesapeake Bay, improve the health of local streams, and provide educational opportunities for </a:t>
            </a:r>
            <a:r>
              <a:rPr lang="en-US" sz="3200" b="1" dirty="0" smtClean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students!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0" y="5352571"/>
            <a:ext cx="1316455" cy="143323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413" y="180686"/>
            <a:ext cx="3111500" cy="275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12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Schools must Protect the Waters of the United States………..</a:t>
            </a:r>
            <a:endParaRPr lang="en-US" dirty="0"/>
          </a:p>
        </p:txBody>
      </p:sp>
      <p:pic>
        <p:nvPicPr>
          <p:cNvPr id="1026" name="Picture 2" descr="https://encrypted-tbn0.gstatic.com/images?q=tbn:ANd9GcT3c_GAvIfazCCmqtxaG36QIeMLq9RVhr7CPEbem2LY1e7TJfkO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4121" y="2667053"/>
            <a:ext cx="6003758" cy="3510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0" y="5352571"/>
            <a:ext cx="1316455" cy="143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70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TC104033925[[fn=Droplet]]</Template>
  <TotalTime>149</TotalTime>
  <Words>292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Impact</vt:lpstr>
      <vt:lpstr>Narkisim</vt:lpstr>
      <vt:lpstr>Times New Roman</vt:lpstr>
      <vt:lpstr>Tw Cen MT</vt:lpstr>
      <vt:lpstr>Droplet</vt:lpstr>
      <vt:lpstr>Your School and Your Watershed</vt:lpstr>
      <vt:lpstr>The School / bay connection</vt:lpstr>
      <vt:lpstr>EPA’s STORMWater Enforcement targets….</vt:lpstr>
      <vt:lpstr>MS4 Permits</vt:lpstr>
      <vt:lpstr>MS4 who’s who for schools?</vt:lpstr>
      <vt:lpstr>How do we prevent pollution from schools? </vt:lpstr>
      <vt:lpstr>PowerPoint Presentation</vt:lpstr>
      <vt:lpstr>Schools must Protect the Waters of the United States………..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School and Your Watershed</dc:title>
  <dc:creator>LORNA ROSENBERG</dc:creator>
  <cp:lastModifiedBy>Rosenberg, Lorna</cp:lastModifiedBy>
  <cp:revision>20</cp:revision>
  <dcterms:created xsi:type="dcterms:W3CDTF">2014-09-30T01:17:11Z</dcterms:created>
  <dcterms:modified xsi:type="dcterms:W3CDTF">2014-10-06T17:33:20Z</dcterms:modified>
</cp:coreProperties>
</file>