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Lst>
  <p:notesMasterIdLst>
    <p:notesMasterId r:id="rId49"/>
  </p:notesMasterIdLst>
  <p:handoutMasterIdLst>
    <p:handoutMasterId r:id="rId50"/>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4" r:id="rId20"/>
    <p:sldId id="272" r:id="rId21"/>
    <p:sldId id="273" r:id="rId22"/>
    <p:sldId id="274" r:id="rId23"/>
    <p:sldId id="275" r:id="rId24"/>
    <p:sldId id="301" r:id="rId25"/>
    <p:sldId id="277" r:id="rId26"/>
    <p:sldId id="278" r:id="rId27"/>
    <p:sldId id="279" r:id="rId28"/>
    <p:sldId id="280" r:id="rId29"/>
    <p:sldId id="281" r:id="rId30"/>
    <p:sldId id="282" r:id="rId31"/>
    <p:sldId id="283" r:id="rId32"/>
    <p:sldId id="299" r:id="rId33"/>
    <p:sldId id="300"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6858000" type="screen4x3"/>
  <p:notesSz cx="6858000" cy="9144000"/>
  <p:embeddedFontLst>
    <p:embeddedFont>
      <p:font typeface="Franklin Gothic" panose="020B0604020202020204" charset="0"/>
      <p:bold r:id="rId51"/>
    </p:embeddedFont>
    <p:embeddedFont>
      <p:font typeface="Arial Narrow" panose="020B0606020202030204" pitchFamily="34" charset="0"/>
      <p:regular r:id="rId52"/>
      <p:bold r:id="rId53"/>
      <p:italic r:id="rId54"/>
      <p:boldItalic r:id="rId55"/>
    </p:embeddedFont>
    <p:embeddedFont>
      <p:font typeface="Garamond" panose="02020404030301010803" pitchFamily="18" charset="0"/>
      <p:regular r:id="rId56"/>
      <p:bold r:id="rId57"/>
      <p:italic r:id="rId58"/>
      <p:boldItalic r:id="rId59"/>
    </p:embeddedFont>
    <p:embeddedFont>
      <p:font typeface="Source Sans Pro"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D79C"/>
    <a:srgbClr val="62C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0B03CE-C495-4AE1-9308-947331EE5DEE}">
  <a:tblStyle styleId="{500B03CE-C495-4AE1-9308-947331EE5D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266" y="54"/>
      </p:cViewPr>
      <p:guideLst>
        <p:guide orient="horz" pos="2160"/>
        <p:guide pos="2880"/>
      </p:guideLst>
    </p:cSldViewPr>
  </p:slideViewPr>
  <p:notesTextViewPr>
    <p:cViewPr>
      <p:scale>
        <a:sx n="1" d="1"/>
        <a:sy n="1" d="1"/>
      </p:scale>
      <p:origin x="0" y="0"/>
    </p:cViewPr>
  </p:notesTextViewPr>
  <p:notesViewPr>
    <p:cSldViewPr snapToGrid="0">
      <p:cViewPr varScale="1">
        <p:scale>
          <a:sx n="65" d="100"/>
          <a:sy n="65" d="100"/>
        </p:scale>
        <p:origin x="241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7-23T13:46:58.519" idx="3">
    <p:pos x="6000" y="200"/>
    <p:text>What mean by "indicate"? Identify existing BMPs?
-Antos, Katherine</p:text>
  </p:cm>
  <p:cm authorId="0" dt="2018-07-23T13:46:58.520" idx="2">
    <p:pos x="6000" y="100"/>
    <p:text>Check with TomS and Cecilia when urban BMP fact sheets will be available, as these would also be a good, user-friendly resource
-Antos, Katherine</p:text>
  </p:cm>
  <p:cm authorId="0" dt="2018-07-23T13:46:58.521" idx="1">
    <p:pos x="6000" y="0"/>
    <p:text>CSN website should have good resources on thsi too - check with Tom and Cecilia
-Antos, Katherine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7-23T13:46:58.523" idx="6">
    <p:pos x="6000" y="200"/>
    <p:text>What mean by "indicate"? Identify existing BMPs?
-Antos, Katherine</p:text>
  </p:cm>
  <p:cm authorId="0" dt="2018-07-23T13:46:58.524" idx="5">
    <p:pos x="6000" y="100"/>
    <p:text>Check with TomS and Cecilia when urban BMP fact sheets will be available, as these would also be a good, user-friendly resource
-Antos, Katherine</p:text>
  </p:cm>
  <p:cm authorId="0" dt="2018-07-23T13:46:58.526" idx="4">
    <p:pos x="6000" y="0"/>
    <p:text>CSN website should have good resources on thsi too - check with Tom and Cecilia
-Antos, Katherine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76CDA0-2C6A-4A69-B87D-1819F4DD374B}" type="datetimeFigureOut">
              <a:rPr lang="en-US" smtClean="0"/>
              <a:t>9/25/2018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FA6438-1C3C-4513-AF41-0CE29FD2693A}" type="slidenum">
              <a:rPr lang="en-US" smtClean="0"/>
              <a:t>‹#›</a:t>
            </a:fld>
            <a:endParaRPr lang="en-US"/>
          </a:p>
        </p:txBody>
      </p:sp>
    </p:spTree>
    <p:extLst>
      <p:ext uri="{BB962C8B-B14F-4D97-AF65-F5344CB8AC3E}">
        <p14:creationId xmlns:p14="http://schemas.microsoft.com/office/powerpoint/2010/main" val="198031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Action items:  Need EPA and states to provide all POCs for reporting See slides…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6" name="Google Shape;20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4" name="Google Shape;2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Include hyperlink to EO and Strategy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Mention FOD</a:t>
            </a:r>
            <a:endParaRPr sz="1200" b="0" i="0" u="none" strike="noStrike" cap="none">
              <a:solidFill>
                <a:schemeClr val="dk1"/>
              </a:solidFill>
              <a:latin typeface="Calibri"/>
              <a:ea typeface="Calibri"/>
              <a:cs typeface="Calibri"/>
              <a:sym typeface="Calibri"/>
            </a:endParaRPr>
          </a:p>
        </p:txBody>
      </p:sp>
      <p:sp>
        <p:nvSpPr>
          <p:cNvPr id="285" name="Google Shape;28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10</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Google Shape;2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FFWG agreed to keep it in.</a:t>
            </a:r>
            <a:endParaRPr sz="1200" b="0" i="0" u="none" strike="noStrike" cap="none">
              <a:solidFill>
                <a:schemeClr val="dk1"/>
              </a:solidFill>
              <a:latin typeface="Calibri"/>
              <a:ea typeface="Calibri"/>
              <a:cs typeface="Calibri"/>
              <a:sym typeface="Calibri"/>
            </a:endParaRPr>
          </a:p>
        </p:txBody>
      </p:sp>
      <p:sp>
        <p:nvSpPr>
          <p:cNvPr id="294" name="Google Shape;29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11</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1" name="Google Shape;3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2" name="Google Shape;30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12</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Google Shape;3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0" name="Google Shape;31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13</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7" name="Google Shape;3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Links to each of the state’s permitting sites</a:t>
            </a:r>
            <a:endParaRPr sz="1200" b="0" i="0" u="none" strike="noStrike" cap="none">
              <a:solidFill>
                <a:schemeClr val="dk1"/>
              </a:solidFill>
              <a:latin typeface="Calibri"/>
              <a:ea typeface="Calibri"/>
              <a:cs typeface="Calibri"/>
              <a:sym typeface="Calibri"/>
            </a:endParaRPr>
          </a:p>
        </p:txBody>
      </p:sp>
      <p:sp>
        <p:nvSpPr>
          <p:cNvPr id="318" name="Google Shape;31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14</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5" name="Google Shape;3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Links to each of the state’s permitting sites</a:t>
            </a:r>
            <a:endParaRPr sz="1200" b="0" i="0" u="none" strike="noStrike" cap="none">
              <a:solidFill>
                <a:schemeClr val="dk1"/>
              </a:solidFill>
              <a:latin typeface="Calibri"/>
              <a:ea typeface="Calibri"/>
              <a:cs typeface="Calibri"/>
              <a:sym typeface="Calibri"/>
            </a:endParaRPr>
          </a:p>
        </p:txBody>
      </p:sp>
      <p:sp>
        <p:nvSpPr>
          <p:cNvPr id="326" name="Google Shape;32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15</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3" name="Google Shape;3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Greg to help; see discussion about FOD, FLC, and FFWG.</a:t>
            </a:r>
            <a:endParaRPr sz="1200" b="0" i="0" u="none" strike="noStrike" cap="none">
              <a:solidFill>
                <a:schemeClr val="dk1"/>
              </a:solidFill>
              <a:latin typeface="Calibri"/>
              <a:ea typeface="Calibri"/>
              <a:cs typeface="Calibri"/>
              <a:sym typeface="Calibri"/>
            </a:endParaRPr>
          </a:p>
        </p:txBody>
      </p:sp>
      <p:sp>
        <p:nvSpPr>
          <p:cNvPr id="334" name="Google Shape;33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16</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Need a schematic that discusses our process/cycle:  Greg will take that back to see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Start with federal lands (federal data layer), used to then develop estimated loads, and then we have our targets coordinated with LAPG, BMPs, Report progress, new tools to assess progress; cycle to revise plans and go forward.  Two-year milestones.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8" name="Google Shape;63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2" name="Google Shape;34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Programmatic milestones: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Most come from the FOD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some language:  If a FF Representative they think is a programmatic milestone with a fcility focus that will help BMPs go in the ground later, that type has not bbeen real well defined and has only happened.  Examples of each one.</a:t>
            </a:r>
            <a:endParaRPr sz="1200" b="0" i="0" u="none" strike="noStrike" cap="none">
              <a:solidFill>
                <a:schemeClr val="dk1"/>
              </a:solidFill>
              <a:latin typeface="Calibri"/>
              <a:ea typeface="Calibri"/>
              <a:cs typeface="Calibri"/>
              <a:sym typeface="Calibri"/>
            </a:endParaRPr>
          </a:p>
        </p:txBody>
      </p:sp>
      <p:sp>
        <p:nvSpPr>
          <p:cNvPr id="353" name="Google Shape;35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Summary of the things the new people need to ready to contribute to.  Workplan so that the WG knows what we will be doing this year.</a:t>
            </a:r>
            <a:endParaRPr sz="1200" b="0" i="0" u="none" strike="noStrike" cap="none">
              <a:solidFill>
                <a:schemeClr val="dk1"/>
              </a:solidFill>
              <a:latin typeface="Calibri"/>
              <a:ea typeface="Calibri"/>
              <a:cs typeface="Calibri"/>
              <a:sym typeface="Calibri"/>
            </a:endParaRPr>
          </a:p>
        </p:txBody>
      </p:sp>
      <p:sp>
        <p:nvSpPr>
          <p:cNvPr id="214" name="Google Shape;21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 name="Google Shape;376;p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9" name="Google Shape;399;p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9" name="Google Shape;4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0" name="Google Shape;43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23</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7" name="Google Shape;4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There may be more than one person to report to on the States.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8" name="Google Shape;45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24</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7" name="Google Shape;4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8" name="Google Shape;48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25</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7" name="Google Shape;51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8" name="Google Shape;51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26</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7" name="Google Shape;54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8" name="Google Shape;54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27</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7" name="Google Shape;57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8" name="Google Shape;57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28</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7" name="Google Shape;60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08" name="Google Shape;60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29</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62" name="Google Shape;66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Google Shape;22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 also have a larger and more regional partnership the guides the management of the restoration and protection efforts.  Those efforts for example, include fisheries management, public access, land conservation, wetlands.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authorized under the clean water act and establishes a bay program office and executive council, made up of governors of all 7 jurisdictions.  From the Executive Council there is an organizational structure the partnership follows, this is located in the back up slides.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Most recent efforts of the partnership include the signing of the 2014 Agreement, Management Strategies and development of 2016-2017 work plans.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Much of the partnership focus is on the Chesapeake Bay total maximum daily load or TMDL.  The partnership agreed that nitrogen, phosphorus and sediment are the main pollutants of concern for the bay and the jurisdictions developed plans to reduce pollution from specific sources, such as wastewater treatment plants, urban stormwater and agriculture.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And so before we get into the details of the CB TMDL, the next slide provides the key players of the partnership.</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2" name="Google Shape;22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3</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9" name="Google Shape;69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Reviewed glossary of terms and deleted ones that were</a:t>
            </a:r>
            <a:endParaRPr sz="1200" b="0" i="0" u="none" strike="noStrike" cap="none">
              <a:solidFill>
                <a:schemeClr val="dk1"/>
              </a:solidFill>
              <a:latin typeface="Calibri"/>
              <a:ea typeface="Calibri"/>
              <a:cs typeface="Calibri"/>
              <a:sym typeface="Calibri"/>
            </a:endParaRPr>
          </a:p>
        </p:txBody>
      </p:sp>
      <p:sp>
        <p:nvSpPr>
          <p:cNvPr id="706" name="Google Shape;70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Integrating Federal Facility Targets and integrating Local Area Planning Goals; because they are new—not sure how the FFTs will be coordinated with.  Good clarity that the FFT is a portion of those LAPGs that the jurisdictions base their WIPs around.</a:t>
            </a:r>
            <a:endParaRPr sz="1200" b="0" i="0" u="none" strike="noStrike" cap="none">
              <a:solidFill>
                <a:schemeClr val="dk1"/>
              </a:solidFill>
              <a:latin typeface="Calibri"/>
              <a:ea typeface="Calibri"/>
              <a:cs typeface="Calibri"/>
              <a:sym typeface="Calibri"/>
            </a:endParaRPr>
          </a:p>
        </p:txBody>
      </p:sp>
      <p:sp>
        <p:nvSpPr>
          <p:cNvPr id="714" name="Google Shape;71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Integrating Federal Facility Targets and integrating Local Area Planning Goals; because they are new—not sure how the FFTs will be coordinated with.  Good clarity that the FFT is a portion of those LAPGs that the jurisdictions base their WIPs around.</a:t>
            </a:r>
            <a:endParaRPr sz="1200" b="0" i="0" u="none" strike="noStrike" cap="none">
              <a:solidFill>
                <a:schemeClr val="dk1"/>
              </a:solidFill>
              <a:latin typeface="Calibri"/>
              <a:ea typeface="Calibri"/>
              <a:cs typeface="Calibri"/>
              <a:sym typeface="Calibri"/>
            </a:endParaRPr>
          </a:p>
        </p:txBody>
      </p:sp>
      <p:sp>
        <p:nvSpPr>
          <p:cNvPr id="722" name="Google Shape;722;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9" name="Google Shape;72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colors for regulatory funded requirement and what’s not.  Circles for each source (reg vs. non reg).</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Colors for what’s been funded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Discussion that would match</a:t>
            </a:r>
            <a:endParaRPr/>
          </a:p>
        </p:txBody>
      </p:sp>
      <p:sp>
        <p:nvSpPr>
          <p:cNvPr id="730" name="Google Shape;73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37</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9" name="Google Shape;75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0" name="Google Shape;76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aramond"/>
                <a:ea typeface="Garamond"/>
                <a:cs typeface="Garamond"/>
                <a:sym typeface="Garamond"/>
              </a:rPr>
              <a:t>38</a:t>
            </a:fld>
            <a:endParaRPr sz="1200">
              <a:solidFill>
                <a:srgbClr val="000000"/>
              </a:solidFill>
              <a:latin typeface="Garamond"/>
              <a:ea typeface="Garamond"/>
              <a:cs typeface="Garamond"/>
              <a:sym typeface="Garamon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7" name="Google Shape;76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8" name="Google Shape;76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aramond"/>
                <a:ea typeface="Garamond"/>
                <a:cs typeface="Garamond"/>
                <a:sym typeface="Garamond"/>
              </a:rPr>
              <a:t>39</a:t>
            </a:fld>
            <a:endParaRPr sz="1200">
              <a:solidFill>
                <a:srgbClr val="000000"/>
              </a:solidFill>
              <a:latin typeface="Garamond"/>
              <a:ea typeface="Garamond"/>
              <a:cs typeface="Garamond"/>
              <a:sym typeface="Garamon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5" name="Google Shape;77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6" name="Google Shape;77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aramond"/>
                <a:ea typeface="Garamond"/>
                <a:cs typeface="Garamond"/>
                <a:sym typeface="Garamond"/>
              </a:rPr>
              <a:t>40</a:t>
            </a:fld>
            <a:endParaRPr sz="1200">
              <a:solidFill>
                <a:srgbClr val="000000"/>
              </a:solidFill>
              <a:latin typeface="Garamond"/>
              <a:ea typeface="Garamond"/>
              <a:cs typeface="Garamond"/>
              <a:sym typeface="Garamon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FFWG Members on the federal side and FOD Reps.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forestry Phase III WIP guide on the forestry workgroup page on the CBPO</a:t>
            </a:r>
            <a:endParaRPr sz="1200" b="0" i="0" u="none" strike="noStrike" cap="none">
              <a:solidFill>
                <a:schemeClr val="dk1"/>
              </a:solidFill>
              <a:latin typeface="Calibri"/>
              <a:ea typeface="Calibri"/>
              <a:cs typeface="Calibri"/>
              <a:sym typeface="Calibri"/>
            </a:endParaRPr>
          </a:p>
        </p:txBody>
      </p:sp>
      <p:sp>
        <p:nvSpPr>
          <p:cNvPr id="784" name="Google Shape;784;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41</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FFWG Members on the federal side and FOD Reps.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forestry Phase III WIP guide on the forestry workgroup page on the CBPO</a:t>
            </a:r>
            <a:endParaRPr sz="1200" b="0" i="0" u="none" strike="noStrike" cap="none">
              <a:solidFill>
                <a:schemeClr val="dk1"/>
              </a:solidFill>
              <a:latin typeface="Calibri"/>
              <a:ea typeface="Calibri"/>
              <a:cs typeface="Calibri"/>
              <a:sym typeface="Calibri"/>
            </a:endParaRPr>
          </a:p>
        </p:txBody>
      </p:sp>
      <p:sp>
        <p:nvSpPr>
          <p:cNvPr id="793" name="Google Shape;79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0" name="Google Shape;23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FFWG Members on the federal side and FOD Reps.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forestry Phase III WIP guide on the forestry workgroup page on the CBPO</a:t>
            </a:r>
            <a:endParaRPr sz="1200" b="0" i="0" u="none" strike="noStrike" cap="none">
              <a:solidFill>
                <a:schemeClr val="dk1"/>
              </a:solidFill>
              <a:latin typeface="Calibri"/>
              <a:ea typeface="Calibri"/>
              <a:cs typeface="Calibri"/>
              <a:sym typeface="Calibri"/>
            </a:endParaRPr>
          </a:p>
        </p:txBody>
      </p:sp>
      <p:sp>
        <p:nvSpPr>
          <p:cNvPr id="802" name="Google Shape;80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4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FFWG Members on the federal side and FOD Reps.</a:t>
            </a:r>
            <a:endParaRPr sz="1200" b="0" i="0" u="none" strike="noStrike" cap="none">
              <a:solidFill>
                <a:schemeClr val="dk1"/>
              </a:solidFill>
              <a:latin typeface="Calibri"/>
              <a:ea typeface="Calibri"/>
              <a:cs typeface="Calibri"/>
              <a:sym typeface="Calibri"/>
            </a:endParaRPr>
          </a:p>
        </p:txBody>
      </p:sp>
      <p:sp>
        <p:nvSpPr>
          <p:cNvPr id="811" name="Google Shape;81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19" name="Google Shape;81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0" name="Google Shape;240;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0" name="Google Shape;25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Google Shape;25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9" name="Google Shape;2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7</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9" name="Google Shape;26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aramond"/>
                <a:ea typeface="Garamond"/>
                <a:cs typeface="Garamond"/>
                <a:sym typeface="Garamond"/>
              </a:rPr>
              <a:t>8</a:t>
            </a:fld>
            <a:endParaRPr sz="1200" b="0" i="0" u="none" strike="noStrike" cap="none">
              <a:solidFill>
                <a:srgbClr val="000000"/>
              </a:solidFill>
              <a:latin typeface="Garamond"/>
              <a:ea typeface="Garamond"/>
              <a:cs typeface="Garamond"/>
              <a:sym typeface="Garamo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Include hyperlink to Agreement</a:t>
            </a:r>
            <a:endParaRPr sz="1200" b="0" i="0" u="none" strike="noStrike" cap="none">
              <a:solidFill>
                <a:schemeClr val="dk1"/>
              </a:solidFill>
              <a:latin typeface="Calibri"/>
              <a:ea typeface="Calibri"/>
              <a:cs typeface="Calibri"/>
              <a:sym typeface="Calibri"/>
            </a:endParaRPr>
          </a:p>
        </p:txBody>
      </p:sp>
      <p:sp>
        <p:nvSpPr>
          <p:cNvPr id="277" name="Google Shape;27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30"/>
            <a:ext cx="7772400" cy="1470025"/>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lstStyle>
            <a:lvl1pPr marR="0" lvl="0" algn="ctr" rtl="0">
              <a:lnSpc>
                <a:spcPct val="85000"/>
              </a:lnSpc>
              <a:spcBef>
                <a:spcPts val="104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1pPr>
            <a:lvl2pPr marR="0" lvl="1" algn="ctr" rtl="0">
              <a:lnSpc>
                <a:spcPct val="85000"/>
              </a:lnSpc>
              <a:spcBef>
                <a:spcPts val="44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2pPr>
            <a:lvl3pPr marR="0" lvl="2" algn="ctr"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ctr"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ctr"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ctr"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ctr"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ctr"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ctr"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 name="Google Shape;18;p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b="0" i="0" u="none" strike="noStrike" cap="none">
                <a:solidFill>
                  <a:srgbClr val="000000"/>
                </a:solidFill>
                <a:latin typeface="Source Sans Pro"/>
                <a:ea typeface="Source Sans Pro"/>
                <a:cs typeface="Source Sans Pro"/>
                <a:sym typeface="Source Sans Pro"/>
              </a:defRPr>
            </a:lvl1pPr>
            <a:lvl2pPr marL="0" marR="0" lvl="1" indent="0" algn="r" rtl="0">
              <a:spcBef>
                <a:spcPts val="0"/>
              </a:spcBef>
              <a:buNone/>
              <a:defRPr sz="700" b="0" i="0" u="none" strike="noStrike" cap="none">
                <a:solidFill>
                  <a:srgbClr val="000000"/>
                </a:solidFill>
                <a:latin typeface="Source Sans Pro"/>
                <a:ea typeface="Source Sans Pro"/>
                <a:cs typeface="Source Sans Pro"/>
                <a:sym typeface="Source Sans Pro"/>
              </a:defRPr>
            </a:lvl2pPr>
            <a:lvl3pPr marL="0" marR="0" lvl="2" indent="0" algn="r" rtl="0">
              <a:spcBef>
                <a:spcPts val="0"/>
              </a:spcBef>
              <a:buNone/>
              <a:defRPr sz="700" b="0" i="0" u="none" strike="noStrike" cap="none">
                <a:solidFill>
                  <a:srgbClr val="000000"/>
                </a:solidFill>
                <a:latin typeface="Source Sans Pro"/>
                <a:ea typeface="Source Sans Pro"/>
                <a:cs typeface="Source Sans Pro"/>
                <a:sym typeface="Source Sans Pro"/>
              </a:defRPr>
            </a:lvl3pPr>
            <a:lvl4pPr marL="0" marR="0" lvl="3" indent="0" algn="r" rtl="0">
              <a:spcBef>
                <a:spcPts val="0"/>
              </a:spcBef>
              <a:buNone/>
              <a:defRPr sz="700" b="0" i="0" u="none" strike="noStrike" cap="none">
                <a:solidFill>
                  <a:srgbClr val="000000"/>
                </a:solidFill>
                <a:latin typeface="Source Sans Pro"/>
                <a:ea typeface="Source Sans Pro"/>
                <a:cs typeface="Source Sans Pro"/>
                <a:sym typeface="Source Sans Pro"/>
              </a:defRPr>
            </a:lvl4pPr>
            <a:lvl5pPr marL="0" marR="0" lvl="4" indent="0" algn="r" rtl="0">
              <a:spcBef>
                <a:spcPts val="0"/>
              </a:spcBef>
              <a:buNone/>
              <a:defRPr sz="700" b="0" i="0" u="none" strike="noStrike" cap="none">
                <a:solidFill>
                  <a:srgbClr val="000000"/>
                </a:solidFill>
                <a:latin typeface="Source Sans Pro"/>
                <a:ea typeface="Source Sans Pro"/>
                <a:cs typeface="Source Sans Pro"/>
                <a:sym typeface="Source Sans Pro"/>
              </a:defRPr>
            </a:lvl5pPr>
            <a:lvl6pPr marL="0" marR="0" lvl="5" indent="0" algn="r" rtl="0">
              <a:spcBef>
                <a:spcPts val="0"/>
              </a:spcBef>
              <a:buNone/>
              <a:defRPr sz="700" b="0" i="0" u="none" strike="noStrike" cap="none">
                <a:solidFill>
                  <a:srgbClr val="000000"/>
                </a:solidFill>
                <a:latin typeface="Source Sans Pro"/>
                <a:ea typeface="Source Sans Pro"/>
                <a:cs typeface="Source Sans Pro"/>
                <a:sym typeface="Source Sans Pro"/>
              </a:defRPr>
            </a:lvl6pPr>
            <a:lvl7pPr marL="0" marR="0" lvl="6" indent="0" algn="r" rtl="0">
              <a:spcBef>
                <a:spcPts val="0"/>
              </a:spcBef>
              <a:buNone/>
              <a:defRPr sz="700" b="0" i="0" u="none" strike="noStrike" cap="none">
                <a:solidFill>
                  <a:srgbClr val="000000"/>
                </a:solidFill>
                <a:latin typeface="Source Sans Pro"/>
                <a:ea typeface="Source Sans Pro"/>
                <a:cs typeface="Source Sans Pro"/>
                <a:sym typeface="Source Sans Pro"/>
              </a:defRPr>
            </a:lvl7pPr>
            <a:lvl8pPr marL="0" marR="0" lvl="7" indent="0" algn="r" rtl="0">
              <a:spcBef>
                <a:spcPts val="0"/>
              </a:spcBef>
              <a:buNone/>
              <a:defRPr sz="700" b="0" i="0" u="none" strike="noStrike" cap="none">
                <a:solidFill>
                  <a:srgbClr val="000000"/>
                </a:solidFill>
                <a:latin typeface="Source Sans Pro"/>
                <a:ea typeface="Source Sans Pro"/>
                <a:cs typeface="Source Sans Pro"/>
                <a:sym typeface="Source Sans Pro"/>
              </a:defRPr>
            </a:lvl8pPr>
            <a:lvl9pPr marL="0" marR="0" lvl="8" indent="0" algn="r" rtl="0">
              <a:spcBef>
                <a:spcPts val="0"/>
              </a:spcBef>
              <a:buNone/>
              <a:defRPr sz="700" b="0" i="0" u="none" strike="noStrike" cap="none">
                <a:solidFill>
                  <a:srgbClr val="00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mart Art">
  <p:cSld name="Title and Smart Ar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304800" y="457200"/>
            <a:ext cx="8523514"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68" name="Google Shape;68;p11"/>
          <p:cNvSpPr>
            <a:spLocks noGrp="1"/>
          </p:cNvSpPr>
          <p:nvPr>
            <p:ph type="dgm" idx="2"/>
          </p:nvPr>
        </p:nvSpPr>
        <p:spPr>
          <a:xfrm>
            <a:off x="304802" y="1600200"/>
            <a:ext cx="8523513" cy="4789714"/>
          </a:xfrm>
          <a:prstGeom prst="rect">
            <a:avLst/>
          </a:prstGeom>
          <a:noFill/>
          <a:ln>
            <a:noFill/>
          </a:ln>
        </p:spPr>
        <p:txBody>
          <a:bodyPr spcFirstLastPara="1" wrap="square" lIns="0" tIns="0" rIns="0" bIns="0" anchor="ctr" anchorCtr="0"/>
          <a:lstStyle>
            <a:lvl1pPr marR="0" lvl="0" algn="ctr" rtl="0">
              <a:lnSpc>
                <a:spcPct val="85000"/>
              </a:lnSpc>
              <a:spcBef>
                <a:spcPts val="104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11"/>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1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11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7"/>
        <p:cNvGrpSpPr/>
        <p:nvPr/>
      </p:nvGrpSpPr>
      <p:grpSpPr>
        <a:xfrm>
          <a:off x="0" y="0"/>
          <a:ext cx="0" cy="0"/>
          <a:chOff x="0" y="0"/>
          <a:chExt cx="0" cy="0"/>
        </a:xfrm>
      </p:grpSpPr>
      <p:sp>
        <p:nvSpPr>
          <p:cNvPr id="78" name="Google Shape;78;p13"/>
          <p:cNvSpPr txBox="1">
            <a:spLocks noGrp="1"/>
          </p:cNvSpPr>
          <p:nvPr>
            <p:ph type="body" idx="1"/>
          </p:nvPr>
        </p:nvSpPr>
        <p:spPr>
          <a:xfrm>
            <a:off x="304800" y="1600200"/>
            <a:ext cx="8534400" cy="4800600"/>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0C0C0C"/>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13"/>
          <p:cNvSpPr txBox="1">
            <a:spLocks noGrp="1"/>
          </p:cNvSpPr>
          <p:nvPr>
            <p:ph type="title"/>
          </p:nvPr>
        </p:nvSpPr>
        <p:spPr>
          <a:xfrm>
            <a:off x="304801" y="457200"/>
            <a:ext cx="8534401"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80" name="Google Shape;80;p13"/>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13"/>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Section Title" type="secHead">
  <p:cSld name="SECTION_HEADER">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304800" y="1600200"/>
            <a:ext cx="8610600" cy="2514600"/>
          </a:xfrm>
          <a:prstGeom prst="rect">
            <a:avLst/>
          </a:prstGeom>
          <a:noFill/>
          <a:ln>
            <a:noFill/>
          </a:ln>
        </p:spPr>
        <p:txBody>
          <a:bodyPr spcFirstLastPara="1" wrap="square" lIns="0" tIns="28575" rIns="0" bIns="28575" anchor="t" anchorCtr="0"/>
          <a:lstStyle>
            <a:lvl1pPr marR="0" lvl="0" algn="l" rtl="0">
              <a:lnSpc>
                <a:spcPct val="85000"/>
              </a:lnSpc>
              <a:spcBef>
                <a:spcPts val="0"/>
              </a:spcBef>
              <a:spcAft>
                <a:spcPts val="0"/>
              </a:spcAft>
              <a:buSzPts val="1400"/>
              <a:buNone/>
              <a:defRPr sz="37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84" name="Google Shape;84;p14"/>
          <p:cNvSpPr txBox="1">
            <a:spLocks noGrp="1"/>
          </p:cNvSpPr>
          <p:nvPr>
            <p:ph type="body" idx="1"/>
          </p:nvPr>
        </p:nvSpPr>
        <p:spPr>
          <a:xfrm>
            <a:off x="304804" y="914404"/>
            <a:ext cx="8620125" cy="457201"/>
          </a:xfrm>
          <a:prstGeom prst="rect">
            <a:avLst/>
          </a:prstGeom>
          <a:noFill/>
          <a:ln>
            <a:noFill/>
          </a:ln>
        </p:spPr>
        <p:txBody>
          <a:bodyPr spcFirstLastPara="1" wrap="square" lIns="0" tIns="0" rIns="0" bIns="0" anchor="b" anchorCtr="0"/>
          <a:lstStyle>
            <a:lvl1pPr marL="457200" marR="0" lvl="0" indent="-228600"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40"/>
              </a:spcBef>
              <a:spcAft>
                <a:spcPts val="0"/>
              </a:spcAft>
              <a:buClr>
                <a:schemeClr val="accent5"/>
              </a:buClr>
              <a:buSzPts val="1700"/>
              <a:buFont typeface="Arial"/>
              <a:buNone/>
              <a:defRPr sz="17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00"/>
              </a:spcBef>
              <a:spcAft>
                <a:spcPts val="0"/>
              </a:spcAft>
              <a:buClr>
                <a:schemeClr val="accent5"/>
              </a:buClr>
              <a:buSzPts val="1500"/>
              <a:buFont typeface="Arial"/>
              <a:buNone/>
              <a:defRPr sz="15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520"/>
              </a:spcBef>
              <a:spcAft>
                <a:spcPts val="0"/>
              </a:spcAft>
              <a:buClr>
                <a:srgbClr val="7C93A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9pPr>
          </a:lstStyle>
          <a:p>
            <a:endParaRPr/>
          </a:p>
        </p:txBody>
      </p:sp>
      <p:sp>
        <p:nvSpPr>
          <p:cNvPr id="85" name="Google Shape;85;p14"/>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14"/>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ro Sentence Before Bullets">
  <p:cSld name="Intro Sentence Before Bullets">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304801" y="1598241"/>
            <a:ext cx="5943601" cy="742189"/>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600"/>
              <a:buFont typeface="Arial"/>
              <a:buNone/>
              <a:defRPr sz="26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89" name="Google Shape;89;p15"/>
          <p:cNvSpPr txBox="1">
            <a:spLocks noGrp="1"/>
          </p:cNvSpPr>
          <p:nvPr>
            <p:ph type="body" idx="2"/>
          </p:nvPr>
        </p:nvSpPr>
        <p:spPr>
          <a:xfrm>
            <a:off x="304800" y="2362201"/>
            <a:ext cx="5943600" cy="4027713"/>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262626"/>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15"/>
          <p:cNvSpPr txBox="1">
            <a:spLocks noGrp="1"/>
          </p:cNvSpPr>
          <p:nvPr>
            <p:ph type="body" idx="3"/>
          </p:nvPr>
        </p:nvSpPr>
        <p:spPr>
          <a:xfrm>
            <a:off x="6400800" y="6086573"/>
            <a:ext cx="2438400" cy="304800"/>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91" name="Google Shape;91;p15"/>
          <p:cNvSpPr txBox="1">
            <a:spLocks noGrp="1"/>
          </p:cNvSpPr>
          <p:nvPr>
            <p:ph type="title"/>
          </p:nvPr>
        </p:nvSpPr>
        <p:spPr>
          <a:xfrm>
            <a:off x="304800" y="457200"/>
            <a:ext cx="8523514"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92" name="Google Shape;92;p15"/>
          <p:cNvSpPr>
            <a:spLocks noGrp="1"/>
          </p:cNvSpPr>
          <p:nvPr>
            <p:ph type="pic" idx="4"/>
          </p:nvPr>
        </p:nvSpPr>
        <p:spPr>
          <a:xfrm>
            <a:off x="6400800" y="1600204"/>
            <a:ext cx="2427514" cy="4419599"/>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15"/>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1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Bullets, Two Side Photos">
  <p:cSld name="Title, Bullets, Two Side Photos">
    <p:spTree>
      <p:nvGrpSpPr>
        <p:cNvPr id="1" name="Shape 95"/>
        <p:cNvGrpSpPr/>
        <p:nvPr/>
      </p:nvGrpSpPr>
      <p:grpSpPr>
        <a:xfrm>
          <a:off x="0" y="0"/>
          <a:ext cx="0" cy="0"/>
          <a:chOff x="0" y="0"/>
          <a:chExt cx="0" cy="0"/>
        </a:xfrm>
      </p:grpSpPr>
      <p:sp>
        <p:nvSpPr>
          <p:cNvPr id="96" name="Google Shape;96;p16"/>
          <p:cNvSpPr txBox="1">
            <a:spLocks noGrp="1"/>
          </p:cNvSpPr>
          <p:nvPr>
            <p:ph type="body" idx="1"/>
          </p:nvPr>
        </p:nvSpPr>
        <p:spPr>
          <a:xfrm>
            <a:off x="6379128" y="3413480"/>
            <a:ext cx="2438400" cy="377471"/>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97" name="Google Shape;97;p16"/>
          <p:cNvSpPr txBox="1">
            <a:spLocks noGrp="1"/>
          </p:cNvSpPr>
          <p:nvPr>
            <p:ph type="body" idx="2"/>
          </p:nvPr>
        </p:nvSpPr>
        <p:spPr>
          <a:xfrm>
            <a:off x="6379128" y="6018342"/>
            <a:ext cx="2438400" cy="371573"/>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98" name="Google Shape;98;p16"/>
          <p:cNvSpPr txBox="1">
            <a:spLocks noGrp="1"/>
          </p:cNvSpPr>
          <p:nvPr>
            <p:ph type="title"/>
          </p:nvPr>
        </p:nvSpPr>
        <p:spPr>
          <a:xfrm>
            <a:off x="304800" y="457200"/>
            <a:ext cx="8523514"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99" name="Google Shape;99;p16"/>
          <p:cNvSpPr txBox="1">
            <a:spLocks noGrp="1"/>
          </p:cNvSpPr>
          <p:nvPr>
            <p:ph type="body" idx="3"/>
          </p:nvPr>
        </p:nvSpPr>
        <p:spPr>
          <a:xfrm>
            <a:off x="304800" y="1589317"/>
            <a:ext cx="5791200" cy="4800601"/>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262626"/>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0" name="Google Shape;100;p16"/>
          <p:cNvSpPr>
            <a:spLocks noGrp="1"/>
          </p:cNvSpPr>
          <p:nvPr>
            <p:ph type="pic" idx="4"/>
          </p:nvPr>
        </p:nvSpPr>
        <p:spPr>
          <a:xfrm>
            <a:off x="6379030" y="1600003"/>
            <a:ext cx="2438400" cy="1733746"/>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1" name="Google Shape;101;p16"/>
          <p:cNvSpPr>
            <a:spLocks noGrp="1"/>
          </p:cNvSpPr>
          <p:nvPr>
            <p:ph type="pic" idx="5"/>
          </p:nvPr>
        </p:nvSpPr>
        <p:spPr>
          <a:xfrm>
            <a:off x="6379030" y="4198969"/>
            <a:ext cx="2438400" cy="1733746"/>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2" name="Google Shape;102;p16"/>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Google Shape;103;p1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04800" y="457200"/>
            <a:ext cx="8627090"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06" name="Google Shape;106;p17"/>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7" name="Google Shape;107;p17"/>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08"/>
        <p:cNvGrpSpPr/>
        <p:nvPr/>
      </p:nvGrpSpPr>
      <p:grpSpPr>
        <a:xfrm>
          <a:off x="0" y="0"/>
          <a:ext cx="0" cy="0"/>
          <a:chOff x="0" y="0"/>
          <a:chExt cx="0" cy="0"/>
        </a:xfrm>
      </p:grpSpPr>
      <p:sp>
        <p:nvSpPr>
          <p:cNvPr id="109" name="Google Shape;109;p18"/>
          <p:cNvSpPr txBox="1">
            <a:spLocks noGrp="1"/>
          </p:cNvSpPr>
          <p:nvPr>
            <p:ph type="body" idx="1"/>
          </p:nvPr>
        </p:nvSpPr>
        <p:spPr>
          <a:xfrm>
            <a:off x="304800" y="1600200"/>
            <a:ext cx="4160520" cy="4800600"/>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4pPr>
            <a:lvl5pPr marL="2286000" marR="0" lvl="4" indent="-336550" algn="l" rtl="0">
              <a:lnSpc>
                <a:spcPct val="85000"/>
              </a:lnSpc>
              <a:spcBef>
                <a:spcPts val="680"/>
              </a:spcBef>
              <a:spcAft>
                <a:spcPts val="0"/>
              </a:spcAft>
              <a:buClr>
                <a:srgbClr val="7C93A0"/>
              </a:buClr>
              <a:buSzPts val="1700"/>
              <a:buFont typeface="Arial"/>
              <a:buChar char="•"/>
              <a:defRPr sz="1700" b="0" i="0" u="none" strike="noStrike" cap="none">
                <a:solidFill>
                  <a:srgbClr val="262626"/>
                </a:solidFill>
                <a:latin typeface="Source Sans Pro"/>
                <a:ea typeface="Source Sans Pro"/>
                <a:cs typeface="Source Sans Pro"/>
                <a:sym typeface="Source Sans Pro"/>
              </a:defRPr>
            </a:lvl5pPr>
            <a:lvl6pPr marL="2743200" marR="0" lvl="5"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6pPr>
            <a:lvl7pPr marL="3200400" marR="0" lvl="6"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7pPr>
            <a:lvl8pPr marL="3657600" marR="0" lvl="7"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8pPr>
            <a:lvl9pPr marL="4114800" marR="0" lvl="8"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9pPr>
          </a:lstStyle>
          <a:p>
            <a:endParaRPr/>
          </a:p>
        </p:txBody>
      </p:sp>
      <p:sp>
        <p:nvSpPr>
          <p:cNvPr id="110" name="Google Shape;110;p18"/>
          <p:cNvSpPr txBox="1">
            <a:spLocks noGrp="1"/>
          </p:cNvSpPr>
          <p:nvPr>
            <p:ph type="title"/>
          </p:nvPr>
        </p:nvSpPr>
        <p:spPr>
          <a:xfrm>
            <a:off x="304800" y="457200"/>
            <a:ext cx="8627090"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11" name="Google Shape;111;p18"/>
          <p:cNvSpPr txBox="1">
            <a:spLocks noGrp="1"/>
          </p:cNvSpPr>
          <p:nvPr>
            <p:ph type="body" idx="2"/>
          </p:nvPr>
        </p:nvSpPr>
        <p:spPr>
          <a:xfrm>
            <a:off x="4667794" y="1600203"/>
            <a:ext cx="4160520" cy="4800601"/>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4pPr>
            <a:lvl5pPr marL="2286000" marR="0" lvl="4" indent="-336550" algn="l" rtl="0">
              <a:lnSpc>
                <a:spcPct val="85000"/>
              </a:lnSpc>
              <a:spcBef>
                <a:spcPts val="680"/>
              </a:spcBef>
              <a:spcAft>
                <a:spcPts val="0"/>
              </a:spcAft>
              <a:buClr>
                <a:srgbClr val="7C93A0"/>
              </a:buClr>
              <a:buSzPts val="1700"/>
              <a:buFont typeface="Arial"/>
              <a:buChar char="•"/>
              <a:defRPr sz="1700" b="0" i="0" u="none" strike="noStrike" cap="none">
                <a:solidFill>
                  <a:srgbClr val="262626"/>
                </a:solidFill>
                <a:latin typeface="Source Sans Pro"/>
                <a:ea typeface="Source Sans Pro"/>
                <a:cs typeface="Source Sans Pro"/>
                <a:sym typeface="Source Sans Pro"/>
              </a:defRPr>
            </a:lvl5pPr>
            <a:lvl6pPr marL="2743200" marR="0" lvl="5"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6pPr>
            <a:lvl7pPr marL="3200400" marR="0" lvl="6"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7pPr>
            <a:lvl8pPr marL="3657600" marR="0" lvl="7"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8pPr>
            <a:lvl9pPr marL="4114800" marR="0" lvl="8"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9pPr>
          </a:lstStyle>
          <a:p>
            <a:endParaRPr/>
          </a:p>
        </p:txBody>
      </p:sp>
      <p:sp>
        <p:nvSpPr>
          <p:cNvPr id="112" name="Google Shape;112;p18"/>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3" name="Google Shape;113;p18"/>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4"/>
        <p:cNvGrpSpPr/>
        <p:nvPr/>
      </p:nvGrpSpPr>
      <p:grpSpPr>
        <a:xfrm>
          <a:off x="0" y="0"/>
          <a:ext cx="0" cy="0"/>
          <a:chOff x="0" y="0"/>
          <a:chExt cx="0" cy="0"/>
        </a:xfrm>
      </p:grpSpPr>
      <p:sp>
        <p:nvSpPr>
          <p:cNvPr id="115" name="Google Shape;115;p19"/>
          <p:cNvSpPr txBox="1">
            <a:spLocks noGrp="1"/>
          </p:cNvSpPr>
          <p:nvPr>
            <p:ph type="body" idx="1"/>
          </p:nvPr>
        </p:nvSpPr>
        <p:spPr>
          <a:xfrm>
            <a:off x="304799" y="1590098"/>
            <a:ext cx="4160520" cy="320040"/>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200"/>
              <a:buFont typeface="Arial"/>
              <a:buNone/>
              <a:defRPr sz="22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116" name="Google Shape;116;p19"/>
          <p:cNvSpPr txBox="1">
            <a:spLocks noGrp="1"/>
          </p:cNvSpPr>
          <p:nvPr>
            <p:ph type="body" idx="2"/>
          </p:nvPr>
        </p:nvSpPr>
        <p:spPr>
          <a:xfrm>
            <a:off x="304800" y="1963868"/>
            <a:ext cx="4160520" cy="4436935"/>
          </a:xfrm>
          <a:prstGeom prst="rect">
            <a:avLst/>
          </a:prstGeom>
          <a:noFill/>
          <a:ln>
            <a:noFill/>
          </a:ln>
        </p:spPr>
        <p:txBody>
          <a:bodyPr spcFirstLastPara="1" wrap="square" lIns="0" tIns="0" rIns="0" bIns="0" anchor="t" anchorCtr="0"/>
          <a:lstStyle>
            <a:lvl1pPr marL="457200" marR="0" lvl="0" indent="-368300" algn="l" rtl="0">
              <a:lnSpc>
                <a:spcPct val="9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1pPr>
            <a:lvl2pPr marL="914400" marR="0" lvl="1" indent="-342900" algn="l" rtl="0">
              <a:lnSpc>
                <a:spcPct val="85000"/>
              </a:lnSpc>
              <a:spcBef>
                <a:spcPts val="36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2pPr>
            <a:lvl3pPr marL="1371600" marR="0" lvl="2"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3pPr>
            <a:lvl4pPr marL="1828800" marR="0" lvl="3" indent="-323850" algn="l" rtl="0">
              <a:lnSpc>
                <a:spcPct val="85000"/>
              </a:lnSpc>
              <a:spcBef>
                <a:spcPts val="600"/>
              </a:spcBef>
              <a:spcAft>
                <a:spcPts val="0"/>
              </a:spcAft>
              <a:buClr>
                <a:schemeClr val="accent5"/>
              </a:buClr>
              <a:buSzPts val="1500"/>
              <a:buFont typeface="Arial"/>
              <a:buChar char="•"/>
              <a:defRPr sz="1500" b="0" i="0" u="none" strike="noStrike" cap="none">
                <a:solidFill>
                  <a:srgbClr val="262626"/>
                </a:solidFill>
                <a:latin typeface="Source Sans Pro"/>
                <a:ea typeface="Source Sans Pro"/>
                <a:cs typeface="Source Sans Pro"/>
                <a:sym typeface="Source Sans Pro"/>
              </a:defRPr>
            </a:lvl4pPr>
            <a:lvl5pPr marL="2286000" marR="0" lvl="4" indent="-323850" algn="l" rtl="0">
              <a:lnSpc>
                <a:spcPct val="85000"/>
              </a:lnSpc>
              <a:spcBef>
                <a:spcPts val="600"/>
              </a:spcBef>
              <a:spcAft>
                <a:spcPts val="0"/>
              </a:spcAft>
              <a:buClr>
                <a:srgbClr val="7C93A0"/>
              </a:buClr>
              <a:buSzPts val="1500"/>
              <a:buFont typeface="Arial"/>
              <a:buChar char="•"/>
              <a:defRPr sz="1500" b="0" i="0" u="none" strike="noStrike" cap="none">
                <a:solidFill>
                  <a:srgbClr val="0C0C0C"/>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117" name="Google Shape;117;p19"/>
          <p:cNvSpPr txBox="1">
            <a:spLocks noGrp="1"/>
          </p:cNvSpPr>
          <p:nvPr>
            <p:ph type="title"/>
          </p:nvPr>
        </p:nvSpPr>
        <p:spPr>
          <a:xfrm>
            <a:off x="304800" y="457200"/>
            <a:ext cx="8534400"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18" name="Google Shape;118;p19"/>
          <p:cNvSpPr txBox="1">
            <a:spLocks noGrp="1"/>
          </p:cNvSpPr>
          <p:nvPr>
            <p:ph type="body" idx="3"/>
          </p:nvPr>
        </p:nvSpPr>
        <p:spPr>
          <a:xfrm>
            <a:off x="4669971" y="1590098"/>
            <a:ext cx="4160520" cy="320040"/>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200"/>
              <a:buFont typeface="Arial"/>
              <a:buNone/>
              <a:defRPr sz="22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119" name="Google Shape;119;p19"/>
          <p:cNvSpPr txBox="1">
            <a:spLocks noGrp="1"/>
          </p:cNvSpPr>
          <p:nvPr>
            <p:ph type="body" idx="4"/>
          </p:nvPr>
        </p:nvSpPr>
        <p:spPr>
          <a:xfrm>
            <a:off x="4669971" y="1963868"/>
            <a:ext cx="4160520" cy="4436935"/>
          </a:xfrm>
          <a:prstGeom prst="rect">
            <a:avLst/>
          </a:prstGeom>
          <a:noFill/>
          <a:ln>
            <a:noFill/>
          </a:ln>
        </p:spPr>
        <p:txBody>
          <a:bodyPr spcFirstLastPara="1" wrap="square" lIns="0" tIns="0" rIns="0" bIns="0" anchor="t" anchorCtr="0"/>
          <a:lstStyle>
            <a:lvl1pPr marL="457200" marR="0" lvl="0" indent="-368300" algn="l" rtl="0">
              <a:lnSpc>
                <a:spcPct val="9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1pPr>
            <a:lvl2pPr marL="914400" marR="0" lvl="1" indent="-342900" algn="l" rtl="0">
              <a:lnSpc>
                <a:spcPct val="85000"/>
              </a:lnSpc>
              <a:spcBef>
                <a:spcPts val="36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2pPr>
            <a:lvl3pPr marL="1371600" marR="0" lvl="2"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3pPr>
            <a:lvl4pPr marL="1828800" marR="0" lvl="3" indent="-323850" algn="l" rtl="0">
              <a:lnSpc>
                <a:spcPct val="85000"/>
              </a:lnSpc>
              <a:spcBef>
                <a:spcPts val="600"/>
              </a:spcBef>
              <a:spcAft>
                <a:spcPts val="0"/>
              </a:spcAft>
              <a:buClr>
                <a:schemeClr val="accent5"/>
              </a:buClr>
              <a:buSzPts val="1500"/>
              <a:buFont typeface="Arial"/>
              <a:buChar char="•"/>
              <a:defRPr sz="1500" b="0" i="0" u="none" strike="noStrike" cap="none">
                <a:solidFill>
                  <a:srgbClr val="262626"/>
                </a:solidFill>
                <a:latin typeface="Source Sans Pro"/>
                <a:ea typeface="Source Sans Pro"/>
                <a:cs typeface="Source Sans Pro"/>
                <a:sym typeface="Source Sans Pro"/>
              </a:defRPr>
            </a:lvl4pPr>
            <a:lvl5pPr marL="2286000" marR="0" lvl="4" indent="-323850" algn="l" rtl="0">
              <a:lnSpc>
                <a:spcPct val="85000"/>
              </a:lnSpc>
              <a:spcBef>
                <a:spcPts val="600"/>
              </a:spcBef>
              <a:spcAft>
                <a:spcPts val="0"/>
              </a:spcAft>
              <a:buClr>
                <a:srgbClr val="7C93A0"/>
              </a:buClr>
              <a:buSzPts val="1500"/>
              <a:buFont typeface="Arial"/>
              <a:buChar char="•"/>
              <a:defRPr sz="1500" b="0" i="0" u="none" strike="noStrike" cap="none">
                <a:solidFill>
                  <a:srgbClr val="0C0C0C"/>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120" name="Google Shape;120;p19"/>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1" name="Google Shape;121;p19"/>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mart Art">
  <p:cSld name="Title and Smart Ar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04800" y="457200"/>
            <a:ext cx="8523514"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24" name="Google Shape;124;p20"/>
          <p:cNvSpPr>
            <a:spLocks noGrp="1"/>
          </p:cNvSpPr>
          <p:nvPr>
            <p:ph type="dgm" idx="2"/>
          </p:nvPr>
        </p:nvSpPr>
        <p:spPr>
          <a:xfrm>
            <a:off x="304802" y="1600200"/>
            <a:ext cx="8523513" cy="4789714"/>
          </a:xfrm>
          <a:prstGeom prst="rect">
            <a:avLst/>
          </a:prstGeom>
          <a:noFill/>
          <a:ln>
            <a:noFill/>
          </a:ln>
        </p:spPr>
        <p:txBody>
          <a:bodyPr spcFirstLastPara="1" wrap="square" lIns="0" tIns="0" rIns="0" bIns="0" anchor="ctr" anchorCtr="0"/>
          <a:lstStyle>
            <a:lvl1pPr marR="0" lvl="0" algn="ctr" rtl="0">
              <a:lnSpc>
                <a:spcPct val="85000"/>
              </a:lnSpc>
              <a:spcBef>
                <a:spcPts val="104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5" name="Google Shape;125;p20"/>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6" name="Google Shape;126;p20"/>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04800" y="1600200"/>
            <a:ext cx="8534400" cy="4800600"/>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0C0C0C"/>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 name="Google Shape;21;p3"/>
          <p:cNvSpPr txBox="1">
            <a:spLocks noGrp="1"/>
          </p:cNvSpPr>
          <p:nvPr>
            <p:ph type="title"/>
          </p:nvPr>
        </p:nvSpPr>
        <p:spPr>
          <a:xfrm>
            <a:off x="304801" y="457200"/>
            <a:ext cx="8534401"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22" name="Google Shape;22;p3"/>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b="0" i="0" u="none" strike="noStrike" cap="none">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3" name="Google Shape;23;p3"/>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b="0" i="0" u="none" strike="noStrike" cap="none">
                <a:solidFill>
                  <a:srgbClr val="B7B7A9"/>
                </a:solidFill>
                <a:latin typeface="Source Sans Pro"/>
                <a:ea typeface="Source Sans Pro"/>
                <a:cs typeface="Source Sans Pro"/>
                <a:sym typeface="Source Sans Pro"/>
              </a:defRPr>
            </a:lvl1pPr>
            <a:lvl2pPr marL="0" marR="0" lvl="1" indent="0" algn="r" rtl="0">
              <a:spcBef>
                <a:spcPts val="0"/>
              </a:spcBef>
              <a:buNone/>
              <a:defRPr sz="700" b="0" i="0" u="none" strike="noStrike" cap="none">
                <a:solidFill>
                  <a:srgbClr val="B7B7A9"/>
                </a:solidFill>
                <a:latin typeface="Source Sans Pro"/>
                <a:ea typeface="Source Sans Pro"/>
                <a:cs typeface="Source Sans Pro"/>
                <a:sym typeface="Source Sans Pro"/>
              </a:defRPr>
            </a:lvl2pPr>
            <a:lvl3pPr marL="0" marR="0" lvl="2" indent="0" algn="r" rtl="0">
              <a:spcBef>
                <a:spcPts val="0"/>
              </a:spcBef>
              <a:buNone/>
              <a:defRPr sz="700" b="0" i="0" u="none" strike="noStrike" cap="none">
                <a:solidFill>
                  <a:srgbClr val="B7B7A9"/>
                </a:solidFill>
                <a:latin typeface="Source Sans Pro"/>
                <a:ea typeface="Source Sans Pro"/>
                <a:cs typeface="Source Sans Pro"/>
                <a:sym typeface="Source Sans Pro"/>
              </a:defRPr>
            </a:lvl3pPr>
            <a:lvl4pPr marL="0" marR="0" lvl="3" indent="0" algn="r" rtl="0">
              <a:spcBef>
                <a:spcPts val="0"/>
              </a:spcBef>
              <a:buNone/>
              <a:defRPr sz="700" b="0" i="0" u="none" strike="noStrike" cap="none">
                <a:solidFill>
                  <a:srgbClr val="B7B7A9"/>
                </a:solidFill>
                <a:latin typeface="Source Sans Pro"/>
                <a:ea typeface="Source Sans Pro"/>
                <a:cs typeface="Source Sans Pro"/>
                <a:sym typeface="Source Sans Pro"/>
              </a:defRPr>
            </a:lvl4pPr>
            <a:lvl5pPr marL="0" marR="0" lvl="4" indent="0" algn="r" rtl="0">
              <a:spcBef>
                <a:spcPts val="0"/>
              </a:spcBef>
              <a:buNone/>
              <a:defRPr sz="700" b="0" i="0" u="none" strike="noStrike" cap="none">
                <a:solidFill>
                  <a:srgbClr val="B7B7A9"/>
                </a:solidFill>
                <a:latin typeface="Source Sans Pro"/>
                <a:ea typeface="Source Sans Pro"/>
                <a:cs typeface="Source Sans Pro"/>
                <a:sym typeface="Source Sans Pro"/>
              </a:defRPr>
            </a:lvl5pPr>
            <a:lvl6pPr marL="0" marR="0" lvl="5" indent="0" algn="r" rtl="0">
              <a:spcBef>
                <a:spcPts val="0"/>
              </a:spcBef>
              <a:buNone/>
              <a:defRPr sz="700" b="0" i="0" u="none" strike="noStrike" cap="none">
                <a:solidFill>
                  <a:srgbClr val="B7B7A9"/>
                </a:solidFill>
                <a:latin typeface="Source Sans Pro"/>
                <a:ea typeface="Source Sans Pro"/>
                <a:cs typeface="Source Sans Pro"/>
                <a:sym typeface="Source Sans Pro"/>
              </a:defRPr>
            </a:lvl6pPr>
            <a:lvl7pPr marL="0" marR="0" lvl="6" indent="0" algn="r" rtl="0">
              <a:spcBef>
                <a:spcPts val="0"/>
              </a:spcBef>
              <a:buNone/>
              <a:defRPr sz="700" b="0" i="0" u="none" strike="noStrike" cap="none">
                <a:solidFill>
                  <a:srgbClr val="B7B7A9"/>
                </a:solidFill>
                <a:latin typeface="Source Sans Pro"/>
                <a:ea typeface="Source Sans Pro"/>
                <a:cs typeface="Source Sans Pro"/>
                <a:sym typeface="Source Sans Pro"/>
              </a:defRPr>
            </a:lvl7pPr>
            <a:lvl8pPr marL="0" marR="0" lvl="7" indent="0" algn="r" rtl="0">
              <a:spcBef>
                <a:spcPts val="0"/>
              </a:spcBef>
              <a:buNone/>
              <a:defRPr sz="700" b="0" i="0" u="none" strike="noStrike" cap="none">
                <a:solidFill>
                  <a:srgbClr val="B7B7A9"/>
                </a:solidFill>
                <a:latin typeface="Source Sans Pro"/>
                <a:ea typeface="Source Sans Pro"/>
                <a:cs typeface="Source Sans Pro"/>
                <a:sym typeface="Source Sans Pro"/>
              </a:defRPr>
            </a:lvl8pPr>
            <a:lvl9pPr marL="0" marR="0" lvl="8" indent="0" algn="r" rtl="0">
              <a:spcBef>
                <a:spcPts val="0"/>
              </a:spcBef>
              <a:buNone/>
              <a:defRPr sz="700" b="0" i="0" u="none" strike="noStrike" cap="none">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sp>
        <p:nvSpPr>
          <p:cNvPr id="128" name="Google Shape;128;p21"/>
          <p:cNvSpPr txBox="1">
            <a:spLocks noGrp="1"/>
          </p:cNvSpPr>
          <p:nvPr>
            <p:ph type="ctrTitle"/>
          </p:nvPr>
        </p:nvSpPr>
        <p:spPr>
          <a:xfrm>
            <a:off x="685800" y="2130425"/>
            <a:ext cx="7772400" cy="1470025"/>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29" name="Google Shape;129;p21"/>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lstStyle>
            <a:lvl1pPr marR="0" lvl="0" algn="ctr" rtl="0">
              <a:lnSpc>
                <a:spcPct val="85000"/>
              </a:lnSpc>
              <a:spcBef>
                <a:spcPts val="1040"/>
              </a:spcBef>
              <a:spcAft>
                <a:spcPts val="0"/>
              </a:spcAft>
              <a:buClr>
                <a:schemeClr val="accent5"/>
              </a:buClr>
              <a:buSzPts val="2600"/>
              <a:buFont typeface="Arial"/>
              <a:buNone/>
              <a:defRPr sz="2600" b="0" i="0" u="none" strike="noStrike" cap="none">
                <a:solidFill>
                  <a:srgbClr val="888888"/>
                </a:solidFill>
                <a:latin typeface="Source Sans Pro"/>
                <a:ea typeface="Source Sans Pro"/>
                <a:cs typeface="Source Sans Pro"/>
                <a:sym typeface="Source Sans Pro"/>
              </a:defRPr>
            </a:lvl1pPr>
            <a:lvl2pPr marR="0" lvl="1" algn="ctr" rtl="0">
              <a:lnSpc>
                <a:spcPct val="85000"/>
              </a:lnSpc>
              <a:spcBef>
                <a:spcPts val="440"/>
              </a:spcBef>
              <a:spcAft>
                <a:spcPts val="0"/>
              </a:spcAft>
              <a:buClr>
                <a:schemeClr val="accent5"/>
              </a:buClr>
              <a:buSzPts val="2200"/>
              <a:buFont typeface="Arial"/>
              <a:buNone/>
              <a:defRPr sz="2200" b="0" i="0" u="none" strike="noStrike" cap="none">
                <a:solidFill>
                  <a:srgbClr val="888888"/>
                </a:solidFill>
                <a:latin typeface="Source Sans Pro"/>
                <a:ea typeface="Source Sans Pro"/>
                <a:cs typeface="Source Sans Pro"/>
                <a:sym typeface="Source Sans Pro"/>
              </a:defRPr>
            </a:lvl2pPr>
            <a:lvl3pPr marR="0" lvl="2" algn="ctr" rtl="0">
              <a:lnSpc>
                <a:spcPct val="85000"/>
              </a:lnSpc>
              <a:spcBef>
                <a:spcPts val="880"/>
              </a:spcBef>
              <a:spcAft>
                <a:spcPts val="0"/>
              </a:spcAft>
              <a:buClr>
                <a:schemeClr val="accent5"/>
              </a:buClr>
              <a:buSzPts val="2200"/>
              <a:buFont typeface="Arial"/>
              <a:buNone/>
              <a:defRPr sz="2200" b="0" i="0" u="none" strike="noStrike" cap="none">
                <a:solidFill>
                  <a:srgbClr val="888888"/>
                </a:solidFill>
                <a:latin typeface="Source Sans Pro"/>
                <a:ea typeface="Source Sans Pro"/>
                <a:cs typeface="Source Sans Pro"/>
                <a:sym typeface="Source Sans Pro"/>
              </a:defRPr>
            </a:lvl3pPr>
            <a:lvl4pPr marR="0" lvl="3" algn="ctr" rtl="0">
              <a:lnSpc>
                <a:spcPct val="85000"/>
              </a:lnSpc>
              <a:spcBef>
                <a:spcPts val="720"/>
              </a:spcBef>
              <a:spcAft>
                <a:spcPts val="0"/>
              </a:spcAft>
              <a:buClr>
                <a:schemeClr val="accent5"/>
              </a:buClr>
              <a:buSzPts val="1800"/>
              <a:buFont typeface="Arial"/>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85000"/>
              </a:lnSpc>
              <a:spcBef>
                <a:spcPts val="720"/>
              </a:spcBef>
              <a:spcAft>
                <a:spcPts val="0"/>
              </a:spcAft>
              <a:buClr>
                <a:srgbClr val="7C93A0"/>
              </a:buClr>
              <a:buSzPts val="1800"/>
              <a:buFont typeface="Arial"/>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6pPr>
            <a:lvl7pPr marR="0" lvl="6"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7pPr>
            <a:lvl8pPr marR="0" lvl="7"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8pPr>
            <a:lvl9pPr marR="0" lvl="8"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9pPr>
          </a:lstStyle>
          <a:p>
            <a:endParaRPr/>
          </a:p>
        </p:txBody>
      </p:sp>
      <p:sp>
        <p:nvSpPr>
          <p:cNvPr id="130" name="Google Shape;1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1" name="Google Shape;131;p21"/>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2" name="Google Shape;132;p2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000000"/>
                </a:solidFill>
                <a:latin typeface="Source Sans Pro"/>
                <a:ea typeface="Source Sans Pro"/>
                <a:cs typeface="Source Sans Pro"/>
                <a:sym typeface="Source Sans Pro"/>
              </a:defRPr>
            </a:lvl1pPr>
            <a:lvl2pPr marL="0" marR="0" lvl="1" indent="0" algn="r" rtl="0">
              <a:spcBef>
                <a:spcPts val="0"/>
              </a:spcBef>
              <a:buNone/>
              <a:defRPr sz="700">
                <a:solidFill>
                  <a:srgbClr val="000000"/>
                </a:solidFill>
                <a:latin typeface="Source Sans Pro"/>
                <a:ea typeface="Source Sans Pro"/>
                <a:cs typeface="Source Sans Pro"/>
                <a:sym typeface="Source Sans Pro"/>
              </a:defRPr>
            </a:lvl2pPr>
            <a:lvl3pPr marL="0" marR="0" lvl="2" indent="0" algn="r" rtl="0">
              <a:spcBef>
                <a:spcPts val="0"/>
              </a:spcBef>
              <a:buNone/>
              <a:defRPr sz="700">
                <a:solidFill>
                  <a:srgbClr val="000000"/>
                </a:solidFill>
                <a:latin typeface="Source Sans Pro"/>
                <a:ea typeface="Source Sans Pro"/>
                <a:cs typeface="Source Sans Pro"/>
                <a:sym typeface="Source Sans Pro"/>
              </a:defRPr>
            </a:lvl3pPr>
            <a:lvl4pPr marL="0" marR="0" lvl="3" indent="0" algn="r" rtl="0">
              <a:spcBef>
                <a:spcPts val="0"/>
              </a:spcBef>
              <a:buNone/>
              <a:defRPr sz="700">
                <a:solidFill>
                  <a:srgbClr val="000000"/>
                </a:solidFill>
                <a:latin typeface="Source Sans Pro"/>
                <a:ea typeface="Source Sans Pro"/>
                <a:cs typeface="Source Sans Pro"/>
                <a:sym typeface="Source Sans Pro"/>
              </a:defRPr>
            </a:lvl4pPr>
            <a:lvl5pPr marL="0" marR="0" lvl="4" indent="0" algn="r" rtl="0">
              <a:spcBef>
                <a:spcPts val="0"/>
              </a:spcBef>
              <a:buNone/>
              <a:defRPr sz="700">
                <a:solidFill>
                  <a:srgbClr val="000000"/>
                </a:solidFill>
                <a:latin typeface="Source Sans Pro"/>
                <a:ea typeface="Source Sans Pro"/>
                <a:cs typeface="Source Sans Pro"/>
                <a:sym typeface="Source Sans Pro"/>
              </a:defRPr>
            </a:lvl5pPr>
            <a:lvl6pPr marL="0" marR="0" lvl="5" indent="0" algn="r" rtl="0">
              <a:spcBef>
                <a:spcPts val="0"/>
              </a:spcBef>
              <a:buNone/>
              <a:defRPr sz="700">
                <a:solidFill>
                  <a:srgbClr val="000000"/>
                </a:solidFill>
                <a:latin typeface="Source Sans Pro"/>
                <a:ea typeface="Source Sans Pro"/>
                <a:cs typeface="Source Sans Pro"/>
                <a:sym typeface="Source Sans Pro"/>
              </a:defRPr>
            </a:lvl6pPr>
            <a:lvl7pPr marL="0" marR="0" lvl="6" indent="0" algn="r" rtl="0">
              <a:spcBef>
                <a:spcPts val="0"/>
              </a:spcBef>
              <a:buNone/>
              <a:defRPr sz="700">
                <a:solidFill>
                  <a:srgbClr val="000000"/>
                </a:solidFill>
                <a:latin typeface="Source Sans Pro"/>
                <a:ea typeface="Source Sans Pro"/>
                <a:cs typeface="Source Sans Pro"/>
                <a:sym typeface="Source Sans Pro"/>
              </a:defRPr>
            </a:lvl7pPr>
            <a:lvl8pPr marL="0" marR="0" lvl="7" indent="0" algn="r" rtl="0">
              <a:spcBef>
                <a:spcPts val="0"/>
              </a:spcBef>
              <a:buNone/>
              <a:defRPr sz="700">
                <a:solidFill>
                  <a:srgbClr val="000000"/>
                </a:solidFill>
                <a:latin typeface="Source Sans Pro"/>
                <a:ea typeface="Source Sans Pro"/>
                <a:cs typeface="Source Sans Pro"/>
                <a:sym typeface="Source Sans Pro"/>
              </a:defRPr>
            </a:lvl8pPr>
            <a:lvl9pPr marL="0" marR="0" lvl="8" indent="0" algn="r" rtl="0">
              <a:spcBef>
                <a:spcPts val="0"/>
              </a:spcBef>
              <a:buNone/>
              <a:defRPr sz="700">
                <a:solidFill>
                  <a:srgbClr val="00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5" name="Google Shape;135;p22"/>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6" name="Google Shape;136;p2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000000"/>
                </a:solidFill>
                <a:latin typeface="Source Sans Pro"/>
                <a:ea typeface="Source Sans Pro"/>
                <a:cs typeface="Source Sans Pro"/>
                <a:sym typeface="Source Sans Pro"/>
              </a:defRPr>
            </a:lvl1pPr>
            <a:lvl2pPr marL="0" marR="0" lvl="1" indent="0" algn="r" rtl="0">
              <a:spcBef>
                <a:spcPts val="0"/>
              </a:spcBef>
              <a:buNone/>
              <a:defRPr sz="700">
                <a:solidFill>
                  <a:srgbClr val="000000"/>
                </a:solidFill>
                <a:latin typeface="Source Sans Pro"/>
                <a:ea typeface="Source Sans Pro"/>
                <a:cs typeface="Source Sans Pro"/>
                <a:sym typeface="Source Sans Pro"/>
              </a:defRPr>
            </a:lvl2pPr>
            <a:lvl3pPr marL="0" marR="0" lvl="2" indent="0" algn="r" rtl="0">
              <a:spcBef>
                <a:spcPts val="0"/>
              </a:spcBef>
              <a:buNone/>
              <a:defRPr sz="700">
                <a:solidFill>
                  <a:srgbClr val="000000"/>
                </a:solidFill>
                <a:latin typeface="Source Sans Pro"/>
                <a:ea typeface="Source Sans Pro"/>
                <a:cs typeface="Source Sans Pro"/>
                <a:sym typeface="Source Sans Pro"/>
              </a:defRPr>
            </a:lvl3pPr>
            <a:lvl4pPr marL="0" marR="0" lvl="3" indent="0" algn="r" rtl="0">
              <a:spcBef>
                <a:spcPts val="0"/>
              </a:spcBef>
              <a:buNone/>
              <a:defRPr sz="700">
                <a:solidFill>
                  <a:srgbClr val="000000"/>
                </a:solidFill>
                <a:latin typeface="Source Sans Pro"/>
                <a:ea typeface="Source Sans Pro"/>
                <a:cs typeface="Source Sans Pro"/>
                <a:sym typeface="Source Sans Pro"/>
              </a:defRPr>
            </a:lvl4pPr>
            <a:lvl5pPr marL="0" marR="0" lvl="4" indent="0" algn="r" rtl="0">
              <a:spcBef>
                <a:spcPts val="0"/>
              </a:spcBef>
              <a:buNone/>
              <a:defRPr sz="700">
                <a:solidFill>
                  <a:srgbClr val="000000"/>
                </a:solidFill>
                <a:latin typeface="Source Sans Pro"/>
                <a:ea typeface="Source Sans Pro"/>
                <a:cs typeface="Source Sans Pro"/>
                <a:sym typeface="Source Sans Pro"/>
              </a:defRPr>
            </a:lvl5pPr>
            <a:lvl6pPr marL="0" marR="0" lvl="5" indent="0" algn="r" rtl="0">
              <a:spcBef>
                <a:spcPts val="0"/>
              </a:spcBef>
              <a:buNone/>
              <a:defRPr sz="700">
                <a:solidFill>
                  <a:srgbClr val="000000"/>
                </a:solidFill>
                <a:latin typeface="Source Sans Pro"/>
                <a:ea typeface="Source Sans Pro"/>
                <a:cs typeface="Source Sans Pro"/>
                <a:sym typeface="Source Sans Pro"/>
              </a:defRPr>
            </a:lvl6pPr>
            <a:lvl7pPr marL="0" marR="0" lvl="6" indent="0" algn="r" rtl="0">
              <a:spcBef>
                <a:spcPts val="0"/>
              </a:spcBef>
              <a:buNone/>
              <a:defRPr sz="700">
                <a:solidFill>
                  <a:srgbClr val="000000"/>
                </a:solidFill>
                <a:latin typeface="Source Sans Pro"/>
                <a:ea typeface="Source Sans Pro"/>
                <a:cs typeface="Source Sans Pro"/>
                <a:sym typeface="Source Sans Pro"/>
              </a:defRPr>
            </a:lvl7pPr>
            <a:lvl8pPr marL="0" marR="0" lvl="7" indent="0" algn="r" rtl="0">
              <a:spcBef>
                <a:spcPts val="0"/>
              </a:spcBef>
              <a:buNone/>
              <a:defRPr sz="700">
                <a:solidFill>
                  <a:srgbClr val="000000"/>
                </a:solidFill>
                <a:latin typeface="Source Sans Pro"/>
                <a:ea typeface="Source Sans Pro"/>
                <a:cs typeface="Source Sans Pro"/>
                <a:sym typeface="Source Sans Pro"/>
              </a:defRPr>
            </a:lvl8pPr>
            <a:lvl9pPr marL="0" marR="0" lvl="8" indent="0" algn="r" rtl="0">
              <a:spcBef>
                <a:spcPts val="0"/>
              </a:spcBef>
              <a:buNone/>
              <a:defRPr sz="700">
                <a:solidFill>
                  <a:srgbClr val="00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txBox="1">
            <a:spLocks noGrp="1"/>
          </p:cNvSpPr>
          <p:nvPr>
            <p:ph type="body" idx="1"/>
          </p:nvPr>
        </p:nvSpPr>
        <p:spPr>
          <a:xfrm>
            <a:off x="304800" y="1600200"/>
            <a:ext cx="8534400" cy="4800600"/>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0C0C0C"/>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5" name="Google Shape;145;p24"/>
          <p:cNvSpPr txBox="1">
            <a:spLocks noGrp="1"/>
          </p:cNvSpPr>
          <p:nvPr>
            <p:ph type="title"/>
          </p:nvPr>
        </p:nvSpPr>
        <p:spPr>
          <a:xfrm>
            <a:off x="304800" y="457200"/>
            <a:ext cx="8534401"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46" name="Google Shape;146;p24"/>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7" name="Google Shape;147;p24"/>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Section Title" type="secHead">
  <p:cSld name="SECTION_HEADER">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04800" y="1600200"/>
            <a:ext cx="8610600" cy="2514600"/>
          </a:xfrm>
          <a:prstGeom prst="rect">
            <a:avLst/>
          </a:prstGeom>
          <a:noFill/>
          <a:ln>
            <a:noFill/>
          </a:ln>
        </p:spPr>
        <p:txBody>
          <a:bodyPr spcFirstLastPara="1" wrap="square" lIns="0" tIns="28575" rIns="0" bIns="28575" anchor="t" anchorCtr="0"/>
          <a:lstStyle>
            <a:lvl1pPr marR="0" lvl="0" algn="l" rtl="0">
              <a:lnSpc>
                <a:spcPct val="85000"/>
              </a:lnSpc>
              <a:spcBef>
                <a:spcPts val="0"/>
              </a:spcBef>
              <a:spcAft>
                <a:spcPts val="0"/>
              </a:spcAft>
              <a:buSzPts val="1400"/>
              <a:buNone/>
              <a:defRPr sz="37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50" name="Google Shape;150;p25"/>
          <p:cNvSpPr txBox="1">
            <a:spLocks noGrp="1"/>
          </p:cNvSpPr>
          <p:nvPr>
            <p:ph type="body" idx="1"/>
          </p:nvPr>
        </p:nvSpPr>
        <p:spPr>
          <a:xfrm>
            <a:off x="304801" y="914401"/>
            <a:ext cx="8620125" cy="457201"/>
          </a:xfrm>
          <a:prstGeom prst="rect">
            <a:avLst/>
          </a:prstGeom>
          <a:noFill/>
          <a:ln>
            <a:noFill/>
          </a:ln>
        </p:spPr>
        <p:txBody>
          <a:bodyPr spcFirstLastPara="1" wrap="square" lIns="0" tIns="0" rIns="0" bIns="0" anchor="b" anchorCtr="0"/>
          <a:lstStyle>
            <a:lvl1pPr marL="457200" marR="0" lvl="0" indent="-228600"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40"/>
              </a:spcBef>
              <a:spcAft>
                <a:spcPts val="0"/>
              </a:spcAft>
              <a:buClr>
                <a:schemeClr val="accent5"/>
              </a:buClr>
              <a:buSzPts val="1700"/>
              <a:buFont typeface="Arial"/>
              <a:buNone/>
              <a:defRPr sz="17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00"/>
              </a:spcBef>
              <a:spcAft>
                <a:spcPts val="0"/>
              </a:spcAft>
              <a:buClr>
                <a:schemeClr val="accent5"/>
              </a:buClr>
              <a:buSzPts val="1500"/>
              <a:buFont typeface="Arial"/>
              <a:buNone/>
              <a:defRPr sz="15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520"/>
              </a:spcBef>
              <a:spcAft>
                <a:spcPts val="0"/>
              </a:spcAft>
              <a:buClr>
                <a:srgbClr val="7C93A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9pPr>
          </a:lstStyle>
          <a:p>
            <a:endParaRPr/>
          </a:p>
        </p:txBody>
      </p:sp>
      <p:sp>
        <p:nvSpPr>
          <p:cNvPr id="151" name="Google Shape;151;p25"/>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2" name="Google Shape;152;p2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tro Sentence Before Bullets">
  <p:cSld name="Intro Sentence Before Bullets">
    <p:spTree>
      <p:nvGrpSpPr>
        <p:cNvPr id="1" name="Shape 153"/>
        <p:cNvGrpSpPr/>
        <p:nvPr/>
      </p:nvGrpSpPr>
      <p:grpSpPr>
        <a:xfrm>
          <a:off x="0" y="0"/>
          <a:ext cx="0" cy="0"/>
          <a:chOff x="0" y="0"/>
          <a:chExt cx="0" cy="0"/>
        </a:xfrm>
      </p:grpSpPr>
      <p:sp>
        <p:nvSpPr>
          <p:cNvPr id="154" name="Google Shape;154;p26"/>
          <p:cNvSpPr txBox="1">
            <a:spLocks noGrp="1"/>
          </p:cNvSpPr>
          <p:nvPr>
            <p:ph type="body" idx="1"/>
          </p:nvPr>
        </p:nvSpPr>
        <p:spPr>
          <a:xfrm>
            <a:off x="304800" y="1598240"/>
            <a:ext cx="5943601" cy="742189"/>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600"/>
              <a:buFont typeface="Arial"/>
              <a:buNone/>
              <a:defRPr sz="26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155" name="Google Shape;155;p26"/>
          <p:cNvSpPr txBox="1">
            <a:spLocks noGrp="1"/>
          </p:cNvSpPr>
          <p:nvPr>
            <p:ph type="body" idx="2"/>
          </p:nvPr>
        </p:nvSpPr>
        <p:spPr>
          <a:xfrm>
            <a:off x="304800" y="2362201"/>
            <a:ext cx="5943600" cy="4027713"/>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262626"/>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156" name="Google Shape;156;p26"/>
          <p:cNvSpPr txBox="1">
            <a:spLocks noGrp="1"/>
          </p:cNvSpPr>
          <p:nvPr>
            <p:ph type="body" idx="3"/>
          </p:nvPr>
        </p:nvSpPr>
        <p:spPr>
          <a:xfrm>
            <a:off x="6400800" y="6086573"/>
            <a:ext cx="2438400" cy="304800"/>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157" name="Google Shape;157;p26"/>
          <p:cNvSpPr txBox="1">
            <a:spLocks noGrp="1"/>
          </p:cNvSpPr>
          <p:nvPr>
            <p:ph type="title"/>
          </p:nvPr>
        </p:nvSpPr>
        <p:spPr>
          <a:xfrm>
            <a:off x="304800" y="457200"/>
            <a:ext cx="8523514"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58" name="Google Shape;158;p26"/>
          <p:cNvSpPr>
            <a:spLocks noGrp="1"/>
          </p:cNvSpPr>
          <p:nvPr>
            <p:ph type="pic" idx="4"/>
          </p:nvPr>
        </p:nvSpPr>
        <p:spPr>
          <a:xfrm>
            <a:off x="6400800" y="1600201"/>
            <a:ext cx="2427514" cy="4419599"/>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9" name="Google Shape;159;p26"/>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0" name="Google Shape;160;p2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Bullets, Two Side Photos">
  <p:cSld name="Title, Bullets, Two Side Photos">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6379128" y="3413480"/>
            <a:ext cx="2438400" cy="377471"/>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163" name="Google Shape;163;p27"/>
          <p:cNvSpPr txBox="1">
            <a:spLocks noGrp="1"/>
          </p:cNvSpPr>
          <p:nvPr>
            <p:ph type="body" idx="2"/>
          </p:nvPr>
        </p:nvSpPr>
        <p:spPr>
          <a:xfrm>
            <a:off x="6379128" y="6018342"/>
            <a:ext cx="2438400" cy="371573"/>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164" name="Google Shape;164;p27"/>
          <p:cNvSpPr txBox="1">
            <a:spLocks noGrp="1"/>
          </p:cNvSpPr>
          <p:nvPr>
            <p:ph type="title"/>
          </p:nvPr>
        </p:nvSpPr>
        <p:spPr>
          <a:xfrm>
            <a:off x="304800" y="457200"/>
            <a:ext cx="8523514"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65" name="Google Shape;165;p27"/>
          <p:cNvSpPr txBox="1">
            <a:spLocks noGrp="1"/>
          </p:cNvSpPr>
          <p:nvPr>
            <p:ph type="body" idx="3"/>
          </p:nvPr>
        </p:nvSpPr>
        <p:spPr>
          <a:xfrm>
            <a:off x="304800" y="1589314"/>
            <a:ext cx="5791200" cy="4800601"/>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262626"/>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6" name="Google Shape;166;p27"/>
          <p:cNvSpPr>
            <a:spLocks noGrp="1"/>
          </p:cNvSpPr>
          <p:nvPr>
            <p:ph type="pic" idx="4"/>
          </p:nvPr>
        </p:nvSpPr>
        <p:spPr>
          <a:xfrm>
            <a:off x="6379030" y="1600003"/>
            <a:ext cx="2438400" cy="1733746"/>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7" name="Google Shape;167;p27"/>
          <p:cNvSpPr>
            <a:spLocks noGrp="1"/>
          </p:cNvSpPr>
          <p:nvPr>
            <p:ph type="pic" idx="5"/>
          </p:nvPr>
        </p:nvSpPr>
        <p:spPr>
          <a:xfrm>
            <a:off x="6379030" y="4198969"/>
            <a:ext cx="2438400" cy="1733746"/>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8" name="Google Shape;168;p27"/>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9" name="Google Shape;169;p27"/>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04800" y="457200"/>
            <a:ext cx="8627090"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72" name="Google Shape;172;p28"/>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3" name="Google Shape;173;p28"/>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74"/>
        <p:cNvGrpSpPr/>
        <p:nvPr/>
      </p:nvGrpSpPr>
      <p:grpSpPr>
        <a:xfrm>
          <a:off x="0" y="0"/>
          <a:ext cx="0" cy="0"/>
          <a:chOff x="0" y="0"/>
          <a:chExt cx="0" cy="0"/>
        </a:xfrm>
      </p:grpSpPr>
      <p:sp>
        <p:nvSpPr>
          <p:cNvPr id="175" name="Google Shape;175;p29"/>
          <p:cNvSpPr txBox="1">
            <a:spLocks noGrp="1"/>
          </p:cNvSpPr>
          <p:nvPr>
            <p:ph type="body" idx="1"/>
          </p:nvPr>
        </p:nvSpPr>
        <p:spPr>
          <a:xfrm>
            <a:off x="304800" y="1600200"/>
            <a:ext cx="4160520" cy="4800600"/>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4pPr>
            <a:lvl5pPr marL="2286000" marR="0" lvl="4" indent="-336550" algn="l" rtl="0">
              <a:lnSpc>
                <a:spcPct val="85000"/>
              </a:lnSpc>
              <a:spcBef>
                <a:spcPts val="680"/>
              </a:spcBef>
              <a:spcAft>
                <a:spcPts val="0"/>
              </a:spcAft>
              <a:buClr>
                <a:srgbClr val="7C93A0"/>
              </a:buClr>
              <a:buSzPts val="1700"/>
              <a:buFont typeface="Arial"/>
              <a:buChar char="•"/>
              <a:defRPr sz="1700" b="0" i="0" u="none" strike="noStrike" cap="none">
                <a:solidFill>
                  <a:srgbClr val="262626"/>
                </a:solidFill>
                <a:latin typeface="Source Sans Pro"/>
                <a:ea typeface="Source Sans Pro"/>
                <a:cs typeface="Source Sans Pro"/>
                <a:sym typeface="Source Sans Pro"/>
              </a:defRPr>
            </a:lvl5pPr>
            <a:lvl6pPr marL="2743200" marR="0" lvl="5"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6pPr>
            <a:lvl7pPr marL="3200400" marR="0" lvl="6"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7pPr>
            <a:lvl8pPr marL="3657600" marR="0" lvl="7"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8pPr>
            <a:lvl9pPr marL="4114800" marR="0" lvl="8"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9pPr>
          </a:lstStyle>
          <a:p>
            <a:endParaRPr/>
          </a:p>
        </p:txBody>
      </p:sp>
      <p:sp>
        <p:nvSpPr>
          <p:cNvPr id="176" name="Google Shape;176;p29"/>
          <p:cNvSpPr txBox="1">
            <a:spLocks noGrp="1"/>
          </p:cNvSpPr>
          <p:nvPr>
            <p:ph type="title"/>
          </p:nvPr>
        </p:nvSpPr>
        <p:spPr>
          <a:xfrm>
            <a:off x="304800" y="457200"/>
            <a:ext cx="8627090"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4667794" y="1600200"/>
            <a:ext cx="4160520" cy="4800601"/>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4pPr>
            <a:lvl5pPr marL="2286000" marR="0" lvl="4" indent="-336550" algn="l" rtl="0">
              <a:lnSpc>
                <a:spcPct val="85000"/>
              </a:lnSpc>
              <a:spcBef>
                <a:spcPts val="680"/>
              </a:spcBef>
              <a:spcAft>
                <a:spcPts val="0"/>
              </a:spcAft>
              <a:buClr>
                <a:srgbClr val="7C93A0"/>
              </a:buClr>
              <a:buSzPts val="1700"/>
              <a:buFont typeface="Arial"/>
              <a:buChar char="•"/>
              <a:defRPr sz="1700" b="0" i="0" u="none" strike="noStrike" cap="none">
                <a:solidFill>
                  <a:srgbClr val="262626"/>
                </a:solidFill>
                <a:latin typeface="Source Sans Pro"/>
                <a:ea typeface="Source Sans Pro"/>
                <a:cs typeface="Source Sans Pro"/>
                <a:sym typeface="Source Sans Pro"/>
              </a:defRPr>
            </a:lvl5pPr>
            <a:lvl6pPr marL="2743200" marR="0" lvl="5"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6pPr>
            <a:lvl7pPr marL="3200400" marR="0" lvl="6"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7pPr>
            <a:lvl8pPr marL="3657600" marR="0" lvl="7"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8pPr>
            <a:lvl9pPr marL="4114800" marR="0" lvl="8"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9pPr>
          </a:lstStyle>
          <a:p>
            <a:endParaRPr/>
          </a:p>
        </p:txBody>
      </p:sp>
      <p:sp>
        <p:nvSpPr>
          <p:cNvPr id="178" name="Google Shape;178;p29"/>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9" name="Google Shape;179;p29"/>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304799" y="1590098"/>
            <a:ext cx="4160520" cy="320040"/>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200"/>
              <a:buFont typeface="Arial"/>
              <a:buNone/>
              <a:defRPr sz="22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182" name="Google Shape;182;p30"/>
          <p:cNvSpPr txBox="1">
            <a:spLocks noGrp="1"/>
          </p:cNvSpPr>
          <p:nvPr>
            <p:ph type="body" idx="2"/>
          </p:nvPr>
        </p:nvSpPr>
        <p:spPr>
          <a:xfrm>
            <a:off x="304800" y="1963865"/>
            <a:ext cx="4160520" cy="4436935"/>
          </a:xfrm>
          <a:prstGeom prst="rect">
            <a:avLst/>
          </a:prstGeom>
          <a:noFill/>
          <a:ln>
            <a:noFill/>
          </a:ln>
        </p:spPr>
        <p:txBody>
          <a:bodyPr spcFirstLastPara="1" wrap="square" lIns="0" tIns="0" rIns="0" bIns="0" anchor="t" anchorCtr="0"/>
          <a:lstStyle>
            <a:lvl1pPr marL="457200" marR="0" lvl="0" indent="-368300" algn="l" rtl="0">
              <a:lnSpc>
                <a:spcPct val="9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1pPr>
            <a:lvl2pPr marL="914400" marR="0" lvl="1" indent="-342900" algn="l" rtl="0">
              <a:lnSpc>
                <a:spcPct val="85000"/>
              </a:lnSpc>
              <a:spcBef>
                <a:spcPts val="36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2pPr>
            <a:lvl3pPr marL="1371600" marR="0" lvl="2"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3pPr>
            <a:lvl4pPr marL="1828800" marR="0" lvl="3" indent="-323850" algn="l" rtl="0">
              <a:lnSpc>
                <a:spcPct val="85000"/>
              </a:lnSpc>
              <a:spcBef>
                <a:spcPts val="600"/>
              </a:spcBef>
              <a:spcAft>
                <a:spcPts val="0"/>
              </a:spcAft>
              <a:buClr>
                <a:schemeClr val="accent5"/>
              </a:buClr>
              <a:buSzPts val="1500"/>
              <a:buFont typeface="Arial"/>
              <a:buChar char="•"/>
              <a:defRPr sz="1500" b="0" i="0" u="none" strike="noStrike" cap="none">
                <a:solidFill>
                  <a:srgbClr val="262626"/>
                </a:solidFill>
                <a:latin typeface="Source Sans Pro"/>
                <a:ea typeface="Source Sans Pro"/>
                <a:cs typeface="Source Sans Pro"/>
                <a:sym typeface="Source Sans Pro"/>
              </a:defRPr>
            </a:lvl4pPr>
            <a:lvl5pPr marL="2286000" marR="0" lvl="4" indent="-323850" algn="l" rtl="0">
              <a:lnSpc>
                <a:spcPct val="85000"/>
              </a:lnSpc>
              <a:spcBef>
                <a:spcPts val="600"/>
              </a:spcBef>
              <a:spcAft>
                <a:spcPts val="0"/>
              </a:spcAft>
              <a:buClr>
                <a:srgbClr val="7C93A0"/>
              </a:buClr>
              <a:buSzPts val="1500"/>
              <a:buFont typeface="Arial"/>
              <a:buChar char="•"/>
              <a:defRPr sz="1500" b="0" i="0" u="none" strike="noStrike" cap="none">
                <a:solidFill>
                  <a:srgbClr val="0C0C0C"/>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183" name="Google Shape;183;p30"/>
          <p:cNvSpPr txBox="1">
            <a:spLocks noGrp="1"/>
          </p:cNvSpPr>
          <p:nvPr>
            <p:ph type="title"/>
          </p:nvPr>
        </p:nvSpPr>
        <p:spPr>
          <a:xfrm>
            <a:off x="304800" y="457200"/>
            <a:ext cx="8534400"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84" name="Google Shape;184;p30"/>
          <p:cNvSpPr txBox="1">
            <a:spLocks noGrp="1"/>
          </p:cNvSpPr>
          <p:nvPr>
            <p:ph type="body" idx="3"/>
          </p:nvPr>
        </p:nvSpPr>
        <p:spPr>
          <a:xfrm>
            <a:off x="4669971" y="1590098"/>
            <a:ext cx="4160520" cy="320040"/>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200"/>
              <a:buFont typeface="Arial"/>
              <a:buNone/>
              <a:defRPr sz="22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185" name="Google Shape;185;p30"/>
          <p:cNvSpPr txBox="1">
            <a:spLocks noGrp="1"/>
          </p:cNvSpPr>
          <p:nvPr>
            <p:ph type="body" idx="4"/>
          </p:nvPr>
        </p:nvSpPr>
        <p:spPr>
          <a:xfrm>
            <a:off x="4669971" y="1963865"/>
            <a:ext cx="4160520" cy="4436935"/>
          </a:xfrm>
          <a:prstGeom prst="rect">
            <a:avLst/>
          </a:prstGeom>
          <a:noFill/>
          <a:ln>
            <a:noFill/>
          </a:ln>
        </p:spPr>
        <p:txBody>
          <a:bodyPr spcFirstLastPara="1" wrap="square" lIns="0" tIns="0" rIns="0" bIns="0" anchor="t" anchorCtr="0"/>
          <a:lstStyle>
            <a:lvl1pPr marL="457200" marR="0" lvl="0" indent="-368300" algn="l" rtl="0">
              <a:lnSpc>
                <a:spcPct val="9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1pPr>
            <a:lvl2pPr marL="914400" marR="0" lvl="1" indent="-342900" algn="l" rtl="0">
              <a:lnSpc>
                <a:spcPct val="85000"/>
              </a:lnSpc>
              <a:spcBef>
                <a:spcPts val="36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2pPr>
            <a:lvl3pPr marL="1371600" marR="0" lvl="2"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3pPr>
            <a:lvl4pPr marL="1828800" marR="0" lvl="3" indent="-323850" algn="l" rtl="0">
              <a:lnSpc>
                <a:spcPct val="85000"/>
              </a:lnSpc>
              <a:spcBef>
                <a:spcPts val="600"/>
              </a:spcBef>
              <a:spcAft>
                <a:spcPts val="0"/>
              </a:spcAft>
              <a:buClr>
                <a:schemeClr val="accent5"/>
              </a:buClr>
              <a:buSzPts val="1500"/>
              <a:buFont typeface="Arial"/>
              <a:buChar char="•"/>
              <a:defRPr sz="1500" b="0" i="0" u="none" strike="noStrike" cap="none">
                <a:solidFill>
                  <a:srgbClr val="262626"/>
                </a:solidFill>
                <a:latin typeface="Source Sans Pro"/>
                <a:ea typeface="Source Sans Pro"/>
                <a:cs typeface="Source Sans Pro"/>
                <a:sym typeface="Source Sans Pro"/>
              </a:defRPr>
            </a:lvl4pPr>
            <a:lvl5pPr marL="2286000" marR="0" lvl="4" indent="-323850" algn="l" rtl="0">
              <a:lnSpc>
                <a:spcPct val="85000"/>
              </a:lnSpc>
              <a:spcBef>
                <a:spcPts val="600"/>
              </a:spcBef>
              <a:spcAft>
                <a:spcPts val="0"/>
              </a:spcAft>
              <a:buClr>
                <a:srgbClr val="7C93A0"/>
              </a:buClr>
              <a:buSzPts val="1500"/>
              <a:buFont typeface="Arial"/>
              <a:buChar char="•"/>
              <a:defRPr sz="1500" b="0" i="0" u="none" strike="noStrike" cap="none">
                <a:solidFill>
                  <a:srgbClr val="0C0C0C"/>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186" name="Google Shape;186;p30"/>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7" name="Google Shape;187;p30"/>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mart Art">
  <p:cSld name="Title and Smart Art">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04800" y="457200"/>
            <a:ext cx="8523514"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90" name="Google Shape;190;p31"/>
          <p:cNvSpPr>
            <a:spLocks noGrp="1"/>
          </p:cNvSpPr>
          <p:nvPr>
            <p:ph type="dgm" idx="2"/>
          </p:nvPr>
        </p:nvSpPr>
        <p:spPr>
          <a:xfrm>
            <a:off x="304802" y="1600200"/>
            <a:ext cx="8523513" cy="4789714"/>
          </a:xfrm>
          <a:prstGeom prst="rect">
            <a:avLst/>
          </a:prstGeom>
          <a:noFill/>
          <a:ln>
            <a:noFill/>
          </a:ln>
        </p:spPr>
        <p:txBody>
          <a:bodyPr spcFirstLastPara="1" wrap="square" lIns="0" tIns="0" rIns="0" bIns="0" anchor="ctr" anchorCtr="0"/>
          <a:lstStyle>
            <a:lvl1pPr marR="0" lvl="0" algn="ctr" rtl="0">
              <a:lnSpc>
                <a:spcPct val="85000"/>
              </a:lnSpc>
              <a:spcBef>
                <a:spcPts val="104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1" name="Google Shape;191;p31"/>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2" name="Google Shape;192;p3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b="0" i="0" u="none" strike="noStrike" cap="none">
                <a:solidFill>
                  <a:srgbClr val="000000"/>
                </a:solidFill>
                <a:latin typeface="Source Sans Pro"/>
                <a:ea typeface="Source Sans Pro"/>
                <a:cs typeface="Source Sans Pro"/>
                <a:sym typeface="Source Sans Pro"/>
              </a:defRPr>
            </a:lvl1pPr>
            <a:lvl2pPr marL="0" marR="0" lvl="1" indent="0" algn="r" rtl="0">
              <a:spcBef>
                <a:spcPts val="0"/>
              </a:spcBef>
              <a:buNone/>
              <a:defRPr sz="700" b="0" i="0" u="none" strike="noStrike" cap="none">
                <a:solidFill>
                  <a:srgbClr val="000000"/>
                </a:solidFill>
                <a:latin typeface="Source Sans Pro"/>
                <a:ea typeface="Source Sans Pro"/>
                <a:cs typeface="Source Sans Pro"/>
                <a:sym typeface="Source Sans Pro"/>
              </a:defRPr>
            </a:lvl2pPr>
            <a:lvl3pPr marL="0" marR="0" lvl="2" indent="0" algn="r" rtl="0">
              <a:spcBef>
                <a:spcPts val="0"/>
              </a:spcBef>
              <a:buNone/>
              <a:defRPr sz="700" b="0" i="0" u="none" strike="noStrike" cap="none">
                <a:solidFill>
                  <a:srgbClr val="000000"/>
                </a:solidFill>
                <a:latin typeface="Source Sans Pro"/>
                <a:ea typeface="Source Sans Pro"/>
                <a:cs typeface="Source Sans Pro"/>
                <a:sym typeface="Source Sans Pro"/>
              </a:defRPr>
            </a:lvl3pPr>
            <a:lvl4pPr marL="0" marR="0" lvl="3" indent="0" algn="r" rtl="0">
              <a:spcBef>
                <a:spcPts val="0"/>
              </a:spcBef>
              <a:buNone/>
              <a:defRPr sz="700" b="0" i="0" u="none" strike="noStrike" cap="none">
                <a:solidFill>
                  <a:srgbClr val="000000"/>
                </a:solidFill>
                <a:latin typeface="Source Sans Pro"/>
                <a:ea typeface="Source Sans Pro"/>
                <a:cs typeface="Source Sans Pro"/>
                <a:sym typeface="Source Sans Pro"/>
              </a:defRPr>
            </a:lvl4pPr>
            <a:lvl5pPr marL="0" marR="0" lvl="4" indent="0" algn="r" rtl="0">
              <a:spcBef>
                <a:spcPts val="0"/>
              </a:spcBef>
              <a:buNone/>
              <a:defRPr sz="700" b="0" i="0" u="none" strike="noStrike" cap="none">
                <a:solidFill>
                  <a:srgbClr val="000000"/>
                </a:solidFill>
                <a:latin typeface="Source Sans Pro"/>
                <a:ea typeface="Source Sans Pro"/>
                <a:cs typeface="Source Sans Pro"/>
                <a:sym typeface="Source Sans Pro"/>
              </a:defRPr>
            </a:lvl5pPr>
            <a:lvl6pPr marL="0" marR="0" lvl="5" indent="0" algn="r" rtl="0">
              <a:spcBef>
                <a:spcPts val="0"/>
              </a:spcBef>
              <a:buNone/>
              <a:defRPr sz="700" b="0" i="0" u="none" strike="noStrike" cap="none">
                <a:solidFill>
                  <a:srgbClr val="000000"/>
                </a:solidFill>
                <a:latin typeface="Source Sans Pro"/>
                <a:ea typeface="Source Sans Pro"/>
                <a:cs typeface="Source Sans Pro"/>
                <a:sym typeface="Source Sans Pro"/>
              </a:defRPr>
            </a:lvl6pPr>
            <a:lvl7pPr marL="0" marR="0" lvl="6" indent="0" algn="r" rtl="0">
              <a:spcBef>
                <a:spcPts val="0"/>
              </a:spcBef>
              <a:buNone/>
              <a:defRPr sz="700" b="0" i="0" u="none" strike="noStrike" cap="none">
                <a:solidFill>
                  <a:srgbClr val="000000"/>
                </a:solidFill>
                <a:latin typeface="Source Sans Pro"/>
                <a:ea typeface="Source Sans Pro"/>
                <a:cs typeface="Source Sans Pro"/>
                <a:sym typeface="Source Sans Pro"/>
              </a:defRPr>
            </a:lvl7pPr>
            <a:lvl8pPr marL="0" marR="0" lvl="7" indent="0" algn="r" rtl="0">
              <a:spcBef>
                <a:spcPts val="0"/>
              </a:spcBef>
              <a:buNone/>
              <a:defRPr sz="700" b="0" i="0" u="none" strike="noStrike" cap="none">
                <a:solidFill>
                  <a:srgbClr val="000000"/>
                </a:solidFill>
                <a:latin typeface="Source Sans Pro"/>
                <a:ea typeface="Source Sans Pro"/>
                <a:cs typeface="Source Sans Pro"/>
                <a:sym typeface="Source Sans Pro"/>
              </a:defRPr>
            </a:lvl8pPr>
            <a:lvl9pPr marL="0" marR="0" lvl="8" indent="0" algn="r" rtl="0">
              <a:spcBef>
                <a:spcPts val="0"/>
              </a:spcBef>
              <a:buNone/>
              <a:defRPr sz="700" b="0" i="0" u="none" strike="noStrike" cap="none">
                <a:solidFill>
                  <a:srgbClr val="00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3"/>
        <p:cNvGrpSpPr/>
        <p:nvPr/>
      </p:nvGrpSpPr>
      <p:grpSpPr>
        <a:xfrm>
          <a:off x="0" y="0"/>
          <a:ext cx="0" cy="0"/>
          <a:chOff x="0" y="0"/>
          <a:chExt cx="0" cy="0"/>
        </a:xfrm>
      </p:grpSpPr>
      <p:sp>
        <p:nvSpPr>
          <p:cNvPr id="194" name="Google Shape;194;p32"/>
          <p:cNvSpPr txBox="1">
            <a:spLocks noGrp="1"/>
          </p:cNvSpPr>
          <p:nvPr>
            <p:ph type="ctrTitle"/>
          </p:nvPr>
        </p:nvSpPr>
        <p:spPr>
          <a:xfrm>
            <a:off x="685800" y="2130425"/>
            <a:ext cx="7772400" cy="1470025"/>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95" name="Google Shape;195;p32"/>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lstStyle>
            <a:lvl1pPr marR="0" lvl="0" algn="ctr" rtl="0">
              <a:lnSpc>
                <a:spcPct val="85000"/>
              </a:lnSpc>
              <a:spcBef>
                <a:spcPts val="1040"/>
              </a:spcBef>
              <a:spcAft>
                <a:spcPts val="0"/>
              </a:spcAft>
              <a:buClr>
                <a:schemeClr val="accent5"/>
              </a:buClr>
              <a:buSzPts val="2600"/>
              <a:buFont typeface="Arial"/>
              <a:buNone/>
              <a:defRPr sz="2600" b="0" i="0" u="none" strike="noStrike" cap="none">
                <a:solidFill>
                  <a:srgbClr val="888888"/>
                </a:solidFill>
                <a:latin typeface="Source Sans Pro"/>
                <a:ea typeface="Source Sans Pro"/>
                <a:cs typeface="Source Sans Pro"/>
                <a:sym typeface="Source Sans Pro"/>
              </a:defRPr>
            </a:lvl1pPr>
            <a:lvl2pPr marR="0" lvl="1" algn="ctr" rtl="0">
              <a:lnSpc>
                <a:spcPct val="85000"/>
              </a:lnSpc>
              <a:spcBef>
                <a:spcPts val="440"/>
              </a:spcBef>
              <a:spcAft>
                <a:spcPts val="0"/>
              </a:spcAft>
              <a:buClr>
                <a:schemeClr val="accent5"/>
              </a:buClr>
              <a:buSzPts val="2200"/>
              <a:buFont typeface="Arial"/>
              <a:buNone/>
              <a:defRPr sz="2200" b="0" i="0" u="none" strike="noStrike" cap="none">
                <a:solidFill>
                  <a:srgbClr val="888888"/>
                </a:solidFill>
                <a:latin typeface="Source Sans Pro"/>
                <a:ea typeface="Source Sans Pro"/>
                <a:cs typeface="Source Sans Pro"/>
                <a:sym typeface="Source Sans Pro"/>
              </a:defRPr>
            </a:lvl2pPr>
            <a:lvl3pPr marR="0" lvl="2" algn="ctr" rtl="0">
              <a:lnSpc>
                <a:spcPct val="85000"/>
              </a:lnSpc>
              <a:spcBef>
                <a:spcPts val="880"/>
              </a:spcBef>
              <a:spcAft>
                <a:spcPts val="0"/>
              </a:spcAft>
              <a:buClr>
                <a:schemeClr val="accent5"/>
              </a:buClr>
              <a:buSzPts val="2200"/>
              <a:buFont typeface="Arial"/>
              <a:buNone/>
              <a:defRPr sz="2200" b="0" i="0" u="none" strike="noStrike" cap="none">
                <a:solidFill>
                  <a:srgbClr val="888888"/>
                </a:solidFill>
                <a:latin typeface="Source Sans Pro"/>
                <a:ea typeface="Source Sans Pro"/>
                <a:cs typeface="Source Sans Pro"/>
                <a:sym typeface="Source Sans Pro"/>
              </a:defRPr>
            </a:lvl3pPr>
            <a:lvl4pPr marR="0" lvl="3" algn="ctr" rtl="0">
              <a:lnSpc>
                <a:spcPct val="85000"/>
              </a:lnSpc>
              <a:spcBef>
                <a:spcPts val="720"/>
              </a:spcBef>
              <a:spcAft>
                <a:spcPts val="0"/>
              </a:spcAft>
              <a:buClr>
                <a:schemeClr val="accent5"/>
              </a:buClr>
              <a:buSzPts val="1800"/>
              <a:buFont typeface="Arial"/>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85000"/>
              </a:lnSpc>
              <a:spcBef>
                <a:spcPts val="720"/>
              </a:spcBef>
              <a:spcAft>
                <a:spcPts val="0"/>
              </a:spcAft>
              <a:buClr>
                <a:srgbClr val="7C93A0"/>
              </a:buClr>
              <a:buSzPts val="1800"/>
              <a:buFont typeface="Arial"/>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6pPr>
            <a:lvl7pPr marR="0" lvl="6"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7pPr>
            <a:lvl8pPr marR="0" lvl="7"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8pPr>
            <a:lvl9pPr marR="0" lvl="8" algn="ctr" rtl="0">
              <a:lnSpc>
                <a:spcPct val="85000"/>
              </a:lnSpc>
              <a:spcBef>
                <a:spcPts val="720"/>
              </a:spcBef>
              <a:spcAft>
                <a:spcPts val="0"/>
              </a:spcAft>
              <a:buClr>
                <a:srgbClr val="61781F"/>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9pPr>
          </a:lstStyle>
          <a:p>
            <a:endParaRPr/>
          </a:p>
        </p:txBody>
      </p:sp>
      <p:sp>
        <p:nvSpPr>
          <p:cNvPr id="196" name="Google Shape;19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7" name="Google Shape;197;p32"/>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8" name="Google Shape;198;p3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000000"/>
                </a:solidFill>
                <a:latin typeface="Source Sans Pro"/>
                <a:ea typeface="Source Sans Pro"/>
                <a:cs typeface="Source Sans Pro"/>
                <a:sym typeface="Source Sans Pro"/>
              </a:defRPr>
            </a:lvl1pPr>
            <a:lvl2pPr marL="0" marR="0" lvl="1" indent="0" algn="r" rtl="0">
              <a:spcBef>
                <a:spcPts val="0"/>
              </a:spcBef>
              <a:buNone/>
              <a:defRPr sz="700">
                <a:solidFill>
                  <a:srgbClr val="000000"/>
                </a:solidFill>
                <a:latin typeface="Source Sans Pro"/>
                <a:ea typeface="Source Sans Pro"/>
                <a:cs typeface="Source Sans Pro"/>
                <a:sym typeface="Source Sans Pro"/>
              </a:defRPr>
            </a:lvl2pPr>
            <a:lvl3pPr marL="0" marR="0" lvl="2" indent="0" algn="r" rtl="0">
              <a:spcBef>
                <a:spcPts val="0"/>
              </a:spcBef>
              <a:buNone/>
              <a:defRPr sz="700">
                <a:solidFill>
                  <a:srgbClr val="000000"/>
                </a:solidFill>
                <a:latin typeface="Source Sans Pro"/>
                <a:ea typeface="Source Sans Pro"/>
                <a:cs typeface="Source Sans Pro"/>
                <a:sym typeface="Source Sans Pro"/>
              </a:defRPr>
            </a:lvl3pPr>
            <a:lvl4pPr marL="0" marR="0" lvl="3" indent="0" algn="r" rtl="0">
              <a:spcBef>
                <a:spcPts val="0"/>
              </a:spcBef>
              <a:buNone/>
              <a:defRPr sz="700">
                <a:solidFill>
                  <a:srgbClr val="000000"/>
                </a:solidFill>
                <a:latin typeface="Source Sans Pro"/>
                <a:ea typeface="Source Sans Pro"/>
                <a:cs typeface="Source Sans Pro"/>
                <a:sym typeface="Source Sans Pro"/>
              </a:defRPr>
            </a:lvl4pPr>
            <a:lvl5pPr marL="0" marR="0" lvl="4" indent="0" algn="r" rtl="0">
              <a:spcBef>
                <a:spcPts val="0"/>
              </a:spcBef>
              <a:buNone/>
              <a:defRPr sz="700">
                <a:solidFill>
                  <a:srgbClr val="000000"/>
                </a:solidFill>
                <a:latin typeface="Source Sans Pro"/>
                <a:ea typeface="Source Sans Pro"/>
                <a:cs typeface="Source Sans Pro"/>
                <a:sym typeface="Source Sans Pro"/>
              </a:defRPr>
            </a:lvl5pPr>
            <a:lvl6pPr marL="0" marR="0" lvl="5" indent="0" algn="r" rtl="0">
              <a:spcBef>
                <a:spcPts val="0"/>
              </a:spcBef>
              <a:buNone/>
              <a:defRPr sz="700">
                <a:solidFill>
                  <a:srgbClr val="000000"/>
                </a:solidFill>
                <a:latin typeface="Source Sans Pro"/>
                <a:ea typeface="Source Sans Pro"/>
                <a:cs typeface="Source Sans Pro"/>
                <a:sym typeface="Source Sans Pro"/>
              </a:defRPr>
            </a:lvl6pPr>
            <a:lvl7pPr marL="0" marR="0" lvl="6" indent="0" algn="r" rtl="0">
              <a:spcBef>
                <a:spcPts val="0"/>
              </a:spcBef>
              <a:buNone/>
              <a:defRPr sz="700">
                <a:solidFill>
                  <a:srgbClr val="000000"/>
                </a:solidFill>
                <a:latin typeface="Source Sans Pro"/>
                <a:ea typeface="Source Sans Pro"/>
                <a:cs typeface="Source Sans Pro"/>
                <a:sym typeface="Source Sans Pro"/>
              </a:defRPr>
            </a:lvl7pPr>
            <a:lvl8pPr marL="0" marR="0" lvl="7" indent="0" algn="r" rtl="0">
              <a:spcBef>
                <a:spcPts val="0"/>
              </a:spcBef>
              <a:buNone/>
              <a:defRPr sz="700">
                <a:solidFill>
                  <a:srgbClr val="000000"/>
                </a:solidFill>
                <a:latin typeface="Source Sans Pro"/>
                <a:ea typeface="Source Sans Pro"/>
                <a:cs typeface="Source Sans Pro"/>
                <a:sym typeface="Source Sans Pro"/>
              </a:defRPr>
            </a:lvl8pPr>
            <a:lvl9pPr marL="0" marR="0" lvl="8" indent="0" algn="r" rtl="0">
              <a:spcBef>
                <a:spcPts val="0"/>
              </a:spcBef>
              <a:buNone/>
              <a:defRPr sz="700">
                <a:solidFill>
                  <a:srgbClr val="00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
        <p:nvSpPr>
          <p:cNvPr id="200" name="Google Shape;20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1" name="Google Shape;201;p33"/>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2" name="Google Shape;202;p33"/>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000000"/>
                </a:solidFill>
                <a:latin typeface="Source Sans Pro"/>
                <a:ea typeface="Source Sans Pro"/>
                <a:cs typeface="Source Sans Pro"/>
                <a:sym typeface="Source Sans Pro"/>
              </a:defRPr>
            </a:lvl1pPr>
            <a:lvl2pPr marL="0" marR="0" lvl="1" indent="0" algn="r" rtl="0">
              <a:spcBef>
                <a:spcPts val="0"/>
              </a:spcBef>
              <a:buNone/>
              <a:defRPr sz="700">
                <a:solidFill>
                  <a:srgbClr val="000000"/>
                </a:solidFill>
                <a:latin typeface="Source Sans Pro"/>
                <a:ea typeface="Source Sans Pro"/>
                <a:cs typeface="Source Sans Pro"/>
                <a:sym typeface="Source Sans Pro"/>
              </a:defRPr>
            </a:lvl2pPr>
            <a:lvl3pPr marL="0" marR="0" lvl="2" indent="0" algn="r" rtl="0">
              <a:spcBef>
                <a:spcPts val="0"/>
              </a:spcBef>
              <a:buNone/>
              <a:defRPr sz="700">
                <a:solidFill>
                  <a:srgbClr val="000000"/>
                </a:solidFill>
                <a:latin typeface="Source Sans Pro"/>
                <a:ea typeface="Source Sans Pro"/>
                <a:cs typeface="Source Sans Pro"/>
                <a:sym typeface="Source Sans Pro"/>
              </a:defRPr>
            </a:lvl3pPr>
            <a:lvl4pPr marL="0" marR="0" lvl="3" indent="0" algn="r" rtl="0">
              <a:spcBef>
                <a:spcPts val="0"/>
              </a:spcBef>
              <a:buNone/>
              <a:defRPr sz="700">
                <a:solidFill>
                  <a:srgbClr val="000000"/>
                </a:solidFill>
                <a:latin typeface="Source Sans Pro"/>
                <a:ea typeface="Source Sans Pro"/>
                <a:cs typeface="Source Sans Pro"/>
                <a:sym typeface="Source Sans Pro"/>
              </a:defRPr>
            </a:lvl4pPr>
            <a:lvl5pPr marL="0" marR="0" lvl="4" indent="0" algn="r" rtl="0">
              <a:spcBef>
                <a:spcPts val="0"/>
              </a:spcBef>
              <a:buNone/>
              <a:defRPr sz="700">
                <a:solidFill>
                  <a:srgbClr val="000000"/>
                </a:solidFill>
                <a:latin typeface="Source Sans Pro"/>
                <a:ea typeface="Source Sans Pro"/>
                <a:cs typeface="Source Sans Pro"/>
                <a:sym typeface="Source Sans Pro"/>
              </a:defRPr>
            </a:lvl5pPr>
            <a:lvl6pPr marL="0" marR="0" lvl="5" indent="0" algn="r" rtl="0">
              <a:spcBef>
                <a:spcPts val="0"/>
              </a:spcBef>
              <a:buNone/>
              <a:defRPr sz="700">
                <a:solidFill>
                  <a:srgbClr val="000000"/>
                </a:solidFill>
                <a:latin typeface="Source Sans Pro"/>
                <a:ea typeface="Source Sans Pro"/>
                <a:cs typeface="Source Sans Pro"/>
                <a:sym typeface="Source Sans Pro"/>
              </a:defRPr>
            </a:lvl6pPr>
            <a:lvl7pPr marL="0" marR="0" lvl="6" indent="0" algn="r" rtl="0">
              <a:spcBef>
                <a:spcPts val="0"/>
              </a:spcBef>
              <a:buNone/>
              <a:defRPr sz="700">
                <a:solidFill>
                  <a:srgbClr val="000000"/>
                </a:solidFill>
                <a:latin typeface="Source Sans Pro"/>
                <a:ea typeface="Source Sans Pro"/>
                <a:cs typeface="Source Sans Pro"/>
                <a:sym typeface="Source Sans Pro"/>
              </a:defRPr>
            </a:lvl7pPr>
            <a:lvl8pPr marL="0" marR="0" lvl="7" indent="0" algn="r" rtl="0">
              <a:spcBef>
                <a:spcPts val="0"/>
              </a:spcBef>
              <a:buNone/>
              <a:defRPr sz="700">
                <a:solidFill>
                  <a:srgbClr val="000000"/>
                </a:solidFill>
                <a:latin typeface="Source Sans Pro"/>
                <a:ea typeface="Source Sans Pro"/>
                <a:cs typeface="Source Sans Pro"/>
                <a:sym typeface="Source Sans Pro"/>
              </a:defRPr>
            </a:lvl8pPr>
            <a:lvl9pPr marL="0" marR="0" lvl="8" indent="0" algn="r" rtl="0">
              <a:spcBef>
                <a:spcPts val="0"/>
              </a:spcBef>
              <a:buNone/>
              <a:defRPr sz="700">
                <a:solidFill>
                  <a:srgbClr val="00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Section Title" type="secHead">
  <p:cSld name="SECTION_HEADER">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04800" y="1600200"/>
            <a:ext cx="8610600" cy="2514600"/>
          </a:xfrm>
          <a:prstGeom prst="rect">
            <a:avLst/>
          </a:prstGeom>
          <a:noFill/>
          <a:ln>
            <a:noFill/>
          </a:ln>
        </p:spPr>
        <p:txBody>
          <a:bodyPr spcFirstLastPara="1" wrap="square" lIns="0" tIns="28575" rIns="0" bIns="28575" anchor="t" anchorCtr="0"/>
          <a:lstStyle>
            <a:lvl1pPr marR="0" lvl="0" algn="l" rtl="0">
              <a:lnSpc>
                <a:spcPct val="85000"/>
              </a:lnSpc>
              <a:spcBef>
                <a:spcPts val="0"/>
              </a:spcBef>
              <a:spcAft>
                <a:spcPts val="0"/>
              </a:spcAft>
              <a:buSzPts val="1400"/>
              <a:buNone/>
              <a:defRPr sz="37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304806" y="914406"/>
            <a:ext cx="8620125" cy="457201"/>
          </a:xfrm>
          <a:prstGeom prst="rect">
            <a:avLst/>
          </a:prstGeom>
          <a:noFill/>
          <a:ln>
            <a:noFill/>
          </a:ln>
        </p:spPr>
        <p:txBody>
          <a:bodyPr spcFirstLastPara="1" wrap="square" lIns="0" tIns="0" rIns="0" bIns="0" anchor="b" anchorCtr="0"/>
          <a:lstStyle>
            <a:lvl1pPr marL="457200" marR="0" lvl="0" indent="-228600"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40"/>
              </a:spcBef>
              <a:spcAft>
                <a:spcPts val="0"/>
              </a:spcAft>
              <a:buClr>
                <a:schemeClr val="accent5"/>
              </a:buClr>
              <a:buSzPts val="1700"/>
              <a:buFont typeface="Arial"/>
              <a:buNone/>
              <a:defRPr sz="17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00"/>
              </a:spcBef>
              <a:spcAft>
                <a:spcPts val="0"/>
              </a:spcAft>
              <a:buClr>
                <a:schemeClr val="accent5"/>
              </a:buClr>
              <a:buSzPts val="1500"/>
              <a:buFont typeface="Arial"/>
              <a:buNone/>
              <a:defRPr sz="15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520"/>
              </a:spcBef>
              <a:spcAft>
                <a:spcPts val="0"/>
              </a:spcAft>
              <a:buClr>
                <a:srgbClr val="7C93A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520"/>
              </a:spcBef>
              <a:spcAft>
                <a:spcPts val="0"/>
              </a:spcAft>
              <a:buClr>
                <a:srgbClr val="61781F"/>
              </a:buClr>
              <a:buSzPts val="1300"/>
              <a:buFont typeface="Noto Sans Symbols"/>
              <a:buNone/>
              <a:defRPr sz="13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p5"/>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b="0" i="0" u="none" strike="noStrike" cap="none">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b="0" i="0" u="none" strike="noStrike" cap="none">
                <a:solidFill>
                  <a:srgbClr val="B7B7A9"/>
                </a:solidFill>
                <a:latin typeface="Source Sans Pro"/>
                <a:ea typeface="Source Sans Pro"/>
                <a:cs typeface="Source Sans Pro"/>
                <a:sym typeface="Source Sans Pro"/>
              </a:defRPr>
            </a:lvl1pPr>
            <a:lvl2pPr marL="0" marR="0" lvl="1" indent="0" algn="r" rtl="0">
              <a:spcBef>
                <a:spcPts val="0"/>
              </a:spcBef>
              <a:buNone/>
              <a:defRPr sz="700" b="0" i="0" u="none" strike="noStrike" cap="none">
                <a:solidFill>
                  <a:srgbClr val="B7B7A9"/>
                </a:solidFill>
                <a:latin typeface="Source Sans Pro"/>
                <a:ea typeface="Source Sans Pro"/>
                <a:cs typeface="Source Sans Pro"/>
                <a:sym typeface="Source Sans Pro"/>
              </a:defRPr>
            </a:lvl2pPr>
            <a:lvl3pPr marL="0" marR="0" lvl="2" indent="0" algn="r" rtl="0">
              <a:spcBef>
                <a:spcPts val="0"/>
              </a:spcBef>
              <a:buNone/>
              <a:defRPr sz="700" b="0" i="0" u="none" strike="noStrike" cap="none">
                <a:solidFill>
                  <a:srgbClr val="B7B7A9"/>
                </a:solidFill>
                <a:latin typeface="Source Sans Pro"/>
                <a:ea typeface="Source Sans Pro"/>
                <a:cs typeface="Source Sans Pro"/>
                <a:sym typeface="Source Sans Pro"/>
              </a:defRPr>
            </a:lvl3pPr>
            <a:lvl4pPr marL="0" marR="0" lvl="3" indent="0" algn="r" rtl="0">
              <a:spcBef>
                <a:spcPts val="0"/>
              </a:spcBef>
              <a:buNone/>
              <a:defRPr sz="700" b="0" i="0" u="none" strike="noStrike" cap="none">
                <a:solidFill>
                  <a:srgbClr val="B7B7A9"/>
                </a:solidFill>
                <a:latin typeface="Source Sans Pro"/>
                <a:ea typeface="Source Sans Pro"/>
                <a:cs typeface="Source Sans Pro"/>
                <a:sym typeface="Source Sans Pro"/>
              </a:defRPr>
            </a:lvl4pPr>
            <a:lvl5pPr marL="0" marR="0" lvl="4" indent="0" algn="r" rtl="0">
              <a:spcBef>
                <a:spcPts val="0"/>
              </a:spcBef>
              <a:buNone/>
              <a:defRPr sz="700" b="0" i="0" u="none" strike="noStrike" cap="none">
                <a:solidFill>
                  <a:srgbClr val="B7B7A9"/>
                </a:solidFill>
                <a:latin typeface="Source Sans Pro"/>
                <a:ea typeface="Source Sans Pro"/>
                <a:cs typeface="Source Sans Pro"/>
                <a:sym typeface="Source Sans Pro"/>
              </a:defRPr>
            </a:lvl5pPr>
            <a:lvl6pPr marL="0" marR="0" lvl="5" indent="0" algn="r" rtl="0">
              <a:spcBef>
                <a:spcPts val="0"/>
              </a:spcBef>
              <a:buNone/>
              <a:defRPr sz="700" b="0" i="0" u="none" strike="noStrike" cap="none">
                <a:solidFill>
                  <a:srgbClr val="B7B7A9"/>
                </a:solidFill>
                <a:latin typeface="Source Sans Pro"/>
                <a:ea typeface="Source Sans Pro"/>
                <a:cs typeface="Source Sans Pro"/>
                <a:sym typeface="Source Sans Pro"/>
              </a:defRPr>
            </a:lvl6pPr>
            <a:lvl7pPr marL="0" marR="0" lvl="6" indent="0" algn="r" rtl="0">
              <a:spcBef>
                <a:spcPts val="0"/>
              </a:spcBef>
              <a:buNone/>
              <a:defRPr sz="700" b="0" i="0" u="none" strike="noStrike" cap="none">
                <a:solidFill>
                  <a:srgbClr val="B7B7A9"/>
                </a:solidFill>
                <a:latin typeface="Source Sans Pro"/>
                <a:ea typeface="Source Sans Pro"/>
                <a:cs typeface="Source Sans Pro"/>
                <a:sym typeface="Source Sans Pro"/>
              </a:defRPr>
            </a:lvl7pPr>
            <a:lvl8pPr marL="0" marR="0" lvl="7" indent="0" algn="r" rtl="0">
              <a:spcBef>
                <a:spcPts val="0"/>
              </a:spcBef>
              <a:buNone/>
              <a:defRPr sz="700" b="0" i="0" u="none" strike="noStrike" cap="none">
                <a:solidFill>
                  <a:srgbClr val="B7B7A9"/>
                </a:solidFill>
                <a:latin typeface="Source Sans Pro"/>
                <a:ea typeface="Source Sans Pro"/>
                <a:cs typeface="Source Sans Pro"/>
                <a:sym typeface="Source Sans Pro"/>
              </a:defRPr>
            </a:lvl8pPr>
            <a:lvl9pPr marL="0" marR="0" lvl="8" indent="0" algn="r" rtl="0">
              <a:spcBef>
                <a:spcPts val="0"/>
              </a:spcBef>
              <a:buNone/>
              <a:defRPr sz="700" b="0" i="0" u="none" strike="noStrike" cap="none">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Sentence Before Bullets">
  <p:cSld name="Intro Sentence Before Bullets">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04801" y="1598241"/>
            <a:ext cx="5943601" cy="742189"/>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600"/>
              <a:buFont typeface="Arial"/>
              <a:buNone/>
              <a:defRPr sz="26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6"/>
          <p:cNvSpPr txBox="1">
            <a:spLocks noGrp="1"/>
          </p:cNvSpPr>
          <p:nvPr>
            <p:ph type="body" idx="2"/>
          </p:nvPr>
        </p:nvSpPr>
        <p:spPr>
          <a:xfrm>
            <a:off x="304800" y="2362201"/>
            <a:ext cx="5943600" cy="4027713"/>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262626"/>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34" name="Google Shape;34;p6"/>
          <p:cNvSpPr txBox="1">
            <a:spLocks noGrp="1"/>
          </p:cNvSpPr>
          <p:nvPr>
            <p:ph type="body" idx="3"/>
          </p:nvPr>
        </p:nvSpPr>
        <p:spPr>
          <a:xfrm>
            <a:off x="6400800" y="6086573"/>
            <a:ext cx="2438400" cy="304800"/>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35" name="Google Shape;35;p6"/>
          <p:cNvSpPr txBox="1">
            <a:spLocks noGrp="1"/>
          </p:cNvSpPr>
          <p:nvPr>
            <p:ph type="title"/>
          </p:nvPr>
        </p:nvSpPr>
        <p:spPr>
          <a:xfrm>
            <a:off x="304800" y="457200"/>
            <a:ext cx="8523514"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36" name="Google Shape;36;p6"/>
          <p:cNvSpPr>
            <a:spLocks noGrp="1"/>
          </p:cNvSpPr>
          <p:nvPr>
            <p:ph type="pic" idx="4"/>
          </p:nvPr>
        </p:nvSpPr>
        <p:spPr>
          <a:xfrm>
            <a:off x="6400800" y="1600206"/>
            <a:ext cx="2427514" cy="4419599"/>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7" name="Google Shape;37;p6"/>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8" name="Google Shape;38;p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Two Side Photos">
  <p:cSld name="Title, Bullets, Two Side Photos">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6379128" y="3413480"/>
            <a:ext cx="2438400" cy="377471"/>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7"/>
          <p:cNvSpPr txBox="1">
            <a:spLocks noGrp="1"/>
          </p:cNvSpPr>
          <p:nvPr>
            <p:ph type="body" idx="2"/>
          </p:nvPr>
        </p:nvSpPr>
        <p:spPr>
          <a:xfrm>
            <a:off x="6379128" y="6018342"/>
            <a:ext cx="2438400" cy="371573"/>
          </a:xfrm>
          <a:prstGeom prst="rect">
            <a:avLst/>
          </a:prstGeom>
          <a:noFill/>
          <a:ln>
            <a:noFill/>
          </a:ln>
        </p:spPr>
        <p:txBody>
          <a:bodyPr spcFirstLastPara="1" wrap="square" lIns="0" tIns="0" rIns="0" bIns="0" anchor="t" anchorCtr="0"/>
          <a:lstStyle>
            <a:lvl1pPr marL="457200" marR="0" lvl="0" indent="-228600" algn="l" rtl="0">
              <a:lnSpc>
                <a:spcPct val="85000"/>
              </a:lnSpc>
              <a:spcBef>
                <a:spcPts val="520"/>
              </a:spcBef>
              <a:spcAft>
                <a:spcPts val="0"/>
              </a:spcAft>
              <a:buClr>
                <a:schemeClr val="accent5"/>
              </a:buClr>
              <a:buSzPts val="1300"/>
              <a:buFont typeface="Arial"/>
              <a:buNone/>
              <a:defRPr sz="1300" b="0"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220"/>
              </a:spcBef>
              <a:spcAft>
                <a:spcPts val="0"/>
              </a:spcAft>
              <a:buClr>
                <a:schemeClr val="accent5"/>
              </a:buClr>
              <a:buSzPts val="1100"/>
              <a:buFont typeface="Arial"/>
              <a:buNone/>
              <a:defRPr sz="1100" b="0"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360"/>
              </a:spcBef>
              <a:spcAft>
                <a:spcPts val="0"/>
              </a:spcAft>
              <a:buClr>
                <a:schemeClr val="accent5"/>
              </a:buClr>
              <a:buSzPts val="900"/>
              <a:buFont typeface="Arial"/>
              <a:buNone/>
              <a:defRPr sz="900" b="0"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320"/>
              </a:spcBef>
              <a:spcAft>
                <a:spcPts val="0"/>
              </a:spcAft>
              <a:buClr>
                <a:schemeClr val="accent5"/>
              </a:buClr>
              <a:buSzPts val="800"/>
              <a:buFont typeface="Arial"/>
              <a:buNone/>
              <a:defRPr sz="800" b="0"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320"/>
              </a:spcBef>
              <a:spcAft>
                <a:spcPts val="0"/>
              </a:spcAft>
              <a:buClr>
                <a:srgbClr val="7C93A0"/>
              </a:buClr>
              <a:buSzPts val="800"/>
              <a:buFont typeface="Arial"/>
              <a:buNone/>
              <a:defRPr sz="8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320"/>
              </a:spcBef>
              <a:spcAft>
                <a:spcPts val="0"/>
              </a:spcAft>
              <a:buClr>
                <a:srgbClr val="61781F"/>
              </a:buClr>
              <a:buSzPts val="800"/>
              <a:buFont typeface="Noto Sans Symbols"/>
              <a:buNone/>
              <a:defRPr sz="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7"/>
          <p:cNvSpPr txBox="1">
            <a:spLocks noGrp="1"/>
          </p:cNvSpPr>
          <p:nvPr>
            <p:ph type="title"/>
          </p:nvPr>
        </p:nvSpPr>
        <p:spPr>
          <a:xfrm>
            <a:off x="304800" y="457200"/>
            <a:ext cx="8523514"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43" name="Google Shape;43;p7"/>
          <p:cNvSpPr txBox="1">
            <a:spLocks noGrp="1"/>
          </p:cNvSpPr>
          <p:nvPr>
            <p:ph type="body" idx="3"/>
          </p:nvPr>
        </p:nvSpPr>
        <p:spPr>
          <a:xfrm>
            <a:off x="304800" y="1589319"/>
            <a:ext cx="5791200" cy="4800601"/>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rgbClr val="262626"/>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4" name="Google Shape;44;p7"/>
          <p:cNvSpPr>
            <a:spLocks noGrp="1"/>
          </p:cNvSpPr>
          <p:nvPr>
            <p:ph type="pic" idx="4"/>
          </p:nvPr>
        </p:nvSpPr>
        <p:spPr>
          <a:xfrm>
            <a:off x="6379030" y="1600003"/>
            <a:ext cx="2438400" cy="1733746"/>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7"/>
          <p:cNvSpPr>
            <a:spLocks noGrp="1"/>
          </p:cNvSpPr>
          <p:nvPr>
            <p:ph type="pic" idx="5"/>
          </p:nvPr>
        </p:nvSpPr>
        <p:spPr>
          <a:xfrm>
            <a:off x="6379030" y="4198969"/>
            <a:ext cx="2438400" cy="1733746"/>
          </a:xfrm>
          <a:prstGeom prst="rect">
            <a:avLst/>
          </a:prstGeom>
          <a:noFill/>
          <a:ln>
            <a:noFill/>
          </a:ln>
        </p:spPr>
        <p:txBody>
          <a:bodyPr spcFirstLastPara="1" wrap="square" lIns="0" tIns="0" rIns="0" bIns="0" anchor="t" anchorCtr="0"/>
          <a:lstStyle>
            <a:lvl1pPr marR="0" lvl="0" algn="l" rtl="0">
              <a:lnSpc>
                <a:spcPct val="85000"/>
              </a:lnSpc>
              <a:spcBef>
                <a:spcPts val="1160"/>
              </a:spcBef>
              <a:spcAft>
                <a:spcPts val="0"/>
              </a:spcAft>
              <a:buClr>
                <a:schemeClr val="accent5"/>
              </a:buClr>
              <a:buSzPts val="2900"/>
              <a:buFont typeface="Arial"/>
              <a:buNone/>
              <a:defRPr sz="2900" b="0" i="0" u="none" strike="noStrike" cap="none">
                <a:solidFill>
                  <a:srgbClr val="262626"/>
                </a:solidFill>
                <a:latin typeface="Source Sans Pro"/>
                <a:ea typeface="Source Sans Pro"/>
                <a:cs typeface="Source Sans Pro"/>
                <a:sym typeface="Source Sans Pro"/>
              </a:defRPr>
            </a:lvl1pPr>
            <a:lvl2pPr marR="0" lvl="1" algn="l" rtl="0">
              <a:lnSpc>
                <a:spcPct val="85000"/>
              </a:lnSpc>
              <a:spcBef>
                <a:spcPts val="520"/>
              </a:spcBef>
              <a:spcAft>
                <a:spcPts val="0"/>
              </a:spcAft>
              <a:buClr>
                <a:schemeClr val="accent5"/>
              </a:buClr>
              <a:buSzPts val="2600"/>
              <a:buFont typeface="Arial"/>
              <a:buNone/>
              <a:defRPr sz="2600" b="0" i="0" u="none" strike="noStrike" cap="none">
                <a:solidFill>
                  <a:srgbClr val="262626"/>
                </a:solidFill>
                <a:latin typeface="Source Sans Pro"/>
                <a:ea typeface="Source Sans Pro"/>
                <a:cs typeface="Source Sans Pro"/>
                <a:sym typeface="Source Sans Pro"/>
              </a:defRPr>
            </a:lvl2pPr>
            <a:lvl3pPr marR="0" lvl="2" algn="l" rtl="0">
              <a:lnSpc>
                <a:spcPct val="85000"/>
              </a:lnSpc>
              <a:spcBef>
                <a:spcPts val="880"/>
              </a:spcBef>
              <a:spcAft>
                <a:spcPts val="0"/>
              </a:spcAft>
              <a:buClr>
                <a:schemeClr val="accent5"/>
              </a:buClr>
              <a:buSzPts val="2200"/>
              <a:buFont typeface="Arial"/>
              <a:buNone/>
              <a:defRPr sz="2200" b="0" i="0" u="none" strike="noStrike" cap="none">
                <a:solidFill>
                  <a:srgbClr val="262626"/>
                </a:solidFill>
                <a:latin typeface="Source Sans Pro"/>
                <a:ea typeface="Source Sans Pro"/>
                <a:cs typeface="Source Sans Pro"/>
                <a:sym typeface="Source Sans Pro"/>
              </a:defRPr>
            </a:lvl3pPr>
            <a:lvl4pPr marR="0" lvl="3" algn="l" rtl="0">
              <a:lnSpc>
                <a:spcPct val="85000"/>
              </a:lnSpc>
              <a:spcBef>
                <a:spcPts val="720"/>
              </a:spcBef>
              <a:spcAft>
                <a:spcPts val="0"/>
              </a:spcAft>
              <a:buClr>
                <a:schemeClr val="accent5"/>
              </a:buClr>
              <a:buSzPts val="1800"/>
              <a:buFont typeface="Arial"/>
              <a:buNone/>
              <a:defRPr sz="1800" b="0" i="0" u="none" strike="noStrike" cap="none">
                <a:solidFill>
                  <a:srgbClr val="262626"/>
                </a:solidFill>
                <a:latin typeface="Source Sans Pro"/>
                <a:ea typeface="Source Sans Pro"/>
                <a:cs typeface="Source Sans Pro"/>
                <a:sym typeface="Source Sans Pro"/>
              </a:defRPr>
            </a:lvl4pPr>
            <a:lvl5pPr marR="0" lvl="4" algn="l" rtl="0">
              <a:lnSpc>
                <a:spcPct val="85000"/>
              </a:lnSpc>
              <a:spcBef>
                <a:spcPts val="720"/>
              </a:spcBef>
              <a:spcAft>
                <a:spcPts val="0"/>
              </a:spcAft>
              <a:buClr>
                <a:srgbClr val="7C93A0"/>
              </a:buClr>
              <a:buSzPts val="18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85000"/>
              </a:lnSpc>
              <a:spcBef>
                <a:spcPts val="720"/>
              </a:spcBef>
              <a:spcAft>
                <a:spcPts val="0"/>
              </a:spcAft>
              <a:buClr>
                <a:srgbClr val="61781F"/>
              </a:buClr>
              <a:buSzPts val="1800"/>
              <a:buFont typeface="Noto Sans Symbols"/>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7"/>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7"/>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04800" y="457200"/>
            <a:ext cx="8627090" cy="914400"/>
          </a:xfrm>
          <a:prstGeom prst="rect">
            <a:avLst/>
          </a:prstGeom>
          <a:noFill/>
          <a:ln>
            <a:noFill/>
          </a:ln>
        </p:spPr>
        <p:txBody>
          <a:bodyPr spcFirstLastPara="1" wrap="square" lIns="0" tIns="28575" rIns="5715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50" name="Google Shape;50;p8"/>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1" name="Google Shape;51;p8"/>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304800" y="1600200"/>
            <a:ext cx="4160520" cy="4800600"/>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4pPr>
            <a:lvl5pPr marL="2286000" marR="0" lvl="4" indent="-336550" algn="l" rtl="0">
              <a:lnSpc>
                <a:spcPct val="85000"/>
              </a:lnSpc>
              <a:spcBef>
                <a:spcPts val="680"/>
              </a:spcBef>
              <a:spcAft>
                <a:spcPts val="0"/>
              </a:spcAft>
              <a:buClr>
                <a:srgbClr val="7C93A0"/>
              </a:buClr>
              <a:buSzPts val="1700"/>
              <a:buFont typeface="Arial"/>
              <a:buChar char="•"/>
              <a:defRPr sz="1700" b="0" i="0" u="none" strike="noStrike" cap="none">
                <a:solidFill>
                  <a:srgbClr val="262626"/>
                </a:solidFill>
                <a:latin typeface="Source Sans Pro"/>
                <a:ea typeface="Source Sans Pro"/>
                <a:cs typeface="Source Sans Pro"/>
                <a:sym typeface="Source Sans Pro"/>
              </a:defRPr>
            </a:lvl5pPr>
            <a:lvl6pPr marL="2743200" marR="0" lvl="5"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6pPr>
            <a:lvl7pPr marL="3200400" marR="0" lvl="6"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7pPr>
            <a:lvl8pPr marL="3657600" marR="0" lvl="7"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8pPr>
            <a:lvl9pPr marL="4114800" marR="0" lvl="8"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9"/>
          <p:cNvSpPr txBox="1">
            <a:spLocks noGrp="1"/>
          </p:cNvSpPr>
          <p:nvPr>
            <p:ph type="title"/>
          </p:nvPr>
        </p:nvSpPr>
        <p:spPr>
          <a:xfrm>
            <a:off x="304800" y="457200"/>
            <a:ext cx="8627090"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55" name="Google Shape;55;p9"/>
          <p:cNvSpPr txBox="1">
            <a:spLocks noGrp="1"/>
          </p:cNvSpPr>
          <p:nvPr>
            <p:ph type="body" idx="2"/>
          </p:nvPr>
        </p:nvSpPr>
        <p:spPr>
          <a:xfrm>
            <a:off x="4667794" y="1600205"/>
            <a:ext cx="4160520" cy="4800601"/>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3pPr>
            <a:lvl4pPr marL="1828800" marR="0" lvl="3"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4pPr>
            <a:lvl5pPr marL="2286000" marR="0" lvl="4" indent="-336550" algn="l" rtl="0">
              <a:lnSpc>
                <a:spcPct val="85000"/>
              </a:lnSpc>
              <a:spcBef>
                <a:spcPts val="680"/>
              </a:spcBef>
              <a:spcAft>
                <a:spcPts val="0"/>
              </a:spcAft>
              <a:buClr>
                <a:srgbClr val="7C93A0"/>
              </a:buClr>
              <a:buSzPts val="1700"/>
              <a:buFont typeface="Arial"/>
              <a:buChar char="•"/>
              <a:defRPr sz="1700" b="0" i="0" u="none" strike="noStrike" cap="none">
                <a:solidFill>
                  <a:srgbClr val="262626"/>
                </a:solidFill>
                <a:latin typeface="Source Sans Pro"/>
                <a:ea typeface="Source Sans Pro"/>
                <a:cs typeface="Source Sans Pro"/>
                <a:sym typeface="Source Sans Pro"/>
              </a:defRPr>
            </a:lvl5pPr>
            <a:lvl6pPr marL="2743200" marR="0" lvl="5"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6pPr>
            <a:lvl7pPr marL="3200400" marR="0" lvl="6"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7pPr>
            <a:lvl8pPr marL="3657600" marR="0" lvl="7"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8pPr>
            <a:lvl9pPr marL="4114800" marR="0" lvl="8" indent="-336550" algn="l" rtl="0">
              <a:lnSpc>
                <a:spcPct val="85000"/>
              </a:lnSpc>
              <a:spcBef>
                <a:spcPts val="680"/>
              </a:spcBef>
              <a:spcAft>
                <a:spcPts val="0"/>
              </a:spcAft>
              <a:buClr>
                <a:srgbClr val="61781F"/>
              </a:buClr>
              <a:buSzPts val="1700"/>
              <a:buFont typeface="Noto Sans Symbols"/>
              <a:buChar char="▪"/>
              <a:defRPr sz="1700" b="0"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9"/>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9"/>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304799" y="1590098"/>
            <a:ext cx="4160520" cy="320040"/>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200"/>
              <a:buFont typeface="Arial"/>
              <a:buNone/>
              <a:defRPr sz="22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60" name="Google Shape;60;p10"/>
          <p:cNvSpPr txBox="1">
            <a:spLocks noGrp="1"/>
          </p:cNvSpPr>
          <p:nvPr>
            <p:ph type="body" idx="2"/>
          </p:nvPr>
        </p:nvSpPr>
        <p:spPr>
          <a:xfrm>
            <a:off x="304800" y="1963870"/>
            <a:ext cx="4160520" cy="4436935"/>
          </a:xfrm>
          <a:prstGeom prst="rect">
            <a:avLst/>
          </a:prstGeom>
          <a:noFill/>
          <a:ln>
            <a:noFill/>
          </a:ln>
        </p:spPr>
        <p:txBody>
          <a:bodyPr spcFirstLastPara="1" wrap="square" lIns="0" tIns="0" rIns="0" bIns="0" anchor="t" anchorCtr="0"/>
          <a:lstStyle>
            <a:lvl1pPr marL="457200" marR="0" lvl="0" indent="-368300" algn="l" rtl="0">
              <a:lnSpc>
                <a:spcPct val="9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1pPr>
            <a:lvl2pPr marL="914400" marR="0" lvl="1" indent="-342900" algn="l" rtl="0">
              <a:lnSpc>
                <a:spcPct val="85000"/>
              </a:lnSpc>
              <a:spcBef>
                <a:spcPts val="36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2pPr>
            <a:lvl3pPr marL="1371600" marR="0" lvl="2"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3pPr>
            <a:lvl4pPr marL="1828800" marR="0" lvl="3" indent="-323850" algn="l" rtl="0">
              <a:lnSpc>
                <a:spcPct val="85000"/>
              </a:lnSpc>
              <a:spcBef>
                <a:spcPts val="600"/>
              </a:spcBef>
              <a:spcAft>
                <a:spcPts val="0"/>
              </a:spcAft>
              <a:buClr>
                <a:schemeClr val="accent5"/>
              </a:buClr>
              <a:buSzPts val="1500"/>
              <a:buFont typeface="Arial"/>
              <a:buChar char="•"/>
              <a:defRPr sz="1500" b="0" i="0" u="none" strike="noStrike" cap="none">
                <a:solidFill>
                  <a:srgbClr val="262626"/>
                </a:solidFill>
                <a:latin typeface="Source Sans Pro"/>
                <a:ea typeface="Source Sans Pro"/>
                <a:cs typeface="Source Sans Pro"/>
                <a:sym typeface="Source Sans Pro"/>
              </a:defRPr>
            </a:lvl4pPr>
            <a:lvl5pPr marL="2286000" marR="0" lvl="4" indent="-323850" algn="l" rtl="0">
              <a:lnSpc>
                <a:spcPct val="85000"/>
              </a:lnSpc>
              <a:spcBef>
                <a:spcPts val="600"/>
              </a:spcBef>
              <a:spcAft>
                <a:spcPts val="0"/>
              </a:spcAft>
              <a:buClr>
                <a:srgbClr val="7C93A0"/>
              </a:buClr>
              <a:buSzPts val="1500"/>
              <a:buFont typeface="Arial"/>
              <a:buChar char="•"/>
              <a:defRPr sz="1500" b="0" i="0" u="none" strike="noStrike" cap="none">
                <a:solidFill>
                  <a:srgbClr val="0C0C0C"/>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61" name="Google Shape;61;p10"/>
          <p:cNvSpPr txBox="1">
            <a:spLocks noGrp="1"/>
          </p:cNvSpPr>
          <p:nvPr>
            <p:ph type="title"/>
          </p:nvPr>
        </p:nvSpPr>
        <p:spPr>
          <a:xfrm>
            <a:off x="304800" y="457200"/>
            <a:ext cx="8534400"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62" name="Google Shape;62;p10"/>
          <p:cNvSpPr txBox="1">
            <a:spLocks noGrp="1"/>
          </p:cNvSpPr>
          <p:nvPr>
            <p:ph type="body" idx="3"/>
          </p:nvPr>
        </p:nvSpPr>
        <p:spPr>
          <a:xfrm>
            <a:off x="4669971" y="1590098"/>
            <a:ext cx="4160520" cy="320040"/>
          </a:xfrm>
          <a:prstGeom prst="rect">
            <a:avLst/>
          </a:prstGeom>
          <a:noFill/>
          <a:ln>
            <a:noFill/>
          </a:ln>
        </p:spPr>
        <p:txBody>
          <a:bodyPr spcFirstLastPara="1" wrap="square" lIns="0" tIns="0" rIns="0" bIns="0" anchor="t" anchorCtr="0"/>
          <a:lstStyle>
            <a:lvl1pPr marL="457200" marR="0" lvl="0" indent="-228600" algn="l" rtl="0">
              <a:lnSpc>
                <a:spcPct val="85000"/>
              </a:lnSpc>
              <a:spcBef>
                <a:spcPts val="0"/>
              </a:spcBef>
              <a:spcAft>
                <a:spcPts val="0"/>
              </a:spcAft>
              <a:buClr>
                <a:schemeClr val="accent5"/>
              </a:buClr>
              <a:buSzPts val="2200"/>
              <a:buFont typeface="Arial"/>
              <a:buNone/>
              <a:defRPr sz="2200" b="1" i="0" u="none" strike="noStrike" cap="none">
                <a:solidFill>
                  <a:srgbClr val="262626"/>
                </a:solidFill>
                <a:latin typeface="Source Sans Pro"/>
                <a:ea typeface="Source Sans Pro"/>
                <a:cs typeface="Source Sans Pro"/>
                <a:sym typeface="Source Sans Pro"/>
              </a:defRPr>
            </a:lvl1pPr>
            <a:lvl2pPr marL="914400" marR="0" lvl="1" indent="-228600" algn="l" rtl="0">
              <a:lnSpc>
                <a:spcPct val="85000"/>
              </a:lnSpc>
              <a:spcBef>
                <a:spcPts val="360"/>
              </a:spcBef>
              <a:spcAft>
                <a:spcPts val="0"/>
              </a:spcAft>
              <a:buClr>
                <a:schemeClr val="accent5"/>
              </a:buClr>
              <a:buSzPts val="1800"/>
              <a:buFont typeface="Arial"/>
              <a:buNone/>
              <a:defRPr sz="1800" b="1" i="0" u="none" strike="noStrike" cap="none">
                <a:solidFill>
                  <a:srgbClr val="262626"/>
                </a:solidFill>
                <a:latin typeface="Source Sans Pro"/>
                <a:ea typeface="Source Sans Pro"/>
                <a:cs typeface="Source Sans Pro"/>
                <a:sym typeface="Source Sans Pro"/>
              </a:defRPr>
            </a:lvl2pPr>
            <a:lvl3pPr marL="1371600" marR="0" lvl="2" indent="-228600" algn="l" rtl="0">
              <a:lnSpc>
                <a:spcPct val="85000"/>
              </a:lnSpc>
              <a:spcBef>
                <a:spcPts val="680"/>
              </a:spcBef>
              <a:spcAft>
                <a:spcPts val="0"/>
              </a:spcAft>
              <a:buClr>
                <a:schemeClr val="accent5"/>
              </a:buClr>
              <a:buSzPts val="1700"/>
              <a:buFont typeface="Arial"/>
              <a:buNone/>
              <a:defRPr sz="1700" b="1" i="0" u="none" strike="noStrike" cap="none">
                <a:solidFill>
                  <a:srgbClr val="262626"/>
                </a:solidFill>
                <a:latin typeface="Source Sans Pro"/>
                <a:ea typeface="Source Sans Pro"/>
                <a:cs typeface="Source Sans Pro"/>
                <a:sym typeface="Source Sans Pro"/>
              </a:defRPr>
            </a:lvl3pPr>
            <a:lvl4pPr marL="1828800" marR="0" lvl="3" indent="-228600" algn="l" rtl="0">
              <a:lnSpc>
                <a:spcPct val="85000"/>
              </a:lnSpc>
              <a:spcBef>
                <a:spcPts val="600"/>
              </a:spcBef>
              <a:spcAft>
                <a:spcPts val="0"/>
              </a:spcAft>
              <a:buClr>
                <a:schemeClr val="accent5"/>
              </a:buClr>
              <a:buSzPts val="1500"/>
              <a:buFont typeface="Arial"/>
              <a:buNone/>
              <a:defRPr sz="1500" b="1" i="0" u="none" strike="noStrike" cap="none">
                <a:solidFill>
                  <a:srgbClr val="262626"/>
                </a:solidFill>
                <a:latin typeface="Source Sans Pro"/>
                <a:ea typeface="Source Sans Pro"/>
                <a:cs typeface="Source Sans Pro"/>
                <a:sym typeface="Source Sans Pro"/>
              </a:defRPr>
            </a:lvl4pPr>
            <a:lvl5pPr marL="2286000" marR="0" lvl="4" indent="-228600" algn="l" rtl="0">
              <a:lnSpc>
                <a:spcPct val="85000"/>
              </a:lnSpc>
              <a:spcBef>
                <a:spcPts val="600"/>
              </a:spcBef>
              <a:spcAft>
                <a:spcPts val="0"/>
              </a:spcAft>
              <a:buClr>
                <a:srgbClr val="7C93A0"/>
              </a:buClr>
              <a:buSzPts val="1500"/>
              <a:buFont typeface="Arial"/>
              <a:buNone/>
              <a:defRPr sz="15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85000"/>
              </a:lnSpc>
              <a:spcBef>
                <a:spcPts val="600"/>
              </a:spcBef>
              <a:spcAft>
                <a:spcPts val="0"/>
              </a:spcAft>
              <a:buClr>
                <a:srgbClr val="61781F"/>
              </a:buClr>
              <a:buSzPts val="1500"/>
              <a:buFont typeface="Noto Sans Symbols"/>
              <a:buNone/>
              <a:defRPr sz="1500" b="1"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10"/>
          <p:cNvSpPr txBox="1">
            <a:spLocks noGrp="1"/>
          </p:cNvSpPr>
          <p:nvPr>
            <p:ph type="body" idx="4"/>
          </p:nvPr>
        </p:nvSpPr>
        <p:spPr>
          <a:xfrm>
            <a:off x="4669971" y="1963870"/>
            <a:ext cx="4160520" cy="4436935"/>
          </a:xfrm>
          <a:prstGeom prst="rect">
            <a:avLst/>
          </a:prstGeom>
          <a:noFill/>
          <a:ln>
            <a:noFill/>
          </a:ln>
        </p:spPr>
        <p:txBody>
          <a:bodyPr spcFirstLastPara="1" wrap="square" lIns="0" tIns="0" rIns="0" bIns="0" anchor="t" anchorCtr="0"/>
          <a:lstStyle>
            <a:lvl1pPr marL="457200" marR="0" lvl="0" indent="-368300" algn="l" rtl="0">
              <a:lnSpc>
                <a:spcPct val="9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1pPr>
            <a:lvl2pPr marL="914400" marR="0" lvl="1" indent="-342900" algn="l" rtl="0">
              <a:lnSpc>
                <a:spcPct val="85000"/>
              </a:lnSpc>
              <a:spcBef>
                <a:spcPts val="36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2pPr>
            <a:lvl3pPr marL="1371600" marR="0" lvl="2" indent="-336550" algn="l" rtl="0">
              <a:lnSpc>
                <a:spcPct val="85000"/>
              </a:lnSpc>
              <a:spcBef>
                <a:spcPts val="680"/>
              </a:spcBef>
              <a:spcAft>
                <a:spcPts val="0"/>
              </a:spcAft>
              <a:buClr>
                <a:schemeClr val="accent5"/>
              </a:buClr>
              <a:buSzPts val="1700"/>
              <a:buFont typeface="Arial"/>
              <a:buChar char="•"/>
              <a:defRPr sz="1700" b="0" i="0" u="none" strike="noStrike" cap="none">
                <a:solidFill>
                  <a:srgbClr val="262626"/>
                </a:solidFill>
                <a:latin typeface="Source Sans Pro"/>
                <a:ea typeface="Source Sans Pro"/>
                <a:cs typeface="Source Sans Pro"/>
                <a:sym typeface="Source Sans Pro"/>
              </a:defRPr>
            </a:lvl3pPr>
            <a:lvl4pPr marL="1828800" marR="0" lvl="3" indent="-323850" algn="l" rtl="0">
              <a:lnSpc>
                <a:spcPct val="85000"/>
              </a:lnSpc>
              <a:spcBef>
                <a:spcPts val="600"/>
              </a:spcBef>
              <a:spcAft>
                <a:spcPts val="0"/>
              </a:spcAft>
              <a:buClr>
                <a:schemeClr val="accent5"/>
              </a:buClr>
              <a:buSzPts val="1500"/>
              <a:buFont typeface="Arial"/>
              <a:buChar char="•"/>
              <a:defRPr sz="1500" b="0" i="0" u="none" strike="noStrike" cap="none">
                <a:solidFill>
                  <a:srgbClr val="262626"/>
                </a:solidFill>
                <a:latin typeface="Source Sans Pro"/>
                <a:ea typeface="Source Sans Pro"/>
                <a:cs typeface="Source Sans Pro"/>
                <a:sym typeface="Source Sans Pro"/>
              </a:defRPr>
            </a:lvl4pPr>
            <a:lvl5pPr marL="2286000" marR="0" lvl="4" indent="-323850" algn="l" rtl="0">
              <a:lnSpc>
                <a:spcPct val="85000"/>
              </a:lnSpc>
              <a:spcBef>
                <a:spcPts val="600"/>
              </a:spcBef>
              <a:spcAft>
                <a:spcPts val="0"/>
              </a:spcAft>
              <a:buClr>
                <a:srgbClr val="7C93A0"/>
              </a:buClr>
              <a:buSzPts val="1500"/>
              <a:buFont typeface="Arial"/>
              <a:buChar char="•"/>
              <a:defRPr sz="1500" b="0" i="0" u="none" strike="noStrike" cap="none">
                <a:solidFill>
                  <a:srgbClr val="0C0C0C"/>
                </a:solidFill>
                <a:latin typeface="Source Sans Pro"/>
                <a:ea typeface="Source Sans Pro"/>
                <a:cs typeface="Source Sans Pro"/>
                <a:sym typeface="Source Sans Pro"/>
              </a:defRPr>
            </a:lvl5pPr>
            <a:lvl6pPr marL="2743200" marR="0" lvl="5"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85000"/>
              </a:lnSpc>
              <a:spcBef>
                <a:spcPts val="600"/>
              </a:spcBef>
              <a:spcAft>
                <a:spcPts val="0"/>
              </a:spcAft>
              <a:buClr>
                <a:srgbClr val="61781F"/>
              </a:buClr>
              <a:buSzPts val="1500"/>
              <a:buFont typeface="Noto Sans Symbols"/>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64" name="Google Shape;64;p10"/>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5" name="Google Shape;65;p10"/>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4800" y="457200"/>
            <a:ext cx="8523514"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04800" y="1600200"/>
            <a:ext cx="8523514" cy="4789714"/>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
          <p:cNvSpPr/>
          <p:nvPr/>
        </p:nvSpPr>
        <p:spPr>
          <a:xfrm>
            <a:off x="0" y="0"/>
            <a:ext cx="9144000" cy="304800"/>
          </a:xfrm>
          <a:prstGeom prst="rect">
            <a:avLst/>
          </a:prstGeom>
          <a:solidFill>
            <a:schemeClr val="accent6"/>
          </a:solidFill>
          <a:ln>
            <a:noFill/>
          </a:ln>
        </p:spPr>
        <p:txBody>
          <a:bodyPr spcFirstLastPara="1" wrap="square" lIns="57150" tIns="28575" rIns="57150" bIns="28575" anchor="ctr" anchorCtr="0">
            <a:noAutofit/>
          </a:bodyPr>
          <a:lstStyle/>
          <a:p>
            <a:pPr marL="0" marR="0" lvl="0" indent="0" algn="l" rtl="0">
              <a:spcBef>
                <a:spcPts val="0"/>
              </a:spcBef>
              <a:spcAft>
                <a:spcPts val="0"/>
              </a:spcAft>
              <a:buNone/>
            </a:pPr>
            <a:endParaRPr sz="2600" b="0" i="0" u="none" strike="noStrike" cap="none">
              <a:solidFill>
                <a:srgbClr val="000000"/>
              </a:solidFill>
              <a:latin typeface="Arial"/>
              <a:ea typeface="Arial"/>
              <a:cs typeface="Arial"/>
              <a:sym typeface="Arial"/>
            </a:endParaRPr>
          </a:p>
        </p:txBody>
      </p:sp>
      <p:sp>
        <p:nvSpPr>
          <p:cNvPr id="13" name="Google Shape;13;p1"/>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b="0" i="0" u="none" strike="noStrike" cap="none">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b="0" i="0" u="none" strike="noStrike" cap="none">
                <a:solidFill>
                  <a:srgbClr val="B7B7A9"/>
                </a:solidFill>
                <a:latin typeface="Source Sans Pro"/>
                <a:ea typeface="Source Sans Pro"/>
                <a:cs typeface="Source Sans Pro"/>
                <a:sym typeface="Source Sans Pro"/>
              </a:defRPr>
            </a:lvl1pPr>
            <a:lvl2pPr marL="0" marR="0" lvl="1" indent="0" algn="r" rtl="0">
              <a:spcBef>
                <a:spcPts val="0"/>
              </a:spcBef>
              <a:buNone/>
              <a:defRPr sz="700" b="0" i="0" u="none" strike="noStrike" cap="none">
                <a:solidFill>
                  <a:srgbClr val="B7B7A9"/>
                </a:solidFill>
                <a:latin typeface="Source Sans Pro"/>
                <a:ea typeface="Source Sans Pro"/>
                <a:cs typeface="Source Sans Pro"/>
                <a:sym typeface="Source Sans Pro"/>
              </a:defRPr>
            </a:lvl2pPr>
            <a:lvl3pPr marL="0" marR="0" lvl="2" indent="0" algn="r" rtl="0">
              <a:spcBef>
                <a:spcPts val="0"/>
              </a:spcBef>
              <a:buNone/>
              <a:defRPr sz="700" b="0" i="0" u="none" strike="noStrike" cap="none">
                <a:solidFill>
                  <a:srgbClr val="B7B7A9"/>
                </a:solidFill>
                <a:latin typeface="Source Sans Pro"/>
                <a:ea typeface="Source Sans Pro"/>
                <a:cs typeface="Source Sans Pro"/>
                <a:sym typeface="Source Sans Pro"/>
              </a:defRPr>
            </a:lvl3pPr>
            <a:lvl4pPr marL="0" marR="0" lvl="3" indent="0" algn="r" rtl="0">
              <a:spcBef>
                <a:spcPts val="0"/>
              </a:spcBef>
              <a:buNone/>
              <a:defRPr sz="700" b="0" i="0" u="none" strike="noStrike" cap="none">
                <a:solidFill>
                  <a:srgbClr val="B7B7A9"/>
                </a:solidFill>
                <a:latin typeface="Source Sans Pro"/>
                <a:ea typeface="Source Sans Pro"/>
                <a:cs typeface="Source Sans Pro"/>
                <a:sym typeface="Source Sans Pro"/>
              </a:defRPr>
            </a:lvl4pPr>
            <a:lvl5pPr marL="0" marR="0" lvl="4" indent="0" algn="r" rtl="0">
              <a:spcBef>
                <a:spcPts val="0"/>
              </a:spcBef>
              <a:buNone/>
              <a:defRPr sz="700" b="0" i="0" u="none" strike="noStrike" cap="none">
                <a:solidFill>
                  <a:srgbClr val="B7B7A9"/>
                </a:solidFill>
                <a:latin typeface="Source Sans Pro"/>
                <a:ea typeface="Source Sans Pro"/>
                <a:cs typeface="Source Sans Pro"/>
                <a:sym typeface="Source Sans Pro"/>
              </a:defRPr>
            </a:lvl5pPr>
            <a:lvl6pPr marL="0" marR="0" lvl="5" indent="0" algn="r" rtl="0">
              <a:spcBef>
                <a:spcPts val="0"/>
              </a:spcBef>
              <a:buNone/>
              <a:defRPr sz="700" b="0" i="0" u="none" strike="noStrike" cap="none">
                <a:solidFill>
                  <a:srgbClr val="B7B7A9"/>
                </a:solidFill>
                <a:latin typeface="Source Sans Pro"/>
                <a:ea typeface="Source Sans Pro"/>
                <a:cs typeface="Source Sans Pro"/>
                <a:sym typeface="Source Sans Pro"/>
              </a:defRPr>
            </a:lvl6pPr>
            <a:lvl7pPr marL="0" marR="0" lvl="6" indent="0" algn="r" rtl="0">
              <a:spcBef>
                <a:spcPts val="0"/>
              </a:spcBef>
              <a:buNone/>
              <a:defRPr sz="700" b="0" i="0" u="none" strike="noStrike" cap="none">
                <a:solidFill>
                  <a:srgbClr val="B7B7A9"/>
                </a:solidFill>
                <a:latin typeface="Source Sans Pro"/>
                <a:ea typeface="Source Sans Pro"/>
                <a:cs typeface="Source Sans Pro"/>
                <a:sym typeface="Source Sans Pro"/>
              </a:defRPr>
            </a:lvl7pPr>
            <a:lvl8pPr marL="0" marR="0" lvl="7" indent="0" algn="r" rtl="0">
              <a:spcBef>
                <a:spcPts val="0"/>
              </a:spcBef>
              <a:buNone/>
              <a:defRPr sz="700" b="0" i="0" u="none" strike="noStrike" cap="none">
                <a:solidFill>
                  <a:srgbClr val="B7B7A9"/>
                </a:solidFill>
                <a:latin typeface="Source Sans Pro"/>
                <a:ea typeface="Source Sans Pro"/>
                <a:cs typeface="Source Sans Pro"/>
                <a:sym typeface="Source Sans Pro"/>
              </a:defRPr>
            </a:lvl8pPr>
            <a:lvl9pPr marL="0" marR="0" lvl="8" indent="0" algn="r" rtl="0">
              <a:spcBef>
                <a:spcPts val="0"/>
              </a:spcBef>
              <a:buNone/>
              <a:defRPr sz="700" b="0" i="0" u="none" strike="noStrike" cap="none">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04800" y="457200"/>
            <a:ext cx="8523514"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73" name="Google Shape;73;p12"/>
          <p:cNvSpPr txBox="1">
            <a:spLocks noGrp="1"/>
          </p:cNvSpPr>
          <p:nvPr>
            <p:ph type="body" idx="1"/>
          </p:nvPr>
        </p:nvSpPr>
        <p:spPr>
          <a:xfrm>
            <a:off x="304800" y="1600200"/>
            <a:ext cx="8523514" cy="4789714"/>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4" name="Google Shape;74;p12"/>
          <p:cNvSpPr/>
          <p:nvPr/>
        </p:nvSpPr>
        <p:spPr>
          <a:xfrm>
            <a:off x="0" y="0"/>
            <a:ext cx="9144000" cy="304800"/>
          </a:xfrm>
          <a:prstGeom prst="rect">
            <a:avLst/>
          </a:prstGeom>
          <a:solidFill>
            <a:schemeClr val="accent6"/>
          </a:solidFill>
          <a:ln>
            <a:noFill/>
          </a:ln>
        </p:spPr>
        <p:txBody>
          <a:bodyPr spcFirstLastPara="1" wrap="square" lIns="57150" tIns="28575" rIns="57150" bIns="28575" anchor="ctr" anchorCtr="0">
            <a:noAutofit/>
          </a:bodyPr>
          <a:lstStyle/>
          <a:p>
            <a:pPr marL="0" marR="0" lvl="0" indent="0" algn="l" rtl="0">
              <a:spcBef>
                <a:spcPts val="0"/>
              </a:spcBef>
              <a:spcAft>
                <a:spcPts val="0"/>
              </a:spcAft>
              <a:buNone/>
            </a:pPr>
            <a:endParaRPr sz="2600">
              <a:solidFill>
                <a:srgbClr val="000000"/>
              </a:solidFill>
              <a:latin typeface="Arial"/>
              <a:ea typeface="Arial"/>
              <a:cs typeface="Arial"/>
              <a:sym typeface="Arial"/>
            </a:endParaRPr>
          </a:p>
        </p:txBody>
      </p:sp>
      <p:sp>
        <p:nvSpPr>
          <p:cNvPr id="75" name="Google Shape;75;p12"/>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6" name="Google Shape;76;p1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04800" y="457200"/>
            <a:ext cx="8523514" cy="914400"/>
          </a:xfrm>
          <a:prstGeom prst="rect">
            <a:avLst/>
          </a:prstGeom>
          <a:noFill/>
          <a:ln>
            <a:noFill/>
          </a:ln>
        </p:spPr>
        <p:txBody>
          <a:bodyPr spcFirstLastPara="1" wrap="square" lIns="0" tIns="28575" rIns="0" bIns="28575" anchor="ctr" anchorCtr="0"/>
          <a:lstStyle>
            <a:lvl1pPr marR="0" lvl="0" algn="l" rtl="0">
              <a:lnSpc>
                <a:spcPct val="85000"/>
              </a:lnSpc>
              <a:spcBef>
                <a:spcPts val="0"/>
              </a:spcBef>
              <a:spcAft>
                <a:spcPts val="0"/>
              </a:spcAft>
              <a:buSzPts val="1400"/>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SzPts val="1400"/>
              <a:buNone/>
              <a:defRPr sz="2900" b="1" i="0" u="none" strike="noStrike" cap="none">
                <a:solidFill>
                  <a:schemeClr val="lt1"/>
                </a:solidFill>
                <a:latin typeface="Arial"/>
                <a:ea typeface="Arial"/>
                <a:cs typeface="Arial"/>
                <a:sym typeface="Arial"/>
              </a:defRPr>
            </a:lvl9pPr>
          </a:lstStyle>
          <a:p>
            <a:endParaRPr/>
          </a:p>
        </p:txBody>
      </p:sp>
      <p:sp>
        <p:nvSpPr>
          <p:cNvPr id="139" name="Google Shape;139;p23"/>
          <p:cNvSpPr txBox="1">
            <a:spLocks noGrp="1"/>
          </p:cNvSpPr>
          <p:nvPr>
            <p:ph type="body" idx="1"/>
          </p:nvPr>
        </p:nvSpPr>
        <p:spPr>
          <a:xfrm>
            <a:off x="304800" y="1600200"/>
            <a:ext cx="8523514" cy="4789714"/>
          </a:xfrm>
          <a:prstGeom prst="rect">
            <a:avLst/>
          </a:prstGeom>
          <a:noFill/>
          <a:ln>
            <a:noFill/>
          </a:ln>
        </p:spPr>
        <p:txBody>
          <a:bodyPr spcFirstLastPara="1" wrap="square" lIns="0" tIns="0" rIns="0" bIns="0" anchor="t" anchorCtr="0"/>
          <a:lstStyle>
            <a:lvl1pPr marL="457200" marR="0" lvl="0" indent="-393700" algn="l" rtl="0">
              <a:lnSpc>
                <a:spcPct val="85000"/>
              </a:lnSpc>
              <a:spcBef>
                <a:spcPts val="1040"/>
              </a:spcBef>
              <a:spcAft>
                <a:spcPts val="0"/>
              </a:spcAft>
              <a:buClr>
                <a:schemeClr val="accent5"/>
              </a:buClr>
              <a:buSzPts val="2600"/>
              <a:buFont typeface="Arial"/>
              <a:buChar char="•"/>
              <a:defRPr sz="2600" b="0" i="0" u="none" strike="noStrike" cap="none">
                <a:solidFill>
                  <a:srgbClr val="262626"/>
                </a:solidFill>
                <a:latin typeface="Source Sans Pro"/>
                <a:ea typeface="Source Sans Pro"/>
                <a:cs typeface="Source Sans Pro"/>
                <a:sym typeface="Source Sans Pro"/>
              </a:defRPr>
            </a:lvl1pPr>
            <a:lvl2pPr marL="914400" marR="0" lvl="1" indent="-368300" algn="l" rtl="0">
              <a:lnSpc>
                <a:spcPct val="85000"/>
              </a:lnSpc>
              <a:spcBef>
                <a:spcPts val="44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2pPr>
            <a:lvl3pPr marL="1371600" marR="0" lvl="2" indent="-368300" algn="l" rtl="0">
              <a:lnSpc>
                <a:spcPct val="85000"/>
              </a:lnSpc>
              <a:spcBef>
                <a:spcPts val="880"/>
              </a:spcBef>
              <a:spcAft>
                <a:spcPts val="0"/>
              </a:spcAft>
              <a:buClr>
                <a:schemeClr val="accent5"/>
              </a:buClr>
              <a:buSzPts val="2200"/>
              <a:buFont typeface="Arial"/>
              <a:buChar char="•"/>
              <a:defRPr sz="2200" b="0" i="0" u="none" strike="noStrike" cap="none">
                <a:solidFill>
                  <a:srgbClr val="262626"/>
                </a:solidFill>
                <a:latin typeface="Source Sans Pro"/>
                <a:ea typeface="Source Sans Pro"/>
                <a:cs typeface="Source Sans Pro"/>
                <a:sym typeface="Source Sans Pro"/>
              </a:defRPr>
            </a:lvl3pPr>
            <a:lvl4pPr marL="1828800" marR="0" lvl="3" indent="-342900" algn="l" rtl="0">
              <a:lnSpc>
                <a:spcPct val="85000"/>
              </a:lnSpc>
              <a:spcBef>
                <a:spcPts val="720"/>
              </a:spcBef>
              <a:spcAft>
                <a:spcPts val="0"/>
              </a:spcAft>
              <a:buClr>
                <a:schemeClr val="accent5"/>
              </a:buClr>
              <a:buSzPts val="1800"/>
              <a:buFont typeface="Arial"/>
              <a:buChar char="•"/>
              <a:defRPr sz="1800" b="0" i="0" u="none" strike="noStrike" cap="none">
                <a:solidFill>
                  <a:srgbClr val="262626"/>
                </a:solidFill>
                <a:latin typeface="Source Sans Pro"/>
                <a:ea typeface="Source Sans Pro"/>
                <a:cs typeface="Source Sans Pro"/>
                <a:sym typeface="Source Sans Pro"/>
              </a:defRPr>
            </a:lvl4pPr>
            <a:lvl5pPr marL="2286000" marR="0" lvl="4" indent="-342900" algn="l" rtl="0">
              <a:lnSpc>
                <a:spcPct val="85000"/>
              </a:lnSpc>
              <a:spcBef>
                <a:spcPts val="720"/>
              </a:spcBef>
              <a:spcAft>
                <a:spcPts val="0"/>
              </a:spcAft>
              <a:buClr>
                <a:srgbClr val="7C93A0"/>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85000"/>
              </a:lnSpc>
              <a:spcBef>
                <a:spcPts val="720"/>
              </a:spcBef>
              <a:spcAft>
                <a:spcPts val="0"/>
              </a:spcAft>
              <a:buClr>
                <a:srgbClr val="61781F"/>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0" name="Google Shape;140;p23"/>
          <p:cNvSpPr/>
          <p:nvPr/>
        </p:nvSpPr>
        <p:spPr>
          <a:xfrm>
            <a:off x="0" y="0"/>
            <a:ext cx="9144000" cy="304800"/>
          </a:xfrm>
          <a:prstGeom prst="rect">
            <a:avLst/>
          </a:prstGeom>
          <a:solidFill>
            <a:schemeClr val="accent6"/>
          </a:solidFill>
          <a:ln>
            <a:noFill/>
          </a:ln>
        </p:spPr>
        <p:txBody>
          <a:bodyPr spcFirstLastPara="1" wrap="square" lIns="57150" tIns="28575" rIns="57150" bIns="28575" anchor="ctr" anchorCtr="0">
            <a:noAutofit/>
          </a:bodyPr>
          <a:lstStyle/>
          <a:p>
            <a:pPr marL="0" marR="0" lvl="0" indent="0" algn="l" rtl="0">
              <a:spcBef>
                <a:spcPts val="0"/>
              </a:spcBef>
              <a:spcAft>
                <a:spcPts val="0"/>
              </a:spcAft>
              <a:buNone/>
            </a:pPr>
            <a:endParaRPr sz="2600">
              <a:solidFill>
                <a:srgbClr val="000000"/>
              </a:solidFill>
              <a:latin typeface="Arial"/>
              <a:ea typeface="Arial"/>
              <a:cs typeface="Arial"/>
              <a:sym typeface="Arial"/>
            </a:endParaRPr>
          </a:p>
        </p:txBody>
      </p:sp>
      <p:sp>
        <p:nvSpPr>
          <p:cNvPr id="141" name="Google Shape;141;p23"/>
          <p:cNvSpPr txBox="1">
            <a:spLocks noGrp="1"/>
          </p:cNvSpPr>
          <p:nvPr>
            <p:ph type="ftr" idx="11"/>
          </p:nvPr>
        </p:nvSpPr>
        <p:spPr>
          <a:xfrm>
            <a:off x="304800" y="6553200"/>
            <a:ext cx="8077200" cy="212034"/>
          </a:xfrm>
          <a:prstGeom prst="rect">
            <a:avLst/>
          </a:prstGeom>
          <a:noFill/>
          <a:ln>
            <a:noFill/>
          </a:ln>
        </p:spPr>
        <p:txBody>
          <a:bodyPr spcFirstLastPara="1" wrap="square" lIns="0" tIns="28575" rIns="0" bIns="28575" anchor="ctr" anchorCtr="0"/>
          <a:lstStyle>
            <a:lvl1pPr marR="0" lvl="0" algn="l" rtl="0">
              <a:spcBef>
                <a:spcPts val="0"/>
              </a:spcBef>
              <a:spcAft>
                <a:spcPts val="0"/>
              </a:spcAft>
              <a:buSzPts val="1400"/>
              <a:buNone/>
              <a:defRPr sz="900">
                <a:solidFill>
                  <a:srgbClr val="B7B7A9"/>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2" name="Google Shape;142;p23"/>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lvl1pPr marL="0" marR="0" lvl="0" indent="0" algn="r" rtl="0">
              <a:spcBef>
                <a:spcPts val="0"/>
              </a:spcBef>
              <a:buNone/>
              <a:defRPr sz="700">
                <a:solidFill>
                  <a:srgbClr val="B7B7A9"/>
                </a:solidFill>
                <a:latin typeface="Source Sans Pro"/>
                <a:ea typeface="Source Sans Pro"/>
                <a:cs typeface="Source Sans Pro"/>
                <a:sym typeface="Source Sans Pro"/>
              </a:defRPr>
            </a:lvl1pPr>
            <a:lvl2pPr marL="0" marR="0" lvl="1" indent="0" algn="r" rtl="0">
              <a:spcBef>
                <a:spcPts val="0"/>
              </a:spcBef>
              <a:buNone/>
              <a:defRPr sz="700">
                <a:solidFill>
                  <a:srgbClr val="B7B7A9"/>
                </a:solidFill>
                <a:latin typeface="Source Sans Pro"/>
                <a:ea typeface="Source Sans Pro"/>
                <a:cs typeface="Source Sans Pro"/>
                <a:sym typeface="Source Sans Pro"/>
              </a:defRPr>
            </a:lvl2pPr>
            <a:lvl3pPr marL="0" marR="0" lvl="2" indent="0" algn="r" rtl="0">
              <a:spcBef>
                <a:spcPts val="0"/>
              </a:spcBef>
              <a:buNone/>
              <a:defRPr sz="700">
                <a:solidFill>
                  <a:srgbClr val="B7B7A9"/>
                </a:solidFill>
                <a:latin typeface="Source Sans Pro"/>
                <a:ea typeface="Source Sans Pro"/>
                <a:cs typeface="Source Sans Pro"/>
                <a:sym typeface="Source Sans Pro"/>
              </a:defRPr>
            </a:lvl3pPr>
            <a:lvl4pPr marL="0" marR="0" lvl="3" indent="0" algn="r" rtl="0">
              <a:spcBef>
                <a:spcPts val="0"/>
              </a:spcBef>
              <a:buNone/>
              <a:defRPr sz="700">
                <a:solidFill>
                  <a:srgbClr val="B7B7A9"/>
                </a:solidFill>
                <a:latin typeface="Source Sans Pro"/>
                <a:ea typeface="Source Sans Pro"/>
                <a:cs typeface="Source Sans Pro"/>
                <a:sym typeface="Source Sans Pro"/>
              </a:defRPr>
            </a:lvl4pPr>
            <a:lvl5pPr marL="0" marR="0" lvl="4" indent="0" algn="r" rtl="0">
              <a:spcBef>
                <a:spcPts val="0"/>
              </a:spcBef>
              <a:buNone/>
              <a:defRPr sz="700">
                <a:solidFill>
                  <a:srgbClr val="B7B7A9"/>
                </a:solidFill>
                <a:latin typeface="Source Sans Pro"/>
                <a:ea typeface="Source Sans Pro"/>
                <a:cs typeface="Source Sans Pro"/>
                <a:sym typeface="Source Sans Pro"/>
              </a:defRPr>
            </a:lvl5pPr>
            <a:lvl6pPr marL="0" marR="0" lvl="5" indent="0" algn="r" rtl="0">
              <a:spcBef>
                <a:spcPts val="0"/>
              </a:spcBef>
              <a:buNone/>
              <a:defRPr sz="700">
                <a:solidFill>
                  <a:srgbClr val="B7B7A9"/>
                </a:solidFill>
                <a:latin typeface="Source Sans Pro"/>
                <a:ea typeface="Source Sans Pro"/>
                <a:cs typeface="Source Sans Pro"/>
                <a:sym typeface="Source Sans Pro"/>
              </a:defRPr>
            </a:lvl6pPr>
            <a:lvl7pPr marL="0" marR="0" lvl="6" indent="0" algn="r" rtl="0">
              <a:spcBef>
                <a:spcPts val="0"/>
              </a:spcBef>
              <a:buNone/>
              <a:defRPr sz="700">
                <a:solidFill>
                  <a:srgbClr val="B7B7A9"/>
                </a:solidFill>
                <a:latin typeface="Source Sans Pro"/>
                <a:ea typeface="Source Sans Pro"/>
                <a:cs typeface="Source Sans Pro"/>
                <a:sym typeface="Source Sans Pro"/>
              </a:defRPr>
            </a:lvl7pPr>
            <a:lvl8pPr marL="0" marR="0" lvl="7" indent="0" algn="r" rtl="0">
              <a:spcBef>
                <a:spcPts val="0"/>
              </a:spcBef>
              <a:buNone/>
              <a:defRPr sz="700">
                <a:solidFill>
                  <a:srgbClr val="B7B7A9"/>
                </a:solidFill>
                <a:latin typeface="Source Sans Pro"/>
                <a:ea typeface="Source Sans Pro"/>
                <a:cs typeface="Source Sans Pro"/>
                <a:sym typeface="Source Sans Pro"/>
              </a:defRPr>
            </a:lvl8pPr>
            <a:lvl9pPr marL="0" marR="0" lvl="8" indent="0" algn="r" rtl="0">
              <a:spcBef>
                <a:spcPts val="0"/>
              </a:spcBef>
              <a:buNone/>
              <a:defRPr sz="700">
                <a:solidFill>
                  <a:srgbClr val="B7B7A9"/>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hesapeakebay.net/discover/glossary"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ctrTitle"/>
          </p:nvPr>
        </p:nvSpPr>
        <p:spPr>
          <a:xfrm>
            <a:off x="609600" y="1600200"/>
            <a:ext cx="7848600" cy="2000255"/>
          </a:xfrm>
          <a:prstGeom prst="rect">
            <a:avLst/>
          </a:prstGeom>
          <a:noFill/>
          <a:ln>
            <a:noFill/>
          </a:ln>
        </p:spPr>
        <p:txBody>
          <a:bodyPr spcFirstLastPara="1" wrap="square" lIns="0" tIns="28575" rIns="0" bIns="28575" anchor="ctr" anchorCtr="0">
            <a:noAutofit/>
          </a:bodyPr>
          <a:lstStyle/>
          <a:p>
            <a:pPr marL="0" marR="0" lvl="0" indent="0" algn="l" rtl="0">
              <a:lnSpc>
                <a:spcPct val="85000"/>
              </a:lnSpc>
              <a:spcBef>
                <a:spcPts val="0"/>
              </a:spcBef>
              <a:spcAft>
                <a:spcPts val="0"/>
              </a:spcAft>
              <a:buNone/>
            </a:pPr>
            <a:r>
              <a:rPr lang="en-US" sz="3600" b="1" i="0" u="none" strike="noStrike" cap="none">
                <a:solidFill>
                  <a:schemeClr val="lt1"/>
                </a:solidFill>
              </a:rPr>
              <a:t>Chesapeake Bay Program </a:t>
            </a:r>
            <a:br>
              <a:rPr lang="en-US" sz="3600" b="1" i="0" u="none" strike="noStrike" cap="none">
                <a:solidFill>
                  <a:schemeClr val="lt1"/>
                </a:solidFill>
              </a:rPr>
            </a:br>
            <a:r>
              <a:rPr lang="en-US" sz="3600" b="1" i="0" u="none" strike="noStrike" cap="none">
                <a:solidFill>
                  <a:schemeClr val="lt1"/>
                </a:solidFill>
              </a:rPr>
              <a:t>Federal Agencies and Facilities </a:t>
            </a:r>
            <a:br>
              <a:rPr lang="en-US" sz="3600" b="1" i="0" u="none" strike="noStrike" cap="none">
                <a:solidFill>
                  <a:schemeClr val="lt1"/>
                </a:solidFill>
              </a:rPr>
            </a:br>
            <a:r>
              <a:rPr lang="en-US" sz="3600" b="1" i="0" u="none" strike="noStrike" cap="none">
                <a:solidFill>
                  <a:schemeClr val="lt1"/>
                </a:solidFill>
              </a:rPr>
              <a:t>Welcome and Introduction Training</a:t>
            </a:r>
            <a:endParaRPr sz="3600" b="1" i="0" u="none" strike="noStrike" cap="none">
              <a:solidFill>
                <a:schemeClr val="lt1"/>
              </a:solidFill>
            </a:endParaRPr>
          </a:p>
        </p:txBody>
      </p:sp>
      <p:sp>
        <p:nvSpPr>
          <p:cNvPr id="209" name="Google Shape;209;p34"/>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noAutofit/>
          </a:bodyPr>
          <a:lstStyle/>
          <a:p>
            <a:pPr marL="0" marR="0" lvl="0" indent="0" algn="ctr" rtl="0">
              <a:lnSpc>
                <a:spcPct val="85000"/>
              </a:lnSpc>
              <a:spcBef>
                <a:spcPts val="0"/>
              </a:spcBef>
              <a:spcAft>
                <a:spcPts val="0"/>
              </a:spcAft>
              <a:buClr>
                <a:schemeClr val="accent5"/>
              </a:buClr>
              <a:buSzPts val="2600"/>
              <a:buFont typeface="Arial"/>
              <a:buNone/>
            </a:pPr>
            <a:r>
              <a:rPr lang="en-US" sz="2600" b="1" i="0" u="none" strike="noStrike" cap="none" dirty="0">
                <a:solidFill>
                  <a:schemeClr val="lt1"/>
                </a:solidFill>
                <a:latin typeface="Source Sans Pro"/>
                <a:ea typeface="Source Sans Pro"/>
                <a:cs typeface="Source Sans Pro"/>
                <a:sym typeface="Source Sans Pro"/>
              </a:rPr>
              <a:t>Developed by the Federal Facility Workgroup</a:t>
            </a:r>
          </a:p>
          <a:p>
            <a:pPr marL="0" marR="0" lvl="0" indent="0" algn="ctr" rtl="0">
              <a:lnSpc>
                <a:spcPct val="85000"/>
              </a:lnSpc>
              <a:spcBef>
                <a:spcPts val="0"/>
              </a:spcBef>
              <a:spcAft>
                <a:spcPts val="0"/>
              </a:spcAft>
              <a:buClr>
                <a:schemeClr val="accent5"/>
              </a:buClr>
              <a:buSzPts val="2600"/>
              <a:buFont typeface="Arial"/>
              <a:buNone/>
            </a:pPr>
            <a:r>
              <a:rPr lang="en-US" b="1" dirty="0">
                <a:solidFill>
                  <a:schemeClr val="lt1"/>
                </a:solidFill>
              </a:rPr>
              <a:t>Finalized September </a:t>
            </a:r>
            <a:r>
              <a:rPr lang="en-US" sz="2600" b="1" i="0" u="none" strike="noStrike" cap="none" dirty="0">
                <a:solidFill>
                  <a:schemeClr val="lt1"/>
                </a:solidFill>
                <a:latin typeface="Source Sans Pro"/>
                <a:ea typeface="Source Sans Pro"/>
                <a:cs typeface="Source Sans Pro"/>
                <a:sym typeface="Source Sans Pro"/>
              </a:rPr>
              <a:t>2018</a:t>
            </a:r>
            <a:endParaRPr dirty="0"/>
          </a:p>
        </p:txBody>
      </p:sp>
      <p:sp>
        <p:nvSpPr>
          <p:cNvPr id="210" name="Google Shape;210;p34"/>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000000"/>
                </a:solidFill>
                <a:latin typeface="Source Sans Pro"/>
                <a:ea typeface="Source Sans Pro"/>
                <a:cs typeface="Source Sans Pro"/>
                <a:sym typeface="Source Sans Pro"/>
              </a:rPr>
              <a:t>1</a:t>
            </a:fld>
            <a:endParaRPr sz="7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body" idx="1"/>
          </p:nvPr>
        </p:nvSpPr>
        <p:spPr>
          <a:xfrm>
            <a:off x="184486" y="2139992"/>
            <a:ext cx="8534400" cy="3477126"/>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“Recognizes the Chesapeake Bay as a national treasure”</a:t>
            </a:r>
            <a:endParaRPr dirty="0"/>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Federal government “should lead the effort”</a:t>
            </a:r>
            <a:endParaRPr dirty="0"/>
          </a:p>
          <a:p>
            <a:pPr marL="472953" marR="0" lvl="1" indent="-243025" algn="l" rtl="0">
              <a:lnSpc>
                <a:spcPct val="85000"/>
              </a:lnSpc>
              <a:spcBef>
                <a:spcPts val="360"/>
              </a:spcBef>
              <a:spcAft>
                <a:spcPts val="0"/>
              </a:spcAft>
              <a:buClr>
                <a:schemeClr val="accent5"/>
              </a:buClr>
              <a:buSzPts val="1800"/>
              <a:buFont typeface="Arial"/>
              <a:buChar char="•"/>
            </a:pPr>
            <a:r>
              <a:rPr lang="en-US" sz="1800" b="0" i="1" u="none" strike="noStrike" cap="none" dirty="0">
                <a:solidFill>
                  <a:schemeClr val="dk1"/>
                </a:solidFill>
                <a:latin typeface="Arial"/>
                <a:ea typeface="Arial"/>
                <a:cs typeface="Arial"/>
                <a:sym typeface="Arial"/>
              </a:rPr>
              <a:t>DoD, DHS, DOT, DOI (FWS/NPS/USGS), DOC (NOAA), USDA (NRCS/FS)</a:t>
            </a:r>
            <a:endParaRPr sz="1800" b="0" i="1" u="none" strike="noStrike" cap="none" dirty="0">
              <a:solidFill>
                <a:schemeClr val="dk1"/>
              </a:solidFill>
              <a:latin typeface="Arial"/>
              <a:ea typeface="Arial"/>
              <a:cs typeface="Arial"/>
              <a:sym typeface="Arial"/>
            </a:endParaRPr>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Renews federal commitment to control pollution for all sources as well as protecting and restoring habitat and living resources, conserving lands and improving water quality and ecosystem health  </a:t>
            </a:r>
            <a:endParaRPr dirty="0"/>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Establishes Federal Leadership Committee (FLC)</a:t>
            </a:r>
            <a:endParaRPr dirty="0"/>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The FLC developed a strategy for the restoration of the Chesapeake Bay</a:t>
            </a:r>
            <a:endParaRPr dirty="0"/>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Requires reports on key challenges to protecting and restoring the Chesapeake Bay</a:t>
            </a:r>
            <a:endParaRPr dirty="0"/>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Agencies must implement land best practices “as expeditiously as possible and to the extent permitted by law” </a:t>
            </a:r>
            <a:endParaRPr dirty="0"/>
          </a:p>
          <a:p>
            <a:pPr marL="209554" marR="0" lvl="0" indent="-107954" algn="l" rtl="0">
              <a:lnSpc>
                <a:spcPct val="85000"/>
              </a:lnSpc>
              <a:spcBef>
                <a:spcPts val="640"/>
              </a:spcBef>
              <a:spcAft>
                <a:spcPts val="0"/>
              </a:spcAft>
              <a:buClr>
                <a:schemeClr val="accent5"/>
              </a:buClr>
              <a:buSzPts val="1600"/>
              <a:buFont typeface="Arial"/>
              <a:buNone/>
            </a:pPr>
            <a:endParaRPr sz="1600" b="1" i="0" u="none" strike="noStrike" cap="none" dirty="0">
              <a:solidFill>
                <a:schemeClr val="dk1"/>
              </a:solidFill>
              <a:latin typeface="Arial"/>
              <a:ea typeface="Arial"/>
              <a:cs typeface="Arial"/>
              <a:sym typeface="Arial"/>
            </a:endParaRPr>
          </a:p>
        </p:txBody>
      </p:sp>
      <p:sp>
        <p:nvSpPr>
          <p:cNvPr id="288" name="Google Shape;288;p43"/>
          <p:cNvSpPr txBox="1">
            <a:spLocks noGrp="1"/>
          </p:cNvSpPr>
          <p:nvPr>
            <p:ph type="title"/>
          </p:nvPr>
        </p:nvSpPr>
        <p:spPr>
          <a:xfrm>
            <a:off x="184486" y="1454192"/>
            <a:ext cx="7772400" cy="685800"/>
          </a:xfrm>
          <a:prstGeom prst="rect">
            <a:avLst/>
          </a:prstGeom>
          <a:noFill/>
          <a:ln>
            <a:noFill/>
          </a:ln>
        </p:spPr>
        <p:txBody>
          <a:bodyPr spcFirstLastPara="1" wrap="square" lIns="0" tIns="28575" rIns="57150" bIns="28575" anchor="ctr" anchorCtr="0">
            <a:noAutofit/>
          </a:bodyPr>
          <a:lstStyle/>
          <a:p>
            <a:pPr marR="0" lvl="0" algn="l" rtl="0">
              <a:lnSpc>
                <a:spcPct val="85000"/>
              </a:lnSpc>
              <a:spcBef>
                <a:spcPts val="0"/>
              </a:spcBef>
              <a:spcAft>
                <a:spcPts val="0"/>
              </a:spcAft>
            </a:pPr>
            <a:r>
              <a:rPr lang="en-US" sz="2400" b="1" i="0" u="none" strike="noStrike" cap="none" dirty="0">
                <a:solidFill>
                  <a:srgbClr val="262626"/>
                </a:solidFill>
                <a:latin typeface="Arial"/>
                <a:ea typeface="Arial"/>
                <a:cs typeface="Arial"/>
                <a:sym typeface="Arial"/>
              </a:rPr>
              <a:t>Executive Order 13508</a:t>
            </a:r>
            <a:endParaRPr sz="2400" dirty="0"/>
          </a:p>
        </p:txBody>
      </p:sp>
      <p:sp>
        <p:nvSpPr>
          <p:cNvPr id="289" name="Google Shape;289;p43"/>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10</a:t>
            </a:fld>
            <a:endParaRPr sz="1400" b="0" i="0" u="none" strike="noStrike" cap="none">
              <a:solidFill>
                <a:srgbClr val="000000"/>
              </a:solidFill>
              <a:latin typeface="Garamond"/>
              <a:ea typeface="Garamond"/>
              <a:cs typeface="Garamond"/>
              <a:sym typeface="Garamond"/>
            </a:endParaRPr>
          </a:p>
        </p:txBody>
      </p:sp>
      <p:sp>
        <p:nvSpPr>
          <p:cNvPr id="290" name="Google Shape;290;p43"/>
          <p:cNvSpPr txBox="1"/>
          <p:nvPr/>
        </p:nvSpPr>
        <p:spPr>
          <a:xfrm>
            <a:off x="0" y="6127332"/>
            <a:ext cx="9144000" cy="338554"/>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rgbClr val="2D2DB9"/>
                </a:solidFill>
                <a:latin typeface="Arial"/>
                <a:ea typeface="Arial"/>
                <a:cs typeface="Arial"/>
                <a:sym typeface="Arial"/>
              </a:rPr>
              <a:t>Must balance “leading the effort” and fair implementation of CWA</a:t>
            </a:r>
            <a:endParaRPr/>
          </a:p>
        </p:txBody>
      </p:sp>
      <p:sp>
        <p:nvSpPr>
          <p:cNvPr id="6" name="Google Shape;281;p42"/>
          <p:cNvSpPr txBox="1"/>
          <p:nvPr/>
        </p:nvSpPr>
        <p:spPr>
          <a:xfrm>
            <a:off x="16038" y="312819"/>
            <a:ext cx="9127962" cy="998621"/>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Policy and Regulatory Drivers</a:t>
            </a:r>
            <a:endParaRPr sz="3300" b="1" i="0" u="none" strike="noStrike" cap="none" dirty="0">
              <a:solidFill>
                <a:srgbClr val="26262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4"/>
          <p:cNvSpPr txBox="1">
            <a:spLocks noGrp="1"/>
          </p:cNvSpPr>
          <p:nvPr>
            <p:ph type="body" idx="1"/>
          </p:nvPr>
        </p:nvSpPr>
        <p:spPr>
          <a:xfrm>
            <a:off x="184486" y="2139992"/>
            <a:ext cx="8534400" cy="3669632"/>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2000"/>
              <a:buFont typeface="Arial"/>
              <a:buChar char="•"/>
            </a:pPr>
            <a:r>
              <a:rPr lang="en-US" sz="2000" b="1" i="0" u="none" strike="noStrike" cap="none" dirty="0">
                <a:solidFill>
                  <a:schemeClr val="dk1"/>
                </a:solidFill>
                <a:latin typeface="Arial"/>
                <a:ea typeface="Arial"/>
                <a:cs typeface="Arial"/>
                <a:sym typeface="Arial"/>
              </a:rPr>
              <a:t>Restore Clean Water Goal and Strategy Actions</a:t>
            </a:r>
            <a:endParaRPr dirty="0"/>
          </a:p>
          <a:p>
            <a:pPr marL="472953" marR="0" lvl="1" indent="-128725" algn="l" rtl="0">
              <a:lnSpc>
                <a:spcPct val="85000"/>
              </a:lnSpc>
              <a:spcBef>
                <a:spcPts val="360"/>
              </a:spcBef>
              <a:spcAft>
                <a:spcPts val="0"/>
              </a:spcAft>
              <a:buClr>
                <a:schemeClr val="accent5"/>
              </a:buClr>
              <a:buSzPts val="1800"/>
              <a:buFont typeface="Arial"/>
              <a:buNone/>
            </a:pPr>
            <a:endParaRPr sz="1800" b="0" i="0" u="none" strike="noStrike" cap="none" dirty="0">
              <a:solidFill>
                <a:schemeClr val="dk1"/>
              </a:solidFill>
              <a:latin typeface="Arial"/>
              <a:ea typeface="Arial"/>
              <a:cs typeface="Arial"/>
              <a:sym typeface="Arial"/>
            </a:endParaRPr>
          </a:p>
          <a:p>
            <a:pPr marL="515678" lvl="1" indent="-285750">
              <a:spcBef>
                <a:spcPts val="360"/>
              </a:spcBef>
              <a:buSzPts val="1800"/>
            </a:pPr>
            <a:r>
              <a:rPr lang="en-US" sz="1800" b="0" i="0" u="none" strike="noStrike" cap="none" dirty="0">
                <a:solidFill>
                  <a:schemeClr val="dk1"/>
                </a:solidFill>
                <a:latin typeface="Arial"/>
                <a:ea typeface="Arial"/>
                <a:cs typeface="Arial"/>
                <a:sym typeface="Arial"/>
              </a:rPr>
              <a:t>Federal agencies will contribute to Watershed Implementation Plans (WIPs)</a:t>
            </a:r>
            <a:endParaRPr sz="1800" dirty="0"/>
          </a:p>
          <a:p>
            <a:pPr marL="758704" lvl="2" indent="-285750">
              <a:spcBef>
                <a:spcPts val="720"/>
              </a:spcBef>
              <a:buSzPts val="1800"/>
            </a:pPr>
            <a:r>
              <a:rPr lang="en-US" sz="1800" b="0" i="1" u="none" strike="noStrike" cap="none" dirty="0">
                <a:solidFill>
                  <a:schemeClr val="dk1"/>
                </a:solidFill>
                <a:latin typeface="Arial"/>
                <a:ea typeface="Arial"/>
                <a:cs typeface="Arial"/>
                <a:sym typeface="Arial"/>
              </a:rPr>
              <a:t>Estimate nutrient and sediment loads: providing property boundaries, land use, land cover, and implementation of best management practices</a:t>
            </a:r>
            <a:endParaRPr sz="1800" dirty="0"/>
          </a:p>
          <a:p>
            <a:pPr marL="758704" lvl="2" indent="-285750">
              <a:spcBef>
                <a:spcPts val="720"/>
              </a:spcBef>
              <a:buSzPts val="1800"/>
            </a:pPr>
            <a:r>
              <a:rPr lang="en-US" sz="1800" b="0" i="1" u="none" strike="noStrike" cap="none" dirty="0">
                <a:solidFill>
                  <a:schemeClr val="dk1"/>
                </a:solidFill>
                <a:latin typeface="Arial"/>
                <a:ea typeface="Arial"/>
                <a:cs typeface="Arial"/>
                <a:sym typeface="Arial"/>
              </a:rPr>
              <a:t>Identify pollution reductions from point and non-point sources</a:t>
            </a:r>
            <a:endParaRPr sz="1800" dirty="0"/>
          </a:p>
          <a:p>
            <a:pPr marL="758704" lvl="2" indent="-285750">
              <a:spcBef>
                <a:spcPts val="720"/>
              </a:spcBef>
              <a:buSzPts val="1800"/>
            </a:pPr>
            <a:r>
              <a:rPr lang="en-US" sz="1800" b="0" i="1" u="none" strike="noStrike" cap="none" dirty="0">
                <a:solidFill>
                  <a:schemeClr val="dk1"/>
                </a:solidFill>
                <a:latin typeface="Arial"/>
                <a:ea typeface="Arial"/>
                <a:cs typeface="Arial"/>
                <a:sym typeface="Arial"/>
              </a:rPr>
              <a:t>Commit to actions, programs, policies and resources</a:t>
            </a:r>
            <a:endParaRPr sz="1800" dirty="0"/>
          </a:p>
          <a:p>
            <a:pPr marL="515678" lvl="1" indent="-285750">
              <a:spcBef>
                <a:spcPts val="360"/>
              </a:spcBef>
              <a:buSzPts val="1800"/>
            </a:pPr>
            <a:r>
              <a:rPr lang="en-US" sz="1800" b="0" i="0" u="none" strike="noStrike" cap="none" dirty="0">
                <a:solidFill>
                  <a:schemeClr val="dk1"/>
                </a:solidFill>
                <a:latin typeface="Arial"/>
                <a:ea typeface="Arial"/>
                <a:cs typeface="Arial"/>
                <a:sym typeface="Arial"/>
              </a:rPr>
              <a:t>States develop targets or Feds develop implementation plans</a:t>
            </a:r>
            <a:endParaRPr sz="1800" dirty="0"/>
          </a:p>
          <a:p>
            <a:pPr marL="758704" lvl="2" indent="-285750">
              <a:spcBef>
                <a:spcPts val="720"/>
              </a:spcBef>
              <a:buSzPts val="1800"/>
            </a:pPr>
            <a:r>
              <a:rPr lang="en-US" sz="1800" b="0" i="1" u="none" strike="noStrike" cap="none" dirty="0">
                <a:solidFill>
                  <a:schemeClr val="dk1"/>
                </a:solidFill>
                <a:latin typeface="Arial"/>
                <a:ea typeface="Arial"/>
                <a:cs typeface="Arial"/>
                <a:sym typeface="Arial"/>
              </a:rPr>
              <a:t>Consider all source sectors: agriculture; forest; urban; onsite</a:t>
            </a:r>
            <a:endParaRPr sz="1800" dirty="0"/>
          </a:p>
          <a:p>
            <a:pPr marL="515678" lvl="1" indent="-285750">
              <a:spcBef>
                <a:spcPts val="360"/>
              </a:spcBef>
              <a:buSzPts val="1800"/>
            </a:pPr>
            <a:r>
              <a:rPr lang="en-US" sz="1800" b="0" i="0" u="none" strike="noStrike" cap="none" dirty="0">
                <a:solidFill>
                  <a:schemeClr val="dk1"/>
                </a:solidFill>
                <a:latin typeface="Arial"/>
                <a:ea typeface="Arial"/>
                <a:cs typeface="Arial"/>
                <a:sym typeface="Arial"/>
              </a:rPr>
              <a:t>Implementation and Accountability</a:t>
            </a:r>
            <a:endParaRPr sz="1800" dirty="0"/>
          </a:p>
          <a:p>
            <a:pPr marL="758704" lvl="2" indent="-285750">
              <a:spcBef>
                <a:spcPts val="720"/>
              </a:spcBef>
              <a:buSzPts val="1800"/>
            </a:pPr>
            <a:r>
              <a:rPr lang="en-US" sz="1800" b="0" i="1" u="none" strike="noStrike" cap="none" dirty="0">
                <a:solidFill>
                  <a:schemeClr val="dk1"/>
                </a:solidFill>
                <a:latin typeface="Arial"/>
                <a:ea typeface="Arial"/>
                <a:cs typeface="Arial"/>
                <a:sym typeface="Arial"/>
              </a:rPr>
              <a:t>Submit two-year water quality milestones (i.e. planned implementation)</a:t>
            </a:r>
            <a:endParaRPr sz="1800" dirty="0"/>
          </a:p>
          <a:p>
            <a:pPr marL="758704" lvl="2" indent="-285750">
              <a:spcBef>
                <a:spcPts val="720"/>
              </a:spcBef>
              <a:buSzPts val="1800"/>
            </a:pPr>
            <a:r>
              <a:rPr lang="en-US" sz="1800" b="0" i="1" u="none" strike="noStrike" cap="none" dirty="0">
                <a:solidFill>
                  <a:schemeClr val="dk1"/>
                </a:solidFill>
                <a:latin typeface="Arial"/>
                <a:ea typeface="Arial"/>
                <a:cs typeface="Arial"/>
                <a:sym typeface="Arial"/>
              </a:rPr>
              <a:t>Report annual implementation</a:t>
            </a:r>
            <a:endParaRPr sz="1800" dirty="0"/>
          </a:p>
          <a:p>
            <a:pPr marL="209554" marR="0" lvl="0" indent="-107954" algn="l" rtl="0">
              <a:lnSpc>
                <a:spcPct val="85000"/>
              </a:lnSpc>
              <a:spcBef>
                <a:spcPts val="640"/>
              </a:spcBef>
              <a:spcAft>
                <a:spcPts val="0"/>
              </a:spcAft>
              <a:buClr>
                <a:schemeClr val="accent5"/>
              </a:buClr>
              <a:buSzPts val="1600"/>
              <a:buFont typeface="Arial"/>
              <a:buNone/>
            </a:pPr>
            <a:endParaRPr sz="1600" b="1" i="0" u="none" strike="noStrike" cap="none" dirty="0">
              <a:solidFill>
                <a:schemeClr val="dk1"/>
              </a:solidFill>
              <a:latin typeface="Arial"/>
              <a:ea typeface="Arial"/>
              <a:cs typeface="Arial"/>
              <a:sym typeface="Arial"/>
            </a:endParaRPr>
          </a:p>
        </p:txBody>
      </p:sp>
      <p:sp>
        <p:nvSpPr>
          <p:cNvPr id="298" name="Google Shape;298;p44"/>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11</a:t>
            </a:fld>
            <a:endParaRPr sz="1400" b="0" i="0" u="none" strike="noStrike" cap="none">
              <a:solidFill>
                <a:srgbClr val="000000"/>
              </a:solidFill>
              <a:latin typeface="Garamond"/>
              <a:ea typeface="Garamond"/>
              <a:cs typeface="Garamond"/>
              <a:sym typeface="Garamond"/>
            </a:endParaRPr>
          </a:p>
        </p:txBody>
      </p:sp>
      <p:sp>
        <p:nvSpPr>
          <p:cNvPr id="5" name="Google Shape;281;p42"/>
          <p:cNvSpPr txBox="1"/>
          <p:nvPr/>
        </p:nvSpPr>
        <p:spPr>
          <a:xfrm>
            <a:off x="16042" y="304273"/>
            <a:ext cx="9127962" cy="998621"/>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Policy and Regulatory Drivers</a:t>
            </a:r>
            <a:endParaRPr sz="3300" b="1" i="0" u="none" strike="noStrike" cap="none" dirty="0">
              <a:solidFill>
                <a:srgbClr val="262626"/>
              </a:solidFill>
              <a:latin typeface="Arial"/>
              <a:ea typeface="Arial"/>
              <a:cs typeface="Arial"/>
              <a:sym typeface="Arial"/>
            </a:endParaRPr>
          </a:p>
        </p:txBody>
      </p:sp>
      <p:sp>
        <p:nvSpPr>
          <p:cNvPr id="6" name="Google Shape;288;p43"/>
          <p:cNvSpPr txBox="1">
            <a:spLocks/>
          </p:cNvSpPr>
          <p:nvPr/>
        </p:nvSpPr>
        <p:spPr>
          <a:xfrm>
            <a:off x="184486" y="1454192"/>
            <a:ext cx="7772400" cy="685800"/>
          </a:xfrm>
          <a:prstGeom prst="rect">
            <a:avLst/>
          </a:prstGeom>
          <a:noFill/>
          <a:ln>
            <a:noFill/>
          </a:ln>
        </p:spPr>
        <p:txBody>
          <a:bodyPr spcFirstLastPara="1" wrap="square" lIns="0" tIns="28575" rIns="57150" bIns="285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9pPr>
          </a:lstStyle>
          <a:p>
            <a:r>
              <a:rPr lang="en-US" sz="2400" b="1" dirty="0">
                <a:latin typeface="Arial"/>
                <a:ea typeface="Arial"/>
                <a:cs typeface="Arial"/>
                <a:sym typeface="Arial"/>
              </a:rPr>
              <a:t>Executive Order 13508 Strategy</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body" idx="1"/>
          </p:nvPr>
        </p:nvSpPr>
        <p:spPr>
          <a:xfrm>
            <a:off x="16042" y="1850334"/>
            <a:ext cx="8534400" cy="4800600"/>
          </a:xfrm>
          <a:prstGeom prst="rect">
            <a:avLst/>
          </a:prstGeom>
          <a:noFill/>
          <a:ln>
            <a:noFill/>
          </a:ln>
        </p:spPr>
        <p:txBody>
          <a:bodyPr spcFirstLastPara="1" wrap="square" lIns="0" tIns="0" rIns="0" bIns="0" anchor="t" anchorCtr="0">
            <a:noAutofit/>
          </a:bodyPr>
          <a:lstStyle/>
          <a:p>
            <a:pPr marL="472953" marR="0" lvl="1" indent="-128725" algn="l" rtl="0">
              <a:lnSpc>
                <a:spcPct val="85000"/>
              </a:lnSpc>
              <a:spcBef>
                <a:spcPts val="0"/>
              </a:spcBef>
              <a:spcAft>
                <a:spcPts val="0"/>
              </a:spcAft>
              <a:buClr>
                <a:schemeClr val="accent5"/>
              </a:buClr>
              <a:buSzPts val="1800"/>
              <a:buFont typeface="Arial"/>
              <a:buNone/>
            </a:pPr>
            <a:endParaRPr sz="1800" b="0" i="0" u="none" strike="noStrike" cap="none" dirty="0">
              <a:solidFill>
                <a:schemeClr val="dk1"/>
              </a:solidFill>
              <a:latin typeface="Arial"/>
              <a:ea typeface="Arial"/>
              <a:cs typeface="Arial"/>
              <a:sym typeface="Arial"/>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“Pollution diet” sets limits on nitrogen, phosphorus and sediment</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Largest EPA TMDL</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Max allowed to meet water quality standards (i.e. dissolved oxygen, chlorophyll)</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Assigned limits are based on modeled data</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Each state developed plan</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Implementation via permits</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EPA/VA/MD issued federal pollution targets in 2015</a:t>
            </a:r>
            <a:endParaRPr sz="1800" dirty="0"/>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Goals and 2017 Mid-point Assessment</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60% reductions by 2017 for all sources (i.e. wastewater, agriculture, stormwater)</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100% BMPs in place by 2025</a:t>
            </a:r>
            <a:endParaRPr sz="1800" dirty="0"/>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Challenges</a:t>
            </a:r>
            <a:endParaRPr sz="1800" b="0" i="0" u="none" strike="noStrike" cap="none" dirty="0">
              <a:solidFill>
                <a:schemeClr val="dk1"/>
              </a:solidFill>
              <a:latin typeface="Arial"/>
              <a:ea typeface="Arial"/>
              <a:cs typeface="Arial"/>
              <a:sym typeface="Arial"/>
            </a:endParaRPr>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Reviewing/commenting on changing state requirements </a:t>
            </a:r>
            <a:endParaRPr sz="1800" dirty="0"/>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Funding implementation and maintenance of BMPs</a:t>
            </a:r>
            <a:endParaRPr sz="1800" b="0" i="1" u="none" strike="noStrike" cap="none" dirty="0">
              <a:solidFill>
                <a:schemeClr val="dk1"/>
              </a:solidFill>
              <a:latin typeface="Arial"/>
              <a:ea typeface="Arial"/>
              <a:cs typeface="Arial"/>
              <a:sym typeface="Arial"/>
            </a:endParaRPr>
          </a:p>
          <a:p>
            <a:pPr marL="682509" marR="0" lvl="2" indent="-209555" algn="l" rtl="0">
              <a:lnSpc>
                <a:spcPct val="85000"/>
              </a:lnSpc>
              <a:spcBef>
                <a:spcPts val="640"/>
              </a:spcBef>
              <a:spcAft>
                <a:spcPts val="0"/>
              </a:spcAft>
              <a:buClr>
                <a:schemeClr val="accent5"/>
              </a:buClr>
              <a:buSzPts val="1600"/>
              <a:buFont typeface="Arial"/>
              <a:buChar char="•"/>
            </a:pPr>
            <a:r>
              <a:rPr lang="en-US" sz="1800" b="0" i="1" u="none" strike="noStrike" cap="none" dirty="0">
                <a:solidFill>
                  <a:schemeClr val="dk1"/>
                </a:solidFill>
                <a:latin typeface="Arial"/>
                <a:ea typeface="Arial"/>
                <a:cs typeface="Arial"/>
                <a:sym typeface="Arial"/>
              </a:rPr>
              <a:t>Reporting/tracking progress</a:t>
            </a:r>
            <a:endParaRPr sz="1800" dirty="0"/>
          </a:p>
          <a:p>
            <a:pPr marL="209554" marR="0" lvl="0" indent="-95254" algn="l" rtl="0">
              <a:lnSpc>
                <a:spcPct val="85000"/>
              </a:lnSpc>
              <a:spcBef>
                <a:spcPts val="720"/>
              </a:spcBef>
              <a:spcAft>
                <a:spcPts val="0"/>
              </a:spcAft>
              <a:buClr>
                <a:schemeClr val="accent5"/>
              </a:buClr>
              <a:buSzPts val="1800"/>
              <a:buFont typeface="Arial"/>
              <a:buNone/>
            </a:pPr>
            <a:endParaRPr sz="1800" b="1" i="0" u="none" strike="noStrike" cap="none" dirty="0">
              <a:solidFill>
                <a:schemeClr val="dk1"/>
              </a:solidFill>
              <a:latin typeface="Arial"/>
              <a:ea typeface="Arial"/>
              <a:cs typeface="Arial"/>
              <a:sym typeface="Arial"/>
            </a:endParaRPr>
          </a:p>
        </p:txBody>
      </p:sp>
      <p:sp>
        <p:nvSpPr>
          <p:cNvPr id="306" name="Google Shape;306;p4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12</a:t>
            </a:fld>
            <a:endParaRPr sz="1400" b="0" i="0" u="none" strike="noStrike" cap="none">
              <a:solidFill>
                <a:srgbClr val="000000"/>
              </a:solidFill>
              <a:latin typeface="Garamond"/>
              <a:ea typeface="Garamond"/>
              <a:cs typeface="Garamond"/>
              <a:sym typeface="Garamond"/>
            </a:endParaRPr>
          </a:p>
        </p:txBody>
      </p:sp>
      <p:sp>
        <p:nvSpPr>
          <p:cNvPr id="5" name="Google Shape;281;p42"/>
          <p:cNvSpPr txBox="1"/>
          <p:nvPr/>
        </p:nvSpPr>
        <p:spPr>
          <a:xfrm>
            <a:off x="16042" y="304273"/>
            <a:ext cx="9127962" cy="998621"/>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Policy and Regulatory Drivers</a:t>
            </a:r>
            <a:endParaRPr sz="3300" b="1" i="0" u="none" strike="noStrike" cap="none" dirty="0">
              <a:solidFill>
                <a:srgbClr val="262626"/>
              </a:solidFill>
              <a:latin typeface="Arial"/>
              <a:ea typeface="Arial"/>
              <a:cs typeface="Arial"/>
              <a:sym typeface="Arial"/>
            </a:endParaRPr>
          </a:p>
        </p:txBody>
      </p:sp>
      <p:sp>
        <p:nvSpPr>
          <p:cNvPr id="6" name="Google Shape;288;p43"/>
          <p:cNvSpPr txBox="1">
            <a:spLocks/>
          </p:cNvSpPr>
          <p:nvPr/>
        </p:nvSpPr>
        <p:spPr>
          <a:xfrm>
            <a:off x="184486" y="1454192"/>
            <a:ext cx="7772400" cy="685800"/>
          </a:xfrm>
          <a:prstGeom prst="rect">
            <a:avLst/>
          </a:prstGeom>
          <a:noFill/>
          <a:ln>
            <a:noFill/>
          </a:ln>
        </p:spPr>
        <p:txBody>
          <a:bodyPr spcFirstLastPara="1" wrap="square" lIns="0" tIns="28575" rIns="57150" bIns="285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9pPr>
          </a:lstStyle>
          <a:p>
            <a:r>
              <a:rPr lang="en-US" sz="2400" b="1" dirty="0">
                <a:latin typeface="Arial"/>
                <a:cs typeface="Arial"/>
                <a:sym typeface="Arial"/>
              </a:rPr>
              <a:t>Chesapeake Bay Total Maximum Daily Load (TMDL)</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body" idx="1"/>
          </p:nvPr>
        </p:nvSpPr>
        <p:spPr>
          <a:xfrm>
            <a:off x="114300" y="2469961"/>
            <a:ext cx="8534400" cy="3862137"/>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2000"/>
              <a:buFont typeface="Arial"/>
              <a:buChar char="•"/>
            </a:pPr>
            <a:r>
              <a:rPr lang="en-US" sz="2000" i="0" u="none" strike="noStrike" cap="none" dirty="0">
                <a:solidFill>
                  <a:schemeClr val="dk1"/>
                </a:solidFill>
                <a:latin typeface="Arial"/>
                <a:ea typeface="Arial"/>
                <a:cs typeface="Arial"/>
                <a:sym typeface="Arial"/>
              </a:rPr>
              <a:t>WIPs formulate jurisdictional strategies to meet the CB TMDL goals of 60% reductions by 2017 and 100% practices in place by 2025</a:t>
            </a:r>
            <a:endParaRPr dirty="0"/>
          </a:p>
          <a:p>
            <a:pPr marL="209554" marR="0" lvl="0" indent="-95254" algn="l" rtl="0">
              <a:lnSpc>
                <a:spcPct val="85000"/>
              </a:lnSpc>
              <a:spcBef>
                <a:spcPts val="720"/>
              </a:spcBef>
              <a:spcAft>
                <a:spcPts val="0"/>
              </a:spcAft>
              <a:buClr>
                <a:schemeClr val="accent5"/>
              </a:buClr>
              <a:buSzPts val="1800"/>
              <a:buFont typeface="Arial"/>
              <a:buNone/>
            </a:pPr>
            <a:endParaRPr sz="1800" i="0" u="none" strike="noStrike" cap="none" dirty="0">
              <a:solidFill>
                <a:schemeClr val="dk1"/>
              </a:solidFill>
              <a:latin typeface="Arial"/>
              <a:ea typeface="Arial"/>
              <a:cs typeface="Arial"/>
              <a:sym typeface="Arial"/>
            </a:endParaRPr>
          </a:p>
          <a:p>
            <a:pPr marL="209554" marR="0" lvl="0" indent="-209554" algn="l" rtl="0">
              <a:lnSpc>
                <a:spcPct val="85000"/>
              </a:lnSpc>
              <a:spcBef>
                <a:spcPts val="800"/>
              </a:spcBef>
              <a:spcAft>
                <a:spcPts val="0"/>
              </a:spcAft>
              <a:buClr>
                <a:schemeClr val="accent5"/>
              </a:buClr>
              <a:buSzPts val="2000"/>
              <a:buFont typeface="Arial"/>
              <a:buChar char="•"/>
            </a:pPr>
            <a:r>
              <a:rPr lang="en-US" sz="2000" i="0" u="none" strike="noStrike" cap="none" dirty="0">
                <a:solidFill>
                  <a:schemeClr val="dk1"/>
                </a:solidFill>
                <a:latin typeface="Arial"/>
                <a:ea typeface="Arial"/>
                <a:cs typeface="Arial"/>
                <a:sym typeface="Arial"/>
              </a:rPr>
              <a:t>Phases I &amp; II complete</a:t>
            </a:r>
            <a:endParaRPr dirty="0"/>
          </a:p>
          <a:p>
            <a:pPr marL="472953" marR="0" lvl="1" indent="-243025" algn="l" rtl="0">
              <a:lnSpc>
                <a:spcPct val="85000"/>
              </a:lnSpc>
              <a:spcBef>
                <a:spcPts val="360"/>
              </a:spcBef>
              <a:spcAft>
                <a:spcPts val="0"/>
              </a:spcAft>
              <a:buClr>
                <a:schemeClr val="accent5"/>
              </a:buClr>
              <a:buSzPts val="1800"/>
              <a:buFont typeface="Arial"/>
              <a:buChar char="•"/>
            </a:pPr>
            <a:r>
              <a:rPr lang="en-US" sz="1800" i="1" u="none" strike="noStrike" cap="none" dirty="0">
                <a:solidFill>
                  <a:schemeClr val="dk1"/>
                </a:solidFill>
                <a:latin typeface="Arial"/>
                <a:ea typeface="Arial"/>
                <a:cs typeface="Arial"/>
                <a:sym typeface="Arial"/>
              </a:rPr>
              <a:t>County level/federal agency loads assigned in MD for all sources</a:t>
            </a:r>
            <a:endParaRPr dirty="0"/>
          </a:p>
          <a:p>
            <a:pPr marL="472953" marR="0" lvl="1" indent="-243025" algn="l" rtl="0">
              <a:lnSpc>
                <a:spcPct val="85000"/>
              </a:lnSpc>
              <a:spcBef>
                <a:spcPts val="360"/>
              </a:spcBef>
              <a:spcAft>
                <a:spcPts val="0"/>
              </a:spcAft>
              <a:buClr>
                <a:schemeClr val="accent5"/>
              </a:buClr>
              <a:buSzPts val="1800"/>
              <a:buFont typeface="Arial"/>
              <a:buChar char="•"/>
            </a:pPr>
            <a:r>
              <a:rPr lang="en-US" sz="1800" i="1" u="none" strike="noStrike" cap="none" dirty="0">
                <a:solidFill>
                  <a:schemeClr val="dk1"/>
                </a:solidFill>
                <a:latin typeface="Arial"/>
                <a:ea typeface="Arial"/>
                <a:cs typeface="Arial"/>
                <a:sym typeface="Arial"/>
              </a:rPr>
              <a:t>Federal agency loads assigned in DC</a:t>
            </a:r>
            <a:endParaRPr dirty="0"/>
          </a:p>
          <a:p>
            <a:pPr marL="472953" marR="0" lvl="1" indent="-243025" algn="l" rtl="0">
              <a:lnSpc>
                <a:spcPct val="85000"/>
              </a:lnSpc>
              <a:spcBef>
                <a:spcPts val="360"/>
              </a:spcBef>
              <a:spcAft>
                <a:spcPts val="0"/>
              </a:spcAft>
              <a:buClr>
                <a:schemeClr val="accent5"/>
              </a:buClr>
              <a:buSzPts val="1800"/>
              <a:buFont typeface="Arial"/>
              <a:buChar char="•"/>
            </a:pPr>
            <a:r>
              <a:rPr lang="en-US" sz="1800" i="1" u="none" strike="noStrike" cap="none" dirty="0">
                <a:solidFill>
                  <a:schemeClr val="dk1"/>
                </a:solidFill>
                <a:latin typeface="Arial"/>
                <a:ea typeface="Arial"/>
                <a:cs typeface="Arial"/>
                <a:sym typeface="Arial"/>
              </a:rPr>
              <a:t>County level implementation targets attempted in VA and PA</a:t>
            </a:r>
            <a:endParaRPr dirty="0"/>
          </a:p>
          <a:p>
            <a:pPr marL="209554" marR="0" lvl="0" indent="-95254" algn="l" rtl="0">
              <a:lnSpc>
                <a:spcPct val="85000"/>
              </a:lnSpc>
              <a:spcBef>
                <a:spcPts val="720"/>
              </a:spcBef>
              <a:spcAft>
                <a:spcPts val="0"/>
              </a:spcAft>
              <a:buClr>
                <a:schemeClr val="accent5"/>
              </a:buClr>
              <a:buSzPts val="1800"/>
              <a:buFont typeface="Arial"/>
              <a:buNone/>
            </a:pPr>
            <a:endParaRPr sz="1800" i="0" u="none" strike="noStrike" cap="none" dirty="0">
              <a:solidFill>
                <a:schemeClr val="dk1"/>
              </a:solidFill>
              <a:latin typeface="Arial"/>
              <a:ea typeface="Arial"/>
              <a:cs typeface="Arial"/>
              <a:sym typeface="Arial"/>
            </a:endParaRPr>
          </a:p>
          <a:p>
            <a:pPr marL="209554" marR="0" lvl="0" indent="-209554" algn="l" rtl="0">
              <a:lnSpc>
                <a:spcPct val="85000"/>
              </a:lnSpc>
              <a:spcBef>
                <a:spcPts val="800"/>
              </a:spcBef>
              <a:spcAft>
                <a:spcPts val="0"/>
              </a:spcAft>
              <a:buClr>
                <a:schemeClr val="accent5"/>
              </a:buClr>
              <a:buSzPts val="2000"/>
              <a:buFont typeface="Arial"/>
              <a:buChar char="•"/>
            </a:pPr>
            <a:r>
              <a:rPr lang="en-US" sz="2000" i="0" u="none" strike="noStrike" cap="none" dirty="0">
                <a:solidFill>
                  <a:schemeClr val="dk1"/>
                </a:solidFill>
                <a:latin typeface="Arial"/>
                <a:ea typeface="Arial"/>
                <a:cs typeface="Arial"/>
                <a:sym typeface="Arial"/>
              </a:rPr>
              <a:t>Calibration of model in 2017 will inform Phase III WIPs due June 2019</a:t>
            </a:r>
            <a:endParaRPr sz="2000" i="0" u="none" strike="noStrike" cap="none" dirty="0">
              <a:solidFill>
                <a:schemeClr val="dk1"/>
              </a:solidFill>
              <a:latin typeface="Arial"/>
              <a:ea typeface="Arial"/>
              <a:cs typeface="Arial"/>
              <a:sym typeface="Arial"/>
            </a:endParaRPr>
          </a:p>
          <a:p>
            <a:pPr marL="472953" marR="0" lvl="1" indent="-243025" algn="l" rtl="0">
              <a:lnSpc>
                <a:spcPct val="85000"/>
              </a:lnSpc>
              <a:spcBef>
                <a:spcPts val="360"/>
              </a:spcBef>
              <a:spcAft>
                <a:spcPts val="0"/>
              </a:spcAft>
              <a:buClr>
                <a:schemeClr val="accent5"/>
              </a:buClr>
              <a:buSzPts val="1800"/>
              <a:buFont typeface="Arial"/>
              <a:buChar char="•"/>
            </a:pPr>
            <a:r>
              <a:rPr lang="en-US" sz="1800" i="1" u="none" strike="noStrike" cap="none" dirty="0">
                <a:solidFill>
                  <a:schemeClr val="dk1"/>
                </a:solidFill>
                <a:latin typeface="Arial"/>
                <a:ea typeface="Arial"/>
                <a:cs typeface="Arial"/>
                <a:sym typeface="Arial"/>
              </a:rPr>
              <a:t>EPA expects jurisdictions to develop local area planning goals</a:t>
            </a:r>
            <a:endParaRPr sz="1800" i="1" u="none" strike="noStrike" cap="none" dirty="0">
              <a:solidFill>
                <a:schemeClr val="dk1"/>
              </a:solidFill>
              <a:latin typeface="Arial"/>
              <a:ea typeface="Arial"/>
              <a:cs typeface="Arial"/>
              <a:sym typeface="Arial"/>
            </a:endParaRPr>
          </a:p>
          <a:p>
            <a:pPr marL="472953" marR="0" lvl="1" indent="-243025" algn="l" rtl="0">
              <a:lnSpc>
                <a:spcPct val="85000"/>
              </a:lnSpc>
              <a:spcBef>
                <a:spcPts val="360"/>
              </a:spcBef>
              <a:spcAft>
                <a:spcPts val="0"/>
              </a:spcAft>
              <a:buClr>
                <a:schemeClr val="accent5"/>
              </a:buClr>
              <a:buSzPts val="1800"/>
              <a:buFont typeface="Arial"/>
              <a:buChar char="•"/>
            </a:pPr>
            <a:r>
              <a:rPr lang="en-US" sz="1800" i="1" u="none" strike="noStrike" cap="none" dirty="0">
                <a:solidFill>
                  <a:schemeClr val="dk1"/>
                </a:solidFill>
                <a:latin typeface="Arial"/>
                <a:ea typeface="Arial"/>
                <a:cs typeface="Arial"/>
                <a:sym typeface="Arial"/>
              </a:rPr>
              <a:t>Federal facility targets revised</a:t>
            </a:r>
            <a:endParaRPr dirty="0"/>
          </a:p>
        </p:txBody>
      </p:sp>
      <p:sp>
        <p:nvSpPr>
          <p:cNvPr id="314" name="Google Shape;314;p4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13</a:t>
            </a:fld>
            <a:endParaRPr sz="1400" b="0" i="0" u="none" strike="noStrike" cap="none">
              <a:solidFill>
                <a:srgbClr val="000000"/>
              </a:solidFill>
              <a:latin typeface="Garamond"/>
              <a:ea typeface="Garamond"/>
              <a:cs typeface="Garamond"/>
              <a:sym typeface="Garamond"/>
            </a:endParaRPr>
          </a:p>
        </p:txBody>
      </p:sp>
      <p:sp>
        <p:nvSpPr>
          <p:cNvPr id="6" name="Google Shape;281;p42"/>
          <p:cNvSpPr txBox="1"/>
          <p:nvPr/>
        </p:nvSpPr>
        <p:spPr>
          <a:xfrm>
            <a:off x="16042" y="304273"/>
            <a:ext cx="9127962" cy="998621"/>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Policy and Regulatory Drivers</a:t>
            </a:r>
            <a:endParaRPr sz="3300" b="1" i="0" u="none" strike="noStrike" cap="none" dirty="0">
              <a:solidFill>
                <a:srgbClr val="262626"/>
              </a:solidFill>
              <a:latin typeface="Arial"/>
              <a:ea typeface="Arial"/>
              <a:cs typeface="Arial"/>
              <a:sym typeface="Arial"/>
            </a:endParaRPr>
          </a:p>
        </p:txBody>
      </p:sp>
      <p:sp>
        <p:nvSpPr>
          <p:cNvPr id="7" name="Google Shape;288;p43"/>
          <p:cNvSpPr txBox="1">
            <a:spLocks/>
          </p:cNvSpPr>
          <p:nvPr/>
        </p:nvSpPr>
        <p:spPr>
          <a:xfrm>
            <a:off x="184486" y="1454192"/>
            <a:ext cx="7772400" cy="685800"/>
          </a:xfrm>
          <a:prstGeom prst="rect">
            <a:avLst/>
          </a:prstGeom>
          <a:noFill/>
          <a:ln>
            <a:noFill/>
          </a:ln>
        </p:spPr>
        <p:txBody>
          <a:bodyPr spcFirstLastPara="1" wrap="square" lIns="0" tIns="28575" rIns="57150" bIns="285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9pPr>
          </a:lstStyle>
          <a:p>
            <a:r>
              <a:rPr lang="en-US" sz="2400" b="1" dirty="0">
                <a:latin typeface="Arial"/>
                <a:cs typeface="Arial"/>
                <a:sym typeface="Arial"/>
              </a:rPr>
              <a:t>Watershed Implementation Plans (WIPs)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47"/>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14</a:t>
            </a:fld>
            <a:endParaRPr sz="1400" b="0" i="0" u="none" strike="noStrike" cap="none">
              <a:solidFill>
                <a:srgbClr val="000000"/>
              </a:solidFill>
              <a:latin typeface="Garamond"/>
              <a:ea typeface="Garamond"/>
              <a:cs typeface="Garamond"/>
              <a:sym typeface="Garamond"/>
            </a:endParaRPr>
          </a:p>
        </p:txBody>
      </p:sp>
      <p:sp>
        <p:nvSpPr>
          <p:cNvPr id="322" name="Google Shape;322;p47"/>
          <p:cNvSpPr txBox="1"/>
          <p:nvPr/>
        </p:nvSpPr>
        <p:spPr>
          <a:xfrm>
            <a:off x="152400" y="2507009"/>
            <a:ext cx="8305800" cy="3566409"/>
          </a:xfrm>
          <a:prstGeom prst="rect">
            <a:avLst/>
          </a:prstGeom>
          <a:noFill/>
          <a:ln>
            <a:noFill/>
          </a:ln>
        </p:spPr>
        <p:txBody>
          <a:bodyPr spcFirstLastPara="1" wrap="square" lIns="0" tIns="0" rIns="0" bIns="0" anchor="t" anchorCtr="0">
            <a:noAutofit/>
          </a:bodyPr>
          <a:lstStyle/>
          <a:p>
            <a:pPr marL="342900" marR="0" lvl="1" indent="-342900" algn="l" rtl="0">
              <a:lnSpc>
                <a:spcPct val="85000"/>
              </a:lnSpc>
              <a:spcBef>
                <a:spcPts val="0"/>
              </a:spcBef>
              <a:spcAft>
                <a:spcPts val="0"/>
              </a:spcAft>
              <a:buClr>
                <a:schemeClr val="accent5"/>
              </a:buClr>
              <a:buSzPts val="2000"/>
              <a:buFont typeface="Arial"/>
              <a:buChar char="•"/>
            </a:pPr>
            <a:r>
              <a:rPr lang="en-US" sz="2000" i="0" u="none" strike="noStrike" cap="none" dirty="0">
                <a:solidFill>
                  <a:schemeClr val="dk1"/>
                </a:solidFill>
                <a:sym typeface="Arial"/>
              </a:rPr>
              <a:t>NPDES  Phase II municipal separate storm sewer system (MS4) and industrial stormwater (ISW) permits</a:t>
            </a:r>
            <a:endParaRPr dirty="0"/>
          </a:p>
          <a:p>
            <a:pPr marL="347663" marR="0" lvl="0" indent="-347663" algn="l" rtl="0">
              <a:lnSpc>
                <a:spcPct val="85000"/>
              </a:lnSpc>
              <a:spcBef>
                <a:spcPts val="800"/>
              </a:spcBef>
              <a:spcAft>
                <a:spcPts val="0"/>
              </a:spcAft>
              <a:buClr>
                <a:schemeClr val="accent5"/>
              </a:buClr>
              <a:buSzPts val="2000"/>
              <a:buFont typeface="Arial"/>
              <a:buChar char="•"/>
            </a:pPr>
            <a:r>
              <a:rPr lang="en-US" sz="2000" i="0" u="none" strike="noStrike" cap="none" dirty="0">
                <a:solidFill>
                  <a:schemeClr val="dk1"/>
                </a:solidFill>
                <a:sym typeface="Arial"/>
              </a:rPr>
              <a:t>Current NPDES stormwater permits with CB TMDL requirements</a:t>
            </a:r>
            <a:endParaRPr dirty="0"/>
          </a:p>
          <a:p>
            <a:pPr marL="631825" marR="0" lvl="1" indent="-284163" algn="l" rtl="0">
              <a:lnSpc>
                <a:spcPct val="85000"/>
              </a:lnSpc>
              <a:spcBef>
                <a:spcPts val="320"/>
              </a:spcBef>
              <a:spcAft>
                <a:spcPts val="0"/>
              </a:spcAft>
              <a:buClr>
                <a:schemeClr val="accent5"/>
              </a:buClr>
              <a:buSzPts val="1600"/>
              <a:buFont typeface="Arial Narrow"/>
              <a:buChar char="−"/>
            </a:pPr>
            <a:r>
              <a:rPr lang="en-US" sz="1600" i="0" u="none" strike="noStrike" cap="none" dirty="0">
                <a:solidFill>
                  <a:schemeClr val="dk1"/>
                </a:solidFill>
                <a:sym typeface="Arial"/>
              </a:rPr>
              <a:t>VA MS4  and ISW Permits</a:t>
            </a:r>
            <a:endParaRPr dirty="0"/>
          </a:p>
          <a:p>
            <a:pPr marL="631825" marR="0" lvl="1" indent="-284163" algn="l" rtl="0">
              <a:lnSpc>
                <a:spcPct val="85000"/>
              </a:lnSpc>
              <a:spcBef>
                <a:spcPts val="320"/>
              </a:spcBef>
              <a:spcAft>
                <a:spcPts val="0"/>
              </a:spcAft>
              <a:buClr>
                <a:schemeClr val="accent5"/>
              </a:buClr>
              <a:buSzPts val="1600"/>
              <a:buFont typeface="Arial Narrow"/>
              <a:buChar char="−"/>
            </a:pPr>
            <a:r>
              <a:rPr lang="en-US" sz="1600" i="0" u="none" strike="noStrike" cap="none" dirty="0">
                <a:solidFill>
                  <a:schemeClr val="dk1"/>
                </a:solidFill>
                <a:sym typeface="Arial"/>
              </a:rPr>
              <a:t>MD MS4 and ISW Permits</a:t>
            </a:r>
            <a:endParaRPr dirty="0"/>
          </a:p>
          <a:p>
            <a:pPr marL="631825" marR="0" lvl="1" indent="-284163" algn="l" rtl="0">
              <a:lnSpc>
                <a:spcPct val="85000"/>
              </a:lnSpc>
              <a:spcBef>
                <a:spcPts val="320"/>
              </a:spcBef>
              <a:spcAft>
                <a:spcPts val="0"/>
              </a:spcAft>
              <a:buClr>
                <a:schemeClr val="accent5"/>
              </a:buClr>
              <a:buSzPts val="1600"/>
              <a:buFont typeface="Arial Narrow"/>
              <a:buChar char="−"/>
            </a:pPr>
            <a:r>
              <a:rPr lang="en-US" sz="1600" i="0" u="none" strike="noStrike" cap="none" dirty="0">
                <a:solidFill>
                  <a:schemeClr val="dk1"/>
                </a:solidFill>
                <a:sym typeface="Arial"/>
              </a:rPr>
              <a:t>PA MS4 Permit</a:t>
            </a:r>
            <a:endParaRPr dirty="0"/>
          </a:p>
          <a:p>
            <a:pPr marL="631825" marR="0" lvl="1" indent="-284163" algn="l" rtl="0">
              <a:lnSpc>
                <a:spcPct val="85000"/>
              </a:lnSpc>
              <a:spcBef>
                <a:spcPts val="320"/>
              </a:spcBef>
              <a:spcAft>
                <a:spcPts val="0"/>
              </a:spcAft>
              <a:buClr>
                <a:schemeClr val="accent5"/>
              </a:buClr>
              <a:buSzPts val="1600"/>
              <a:buFont typeface="Arial Narrow"/>
              <a:buChar char="−"/>
            </a:pPr>
            <a:r>
              <a:rPr lang="en-US" sz="1600" i="0" u="none" strike="noStrike" cap="none" dirty="0">
                <a:solidFill>
                  <a:schemeClr val="dk1"/>
                </a:solidFill>
                <a:sym typeface="Arial"/>
              </a:rPr>
              <a:t>DC ISW Permits (EPA issued)</a:t>
            </a:r>
            <a:endParaRPr dirty="0"/>
          </a:p>
          <a:p>
            <a:pPr marL="427162" marR="0" lvl="0" indent="-342899" algn="l" rtl="0">
              <a:lnSpc>
                <a:spcPct val="85000"/>
              </a:lnSpc>
              <a:spcBef>
                <a:spcPts val="800"/>
              </a:spcBef>
              <a:spcAft>
                <a:spcPts val="0"/>
              </a:spcAft>
              <a:buClr>
                <a:schemeClr val="accent5"/>
              </a:buClr>
              <a:buSzPts val="2000"/>
              <a:buFont typeface="Arial"/>
              <a:buChar char="•"/>
            </a:pPr>
            <a:r>
              <a:rPr lang="en-US" sz="2000" i="0" u="none" strike="noStrike" cap="none" dirty="0">
                <a:solidFill>
                  <a:schemeClr val="dk1"/>
                </a:solidFill>
                <a:sym typeface="Arial"/>
              </a:rPr>
              <a:t>DOEE holds MS4 permit for the district / federal land holders pay stormwater fees</a:t>
            </a:r>
            <a:endParaRPr dirty="0"/>
          </a:p>
          <a:p>
            <a:pPr marL="427162" marR="0" lvl="0" indent="-342899" algn="l" rtl="0">
              <a:lnSpc>
                <a:spcPct val="85000"/>
              </a:lnSpc>
              <a:spcBef>
                <a:spcPts val="800"/>
              </a:spcBef>
              <a:spcAft>
                <a:spcPts val="0"/>
              </a:spcAft>
              <a:buClr>
                <a:schemeClr val="accent5"/>
              </a:buClr>
              <a:buSzPts val="2000"/>
              <a:buFont typeface="Arial"/>
              <a:buChar char="•"/>
            </a:pPr>
            <a:r>
              <a:rPr lang="en-US" sz="2000" i="0" u="none" strike="noStrike" cap="none" dirty="0">
                <a:solidFill>
                  <a:schemeClr val="dk1"/>
                </a:solidFill>
                <a:sym typeface="Arial"/>
              </a:rPr>
              <a:t>WV Compliance with stormwater management regulations associated with development/construction</a:t>
            </a:r>
            <a:endParaRPr sz="2000" i="0" u="none" strike="noStrike" cap="none" dirty="0">
              <a:solidFill>
                <a:schemeClr val="dk1"/>
              </a:solidFill>
              <a:sym typeface="Arial"/>
            </a:endParaRPr>
          </a:p>
          <a:p>
            <a:pPr marL="368426" marR="0" lvl="0" indent="-157163" algn="l" rtl="0">
              <a:lnSpc>
                <a:spcPct val="85000"/>
              </a:lnSpc>
              <a:spcBef>
                <a:spcPts val="800"/>
              </a:spcBef>
              <a:spcAft>
                <a:spcPts val="0"/>
              </a:spcAft>
              <a:buClr>
                <a:schemeClr val="accent5"/>
              </a:buClr>
              <a:buSzPts val="2000"/>
              <a:buFont typeface="Arial Narrow"/>
              <a:buNone/>
            </a:pPr>
            <a:endParaRPr sz="2000" b="1" i="0" u="none" strike="noStrike" cap="none" dirty="0">
              <a:solidFill>
                <a:schemeClr val="dk1"/>
              </a:solidFill>
              <a:latin typeface="Arial"/>
              <a:ea typeface="Arial"/>
              <a:cs typeface="Arial"/>
              <a:sym typeface="Arial"/>
            </a:endParaRPr>
          </a:p>
          <a:p>
            <a:pPr marL="209554" marR="0" lvl="0" indent="-82554" algn="l" rtl="0">
              <a:lnSpc>
                <a:spcPct val="85000"/>
              </a:lnSpc>
              <a:spcBef>
                <a:spcPts val="800"/>
              </a:spcBef>
              <a:spcAft>
                <a:spcPts val="0"/>
              </a:spcAft>
              <a:buClr>
                <a:schemeClr val="accent5"/>
              </a:buClr>
              <a:buSzPts val="2000"/>
              <a:buFont typeface="Arial Narrow"/>
              <a:buNone/>
            </a:pPr>
            <a:endParaRPr sz="2000" b="1" i="0" u="none" strike="noStrike" cap="none" dirty="0">
              <a:solidFill>
                <a:schemeClr val="dk1"/>
              </a:solidFill>
              <a:latin typeface="Arial"/>
              <a:ea typeface="Arial"/>
              <a:cs typeface="Arial"/>
              <a:sym typeface="Arial"/>
            </a:endParaRPr>
          </a:p>
        </p:txBody>
      </p:sp>
      <p:sp>
        <p:nvSpPr>
          <p:cNvPr id="5" name="Google Shape;281;p42"/>
          <p:cNvSpPr txBox="1"/>
          <p:nvPr/>
        </p:nvSpPr>
        <p:spPr>
          <a:xfrm>
            <a:off x="16042" y="304273"/>
            <a:ext cx="9127962" cy="998621"/>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Policy and Regulatory Drivers</a:t>
            </a:r>
            <a:endParaRPr sz="3300" b="1" i="0" u="none" strike="noStrike" cap="none" dirty="0">
              <a:solidFill>
                <a:srgbClr val="262626"/>
              </a:solidFill>
              <a:latin typeface="Arial"/>
              <a:ea typeface="Arial"/>
              <a:cs typeface="Arial"/>
              <a:sym typeface="Arial"/>
            </a:endParaRPr>
          </a:p>
        </p:txBody>
      </p:sp>
      <p:sp>
        <p:nvSpPr>
          <p:cNvPr id="7" name="Google Shape;288;p43"/>
          <p:cNvSpPr txBox="1">
            <a:spLocks/>
          </p:cNvSpPr>
          <p:nvPr/>
        </p:nvSpPr>
        <p:spPr>
          <a:xfrm>
            <a:off x="184486" y="1454192"/>
            <a:ext cx="7772400" cy="685800"/>
          </a:xfrm>
          <a:prstGeom prst="rect">
            <a:avLst/>
          </a:prstGeom>
          <a:noFill/>
          <a:ln>
            <a:noFill/>
          </a:ln>
        </p:spPr>
        <p:txBody>
          <a:bodyPr spcFirstLastPara="1" wrap="square" lIns="0" tIns="28575" rIns="57150" bIns="285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9pPr>
          </a:lstStyle>
          <a:p>
            <a:r>
              <a:rPr lang="en-US" sz="2400" dirty="0"/>
              <a:t>National Pollutant Discharge Elimination System (NPDES) Permit Compliance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body" idx="1"/>
          </p:nvPr>
        </p:nvSpPr>
        <p:spPr>
          <a:xfrm>
            <a:off x="0" y="1475611"/>
            <a:ext cx="9144000" cy="4800600"/>
          </a:xfrm>
          <a:prstGeom prst="rect">
            <a:avLst/>
          </a:prstGeom>
          <a:noFill/>
          <a:ln>
            <a:noFill/>
          </a:ln>
        </p:spPr>
        <p:txBody>
          <a:bodyPr spcFirstLastPara="1" wrap="square" lIns="0" tIns="0" rIns="0" bIns="0" anchor="t" anchorCtr="0">
            <a:noAutofit/>
          </a:bodyPr>
          <a:lstStyle/>
          <a:p>
            <a:pPr marL="472953" marR="0" lvl="1" indent="-243025" algn="l"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VA MS4  </a:t>
            </a:r>
            <a:endParaRPr sz="2400" dirty="0"/>
          </a:p>
          <a:p>
            <a:pPr marL="228600" marR="0" lvl="1" indent="0" algn="l" defTabSz="228600" rtl="0">
              <a:lnSpc>
                <a:spcPct val="100000"/>
              </a:lnSpc>
              <a:spcBef>
                <a:spcPts val="0"/>
              </a:spcBef>
              <a:spcAft>
                <a:spcPts val="400"/>
              </a:spcAft>
              <a:buClr>
                <a:schemeClr val="accent5"/>
              </a:buClr>
              <a:buSzPts val="1800"/>
              <a:buFont typeface="Arial"/>
              <a:buNone/>
            </a:pPr>
            <a:r>
              <a:rPr lang="en-US" sz="2000" b="0" i="0" u="none" strike="noStrike" cap="none" dirty="0">
                <a:solidFill>
                  <a:srgbClr val="262626"/>
                </a:solidFill>
                <a:latin typeface="Arial"/>
                <a:ea typeface="Arial"/>
                <a:cs typeface="Arial"/>
                <a:sym typeface="Arial"/>
              </a:rPr>
              <a:t>	</a:t>
            </a:r>
            <a:r>
              <a:rPr lang="en-US" sz="1400" b="0" i="0" u="none" strike="noStrike" cap="none" dirty="0">
                <a:solidFill>
                  <a:srgbClr val="262626"/>
                </a:solidFill>
                <a:latin typeface="Arial"/>
                <a:ea typeface="Arial"/>
                <a:cs typeface="Arial"/>
                <a:sym typeface="Arial"/>
              </a:rPr>
              <a:t>www.deq.virginia.gov/Programs/Water/StormwaterManagement/VSMPPermits/MS4Permits.aspx</a:t>
            </a:r>
            <a:endParaRPr sz="2400" dirty="0"/>
          </a:p>
          <a:p>
            <a:pPr marL="228600" marR="0" lvl="1" indent="228600" algn="l" defTabSz="228600"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VA ISW  	</a:t>
            </a:r>
            <a:r>
              <a:rPr lang="en-US" sz="1400" b="0" i="0" u="none" strike="noStrike" cap="none" dirty="0">
                <a:solidFill>
                  <a:srgbClr val="262626"/>
                </a:solidFill>
                <a:latin typeface="Arial"/>
                <a:ea typeface="Arial"/>
                <a:cs typeface="Arial"/>
                <a:sym typeface="Arial"/>
              </a:rPr>
              <a:t>www.deq.virginia.gov/Programs/Water/PermittingCompliance/PollutionDischargeElimination/Stormwater.aspx</a:t>
            </a:r>
            <a:endParaRPr sz="1400" b="0" i="0" u="none" strike="noStrike" cap="none" dirty="0">
              <a:solidFill>
                <a:srgbClr val="262626"/>
              </a:solidFill>
              <a:latin typeface="Arial"/>
              <a:ea typeface="Arial"/>
              <a:cs typeface="Arial"/>
              <a:sym typeface="Arial"/>
            </a:endParaRPr>
          </a:p>
          <a:p>
            <a:pPr marL="228600" marR="0" lvl="1" indent="228600" algn="l" defTabSz="228600"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MD MS4  	</a:t>
            </a:r>
            <a:r>
              <a:rPr lang="en-US" sz="1400" b="0" i="0" u="none" strike="noStrike" cap="none" dirty="0">
                <a:solidFill>
                  <a:srgbClr val="262626"/>
                </a:solidFill>
                <a:latin typeface="Arial"/>
                <a:ea typeface="Arial"/>
                <a:cs typeface="Arial"/>
                <a:sym typeface="Arial"/>
              </a:rPr>
              <a:t>http://mde.maryland.gov/programs/Water/StormwaterManagementProgram/Pages/storm_gen_permit.aspx</a:t>
            </a:r>
            <a:endParaRPr sz="2400" dirty="0"/>
          </a:p>
          <a:p>
            <a:pPr marL="472953" marR="0" lvl="1" indent="-243025" algn="l"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MD ISW</a:t>
            </a:r>
            <a:endParaRPr sz="2400" dirty="0"/>
          </a:p>
          <a:p>
            <a:pPr marL="228600" marR="0" lvl="1" indent="0" algn="l" defTabSz="228600" rtl="0">
              <a:lnSpc>
                <a:spcPct val="100000"/>
              </a:lnSpc>
              <a:spcBef>
                <a:spcPts val="0"/>
              </a:spcBef>
              <a:spcAft>
                <a:spcPts val="400"/>
              </a:spcAft>
              <a:buClr>
                <a:schemeClr val="accent5"/>
              </a:buClr>
              <a:buSzPts val="1200"/>
              <a:buFont typeface="Arial"/>
              <a:buNone/>
            </a:pPr>
            <a:r>
              <a:rPr lang="en-US" sz="1400" b="0" i="0" u="none" strike="noStrike" cap="none" dirty="0">
                <a:solidFill>
                  <a:srgbClr val="262626"/>
                </a:solidFill>
                <a:latin typeface="Arial"/>
                <a:ea typeface="Arial"/>
                <a:cs typeface="Arial"/>
                <a:sym typeface="Arial"/>
              </a:rPr>
              <a:t>	http://mde.maryland.gov/programs/Permits/WaterManagementPermits/Pages/stormwater.aspx</a:t>
            </a:r>
            <a:endParaRPr sz="2400" dirty="0"/>
          </a:p>
          <a:p>
            <a:pPr marL="471488" marR="0" lvl="1" indent="-242887" algn="l"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DC</a:t>
            </a:r>
            <a:endParaRPr sz="2400" dirty="0"/>
          </a:p>
          <a:p>
            <a:pPr marL="228600" marR="0" lvl="1" indent="0" algn="l" defTabSz="228600" rtl="0">
              <a:lnSpc>
                <a:spcPct val="100000"/>
              </a:lnSpc>
              <a:spcBef>
                <a:spcPts val="0"/>
              </a:spcBef>
              <a:spcAft>
                <a:spcPts val="400"/>
              </a:spcAft>
              <a:buClr>
                <a:schemeClr val="accent5"/>
              </a:buClr>
              <a:buSzPts val="1800"/>
              <a:buFont typeface="Arial"/>
              <a:buNone/>
            </a:pPr>
            <a:r>
              <a:rPr lang="en-US" sz="2000" b="0" i="0" u="none" strike="noStrike" cap="none" dirty="0">
                <a:solidFill>
                  <a:srgbClr val="262626"/>
                </a:solidFill>
                <a:latin typeface="Arial"/>
                <a:ea typeface="Arial"/>
                <a:cs typeface="Arial"/>
                <a:sym typeface="Arial"/>
              </a:rPr>
              <a:t>	</a:t>
            </a:r>
            <a:r>
              <a:rPr lang="en-US" sz="1400" b="0" i="0" u="none" strike="noStrike" cap="none" dirty="0">
                <a:solidFill>
                  <a:srgbClr val="262626"/>
                </a:solidFill>
                <a:latin typeface="Arial"/>
                <a:ea typeface="Arial"/>
                <a:cs typeface="Arial"/>
                <a:sym typeface="Arial"/>
              </a:rPr>
              <a:t>https://doee.dc.gov/service/separate-storm-sewer-system-ms4-permit</a:t>
            </a:r>
            <a:endParaRPr sz="1400" b="0" i="0" u="none" strike="noStrike" cap="none" dirty="0">
              <a:solidFill>
                <a:srgbClr val="262626"/>
              </a:solidFill>
              <a:latin typeface="Arial"/>
              <a:ea typeface="Arial"/>
              <a:cs typeface="Arial"/>
              <a:sym typeface="Arial"/>
            </a:endParaRPr>
          </a:p>
          <a:p>
            <a:pPr marL="472953" marR="0" lvl="1" indent="-243025" algn="l"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PA</a:t>
            </a:r>
            <a:endParaRPr sz="2400" dirty="0"/>
          </a:p>
          <a:p>
            <a:pPr marL="228600" marR="0" lvl="1" indent="0" algn="l" defTabSz="228600" rtl="0">
              <a:lnSpc>
                <a:spcPct val="100000"/>
              </a:lnSpc>
              <a:spcBef>
                <a:spcPts val="0"/>
              </a:spcBef>
              <a:spcAft>
                <a:spcPts val="400"/>
              </a:spcAft>
              <a:buClr>
                <a:schemeClr val="accent5"/>
              </a:buClr>
              <a:buSzPts val="1200"/>
              <a:buFont typeface="Arial"/>
              <a:buNone/>
            </a:pPr>
            <a:r>
              <a:rPr lang="en-US" sz="1400" b="0" i="0" u="none" strike="noStrike" cap="none" dirty="0">
                <a:solidFill>
                  <a:srgbClr val="262626"/>
                </a:solidFill>
                <a:latin typeface="Arial"/>
                <a:ea typeface="Arial"/>
                <a:cs typeface="Arial"/>
                <a:sym typeface="Arial"/>
              </a:rPr>
              <a:t>	http://www.dep.pa.gov/Business/Water/CleanWater/StormwaterMgmt/Stormwater/Pages/default.aspx</a:t>
            </a:r>
            <a:endParaRPr sz="1400" b="0" i="0" u="none" strike="noStrike" cap="none" dirty="0">
              <a:solidFill>
                <a:srgbClr val="262626"/>
              </a:solidFill>
              <a:latin typeface="Arial"/>
              <a:ea typeface="Arial"/>
              <a:cs typeface="Arial"/>
              <a:sym typeface="Arial"/>
            </a:endParaRPr>
          </a:p>
          <a:p>
            <a:pPr marL="472953" marR="0" lvl="1" indent="-243025" algn="l"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NY</a:t>
            </a:r>
            <a:endParaRPr sz="2400" dirty="0"/>
          </a:p>
          <a:p>
            <a:pPr marL="228600" marR="0" lvl="1" indent="0" algn="l" defTabSz="228600" rtl="0">
              <a:lnSpc>
                <a:spcPct val="100000"/>
              </a:lnSpc>
              <a:spcBef>
                <a:spcPts val="0"/>
              </a:spcBef>
              <a:spcAft>
                <a:spcPts val="400"/>
              </a:spcAft>
              <a:buClr>
                <a:schemeClr val="accent5"/>
              </a:buClr>
              <a:buSzPts val="1200"/>
              <a:buFont typeface="Arial"/>
              <a:buNone/>
            </a:pPr>
            <a:r>
              <a:rPr lang="en-US" sz="1400" b="0" i="0" u="none" strike="noStrike" cap="none" dirty="0">
                <a:solidFill>
                  <a:srgbClr val="262626"/>
                </a:solidFill>
                <a:latin typeface="Arial"/>
                <a:ea typeface="Arial"/>
                <a:cs typeface="Arial"/>
                <a:sym typeface="Arial"/>
              </a:rPr>
              <a:t>	https://www.dec.ny.gov/chemical/43150.html</a:t>
            </a:r>
            <a:endParaRPr sz="1400" b="0" i="0" u="none" strike="noStrike" cap="none" dirty="0">
              <a:solidFill>
                <a:srgbClr val="262626"/>
              </a:solidFill>
              <a:latin typeface="Arial"/>
              <a:ea typeface="Arial"/>
              <a:cs typeface="Arial"/>
              <a:sym typeface="Arial"/>
            </a:endParaRPr>
          </a:p>
          <a:p>
            <a:pPr marL="472953" marR="0" lvl="1" indent="-243025" algn="l" rtl="0">
              <a:lnSpc>
                <a:spcPct val="100000"/>
              </a:lnSpc>
              <a:spcBef>
                <a:spcPts val="0"/>
              </a:spcBef>
              <a:spcAft>
                <a:spcPts val="400"/>
              </a:spcAft>
              <a:buClr>
                <a:schemeClr val="accent5"/>
              </a:buClr>
              <a:buSzPts val="1800"/>
              <a:buFont typeface="Arial"/>
              <a:buChar char="•"/>
            </a:pPr>
            <a:r>
              <a:rPr lang="en-US" sz="2000" b="0" i="0" u="none" strike="noStrike" cap="none" dirty="0">
                <a:solidFill>
                  <a:srgbClr val="262626"/>
                </a:solidFill>
                <a:latin typeface="Arial"/>
                <a:ea typeface="Arial"/>
                <a:cs typeface="Arial"/>
                <a:sym typeface="Arial"/>
              </a:rPr>
              <a:t>WV</a:t>
            </a:r>
            <a:endParaRPr sz="2400" dirty="0"/>
          </a:p>
          <a:p>
            <a:pPr marL="228600" marR="0" lvl="1" indent="0" algn="l" defTabSz="228600" rtl="0">
              <a:lnSpc>
                <a:spcPct val="100000"/>
              </a:lnSpc>
              <a:spcBef>
                <a:spcPts val="0"/>
              </a:spcBef>
              <a:spcAft>
                <a:spcPts val="400"/>
              </a:spcAft>
              <a:buClr>
                <a:schemeClr val="accent5"/>
              </a:buClr>
              <a:buSzPts val="1200"/>
              <a:buFont typeface="Arial"/>
              <a:buNone/>
            </a:pPr>
            <a:r>
              <a:rPr lang="en-US" sz="1400" b="0" i="0" u="none" strike="noStrike" cap="none" dirty="0">
                <a:solidFill>
                  <a:srgbClr val="262626"/>
                </a:solidFill>
                <a:latin typeface="Arial"/>
                <a:ea typeface="Arial"/>
                <a:cs typeface="Arial"/>
                <a:sym typeface="Arial"/>
              </a:rPr>
              <a:t>	https://dep.wv.gov/WWE/Programs/stormwater</a:t>
            </a:r>
            <a:endParaRPr sz="1400" b="0" i="0" u="none" strike="noStrike" cap="none" dirty="0">
              <a:solidFill>
                <a:srgbClr val="262626"/>
              </a:solidFill>
              <a:latin typeface="Arial"/>
              <a:ea typeface="Arial"/>
              <a:cs typeface="Arial"/>
              <a:sym typeface="Arial"/>
            </a:endParaRPr>
          </a:p>
          <a:p>
            <a:pPr marL="209554" marR="0" lvl="0" indent="-95254" algn="l" rtl="0">
              <a:lnSpc>
                <a:spcPct val="85000"/>
              </a:lnSpc>
              <a:spcBef>
                <a:spcPts val="720"/>
              </a:spcBef>
              <a:spcAft>
                <a:spcPts val="0"/>
              </a:spcAft>
              <a:buClr>
                <a:schemeClr val="accent5"/>
              </a:buClr>
              <a:buSzPts val="1800"/>
              <a:buFont typeface="Arial"/>
              <a:buNone/>
            </a:pPr>
            <a:endParaRPr sz="1800" b="1" i="0" u="none" strike="noStrike" cap="none" dirty="0">
              <a:solidFill>
                <a:srgbClr val="262626"/>
              </a:solidFill>
              <a:latin typeface="Arial"/>
              <a:ea typeface="Arial"/>
              <a:cs typeface="Arial"/>
              <a:sym typeface="Arial"/>
            </a:endParaRPr>
          </a:p>
        </p:txBody>
      </p:sp>
      <p:sp>
        <p:nvSpPr>
          <p:cNvPr id="329" name="Google Shape;329;p48"/>
          <p:cNvSpPr txBox="1">
            <a:spLocks noGrp="1"/>
          </p:cNvSpPr>
          <p:nvPr>
            <p:ph type="title"/>
          </p:nvPr>
        </p:nvSpPr>
        <p:spPr>
          <a:xfrm>
            <a:off x="0" y="300789"/>
            <a:ext cx="9144000"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2970" b="1" i="0" u="none" strike="noStrike" cap="none" dirty="0">
                <a:solidFill>
                  <a:schemeClr val="dk1"/>
                </a:solidFill>
                <a:latin typeface="Arial"/>
                <a:ea typeface="Arial"/>
                <a:cs typeface="Arial"/>
                <a:sym typeface="Arial"/>
              </a:rPr>
              <a:t>NPDES Chesapeake Bay Jurisdictions Stormwater Program Links</a:t>
            </a:r>
            <a:endParaRPr sz="2970" b="1" i="0" u="none" strike="noStrike" cap="none" dirty="0">
              <a:solidFill>
                <a:schemeClr val="dk1"/>
              </a:solidFill>
              <a:latin typeface="Arial"/>
              <a:ea typeface="Arial"/>
              <a:cs typeface="Arial"/>
              <a:sym typeface="Arial"/>
            </a:endParaRPr>
          </a:p>
        </p:txBody>
      </p:sp>
      <p:sp>
        <p:nvSpPr>
          <p:cNvPr id="330" name="Google Shape;330;p48"/>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15</a:t>
            </a:fld>
            <a:endParaRPr sz="1400" b="0" i="0" u="none" strike="noStrike" cap="none">
              <a:solidFill>
                <a:srgbClr val="000000"/>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0" y="296778"/>
            <a:ext cx="9144000" cy="6858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chemeClr val="dk1"/>
                </a:solidFill>
                <a:latin typeface="Arial"/>
                <a:ea typeface="Arial"/>
                <a:cs typeface="Arial"/>
                <a:sym typeface="Arial"/>
              </a:rPr>
              <a:t>Roles and Responsibilities</a:t>
            </a:r>
            <a:endParaRPr sz="3300" b="1" i="0" u="none" strike="noStrike" cap="none" dirty="0">
              <a:solidFill>
                <a:schemeClr val="dk1"/>
              </a:solidFill>
              <a:latin typeface="Arial"/>
              <a:ea typeface="Arial"/>
              <a:cs typeface="Arial"/>
              <a:sym typeface="Arial"/>
            </a:endParaRPr>
          </a:p>
        </p:txBody>
      </p:sp>
      <p:sp>
        <p:nvSpPr>
          <p:cNvPr id="337" name="Google Shape;337;p49"/>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16</a:t>
            </a:fld>
            <a:endParaRPr sz="1400" b="0" i="0" u="none" strike="noStrike" cap="none">
              <a:solidFill>
                <a:srgbClr val="000000"/>
              </a:solidFill>
              <a:latin typeface="Garamond"/>
              <a:ea typeface="Garamond"/>
              <a:cs typeface="Garamond"/>
              <a:sym typeface="Garamond"/>
            </a:endParaRPr>
          </a:p>
        </p:txBody>
      </p:sp>
      <p:sp>
        <p:nvSpPr>
          <p:cNvPr id="338" name="Google Shape;338;p49"/>
          <p:cNvSpPr txBox="1"/>
          <p:nvPr/>
        </p:nvSpPr>
        <p:spPr>
          <a:xfrm>
            <a:off x="284480" y="1600200"/>
            <a:ext cx="8534400" cy="4800600"/>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2000"/>
              <a:buFont typeface="Arial"/>
              <a:buChar char="•"/>
            </a:pPr>
            <a:r>
              <a:rPr lang="en-US" sz="1800" i="0" u="none" strike="noStrike" cap="none" dirty="0">
                <a:solidFill>
                  <a:srgbClr val="262626"/>
                </a:solidFill>
                <a:sym typeface="Arial"/>
              </a:rPr>
              <a:t>Federal Facility Workgroup (FFWG): consists of federal and state representatives.  </a:t>
            </a:r>
            <a:endParaRPr sz="1800" dirty="0"/>
          </a:p>
          <a:p>
            <a:pPr marL="472953" marR="0" lvl="1" indent="-243025" algn="l" rtl="0">
              <a:lnSpc>
                <a:spcPct val="85000"/>
              </a:lnSpc>
              <a:spcBef>
                <a:spcPts val="320"/>
              </a:spcBef>
              <a:spcAft>
                <a:spcPts val="0"/>
              </a:spcAft>
              <a:buClr>
                <a:schemeClr val="accent5"/>
              </a:buClr>
              <a:buSzPts val="1600"/>
              <a:buFont typeface="Arial"/>
              <a:buChar char="•"/>
            </a:pPr>
            <a:r>
              <a:rPr lang="en-US" sz="1800" i="0" u="none" strike="noStrike" cap="none" dirty="0">
                <a:solidFill>
                  <a:srgbClr val="262626"/>
                </a:solidFill>
                <a:sym typeface="Arial"/>
              </a:rPr>
              <a:t>Federal reps may be members of the FOD</a:t>
            </a:r>
            <a:endParaRPr sz="1800" dirty="0"/>
          </a:p>
          <a:p>
            <a:pPr marL="472953" marR="0" lvl="1" indent="-243025" algn="l" rtl="0">
              <a:lnSpc>
                <a:spcPct val="85000"/>
              </a:lnSpc>
              <a:spcBef>
                <a:spcPts val="320"/>
              </a:spcBef>
              <a:spcAft>
                <a:spcPts val="0"/>
              </a:spcAft>
              <a:buClr>
                <a:schemeClr val="accent5"/>
              </a:buClr>
              <a:buSzPts val="1600"/>
              <a:buFont typeface="Arial"/>
              <a:buChar char="•"/>
            </a:pPr>
            <a:r>
              <a:rPr lang="en-US" sz="1800" i="0" u="none" strike="noStrike" cap="none" dirty="0">
                <a:solidFill>
                  <a:srgbClr val="262626"/>
                </a:solidFill>
                <a:sym typeface="Arial"/>
              </a:rPr>
              <a:t>Have a direct relationship to respective facilities within the watershed  </a:t>
            </a:r>
            <a:endParaRPr sz="1800" dirty="0"/>
          </a:p>
          <a:p>
            <a:pPr marL="472953" marR="0" lvl="1" indent="-243025" algn="l" rtl="0">
              <a:lnSpc>
                <a:spcPct val="85000"/>
              </a:lnSpc>
              <a:spcBef>
                <a:spcPts val="320"/>
              </a:spcBef>
              <a:spcAft>
                <a:spcPts val="0"/>
              </a:spcAft>
              <a:buClr>
                <a:schemeClr val="accent5"/>
              </a:buClr>
              <a:buSzPts val="1600"/>
              <a:buFont typeface="Arial"/>
              <a:buChar char="•"/>
            </a:pPr>
            <a:r>
              <a:rPr lang="en-US" sz="1800" i="0" u="none" strike="noStrike" cap="none" dirty="0">
                <a:solidFill>
                  <a:srgbClr val="262626"/>
                </a:solidFill>
                <a:sym typeface="Arial"/>
              </a:rPr>
              <a:t>Responsible for annual BMP implementation progress reporting and two-year milestone development/tracking</a:t>
            </a:r>
            <a:endParaRPr sz="1800" dirty="0"/>
          </a:p>
          <a:p>
            <a:pPr marL="209554" marR="0" lvl="0" indent="-209554" algn="l" rtl="0">
              <a:lnSpc>
                <a:spcPct val="85000"/>
              </a:lnSpc>
              <a:spcBef>
                <a:spcPts val="800"/>
              </a:spcBef>
              <a:spcAft>
                <a:spcPts val="0"/>
              </a:spcAft>
              <a:buClr>
                <a:schemeClr val="accent5"/>
              </a:buClr>
              <a:buSzPts val="2000"/>
              <a:buFont typeface="Arial"/>
              <a:buChar char="•"/>
            </a:pPr>
            <a:r>
              <a:rPr lang="en-US" sz="1800" i="0" u="none" strike="noStrike" cap="none" dirty="0">
                <a:solidFill>
                  <a:srgbClr val="262626"/>
                </a:solidFill>
                <a:sym typeface="Arial"/>
              </a:rPr>
              <a:t>Federal Office Directors (FOD): consists of federal representatives identified in EO 13508 </a:t>
            </a:r>
            <a:endParaRPr sz="1800" dirty="0"/>
          </a:p>
          <a:p>
            <a:pPr marL="472953" marR="0" lvl="1" indent="-243025" algn="l" rtl="0">
              <a:lnSpc>
                <a:spcPct val="85000"/>
              </a:lnSpc>
              <a:spcBef>
                <a:spcPts val="320"/>
              </a:spcBef>
              <a:spcAft>
                <a:spcPts val="0"/>
              </a:spcAft>
              <a:buClr>
                <a:schemeClr val="accent5"/>
              </a:buClr>
              <a:buSzPts val="1600"/>
              <a:buFont typeface="Arial"/>
              <a:buChar char="•"/>
            </a:pPr>
            <a:r>
              <a:rPr lang="en-US" sz="1800" i="0" u="none" strike="noStrike" cap="none" dirty="0">
                <a:solidFill>
                  <a:srgbClr val="262626"/>
                </a:solidFill>
                <a:sym typeface="Arial"/>
              </a:rPr>
              <a:t>Not all agencies on the FFWG are on the FOD</a:t>
            </a:r>
            <a:endParaRPr sz="1800" dirty="0"/>
          </a:p>
          <a:p>
            <a:pPr marL="472953" marR="0" lvl="1" indent="-243025" algn="l" rtl="0">
              <a:lnSpc>
                <a:spcPct val="85000"/>
              </a:lnSpc>
              <a:spcBef>
                <a:spcPts val="320"/>
              </a:spcBef>
              <a:spcAft>
                <a:spcPts val="0"/>
              </a:spcAft>
              <a:buClr>
                <a:schemeClr val="accent5"/>
              </a:buClr>
              <a:buSzPts val="1600"/>
              <a:buFont typeface="Arial"/>
              <a:buChar char="•"/>
            </a:pPr>
            <a:r>
              <a:rPr lang="en-US" sz="1800" i="0" u="none" strike="noStrike" cap="none" dirty="0">
                <a:solidFill>
                  <a:srgbClr val="262626"/>
                </a:solidFill>
                <a:sym typeface="Arial"/>
              </a:rPr>
              <a:t>Responsible for the implementation of programmatic actions related to Chesapeake Bay protection and restoration </a:t>
            </a:r>
            <a:endParaRPr sz="1800" dirty="0"/>
          </a:p>
          <a:p>
            <a:pPr marL="472953" marR="0" lvl="1" indent="-243025" algn="l" rtl="0">
              <a:lnSpc>
                <a:spcPct val="85000"/>
              </a:lnSpc>
              <a:spcBef>
                <a:spcPts val="320"/>
              </a:spcBef>
              <a:spcAft>
                <a:spcPts val="0"/>
              </a:spcAft>
              <a:buClr>
                <a:schemeClr val="accent5"/>
              </a:buClr>
              <a:buSzPts val="1600"/>
              <a:buFont typeface="Arial"/>
              <a:buChar char="•"/>
            </a:pPr>
            <a:r>
              <a:rPr lang="en-US" sz="1800" i="0" u="none" strike="noStrike" cap="none" dirty="0">
                <a:solidFill>
                  <a:srgbClr val="262626"/>
                </a:solidFill>
                <a:sym typeface="Arial"/>
              </a:rPr>
              <a:t>Provide annual reports for CBARA and developing updates on two-year programmatic milestones</a:t>
            </a:r>
            <a:endParaRPr sz="1800" dirty="0"/>
          </a:p>
          <a:p>
            <a:pPr marL="209554" marR="0" lvl="0" indent="-209554" algn="l" rtl="0">
              <a:lnSpc>
                <a:spcPct val="85000"/>
              </a:lnSpc>
              <a:spcBef>
                <a:spcPts val="800"/>
              </a:spcBef>
              <a:spcAft>
                <a:spcPts val="0"/>
              </a:spcAft>
              <a:buClr>
                <a:schemeClr val="accent5"/>
              </a:buClr>
              <a:buSzPts val="2000"/>
              <a:buFont typeface="Arial"/>
              <a:buChar char="•"/>
            </a:pPr>
            <a:r>
              <a:rPr lang="en-US" sz="1800" dirty="0">
                <a:solidFill>
                  <a:srgbClr val="262626"/>
                </a:solidFill>
              </a:rPr>
              <a:t>I</a:t>
            </a:r>
            <a:r>
              <a:rPr lang="en-US" sz="1800" i="0" u="none" strike="noStrike" cap="none" dirty="0">
                <a:solidFill>
                  <a:srgbClr val="262626"/>
                </a:solidFill>
                <a:sym typeface="Arial"/>
              </a:rPr>
              <a:t>nteractions between the FFWG and FOD:  TBD </a:t>
            </a:r>
          </a:p>
          <a:p>
            <a:pPr marL="209550" lvl="6" indent="247650">
              <a:lnSpc>
                <a:spcPct val="85000"/>
              </a:lnSpc>
              <a:spcBef>
                <a:spcPts val="800"/>
              </a:spcBef>
              <a:buClr>
                <a:schemeClr val="accent5"/>
              </a:buClr>
              <a:buSzPts val="2000"/>
              <a:buFont typeface="Arial"/>
              <a:buChar char="•"/>
            </a:pPr>
            <a:r>
              <a:rPr lang="en-US" sz="1800" i="0" u="none" strike="noStrike" cap="none" dirty="0">
                <a:solidFill>
                  <a:srgbClr val="262626"/>
                </a:solidFill>
                <a:sym typeface="Arial"/>
              </a:rPr>
              <a:t>2 August discussion between the FOD and FFWG federal members</a:t>
            </a:r>
            <a:endParaRPr sz="1800" i="0" u="none" strike="noStrike" cap="none" dirty="0">
              <a:solidFill>
                <a:srgbClr val="262626"/>
              </a:solidFil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2"/>
          <p:cNvSpPr txBox="1">
            <a:spLocks noGrp="1"/>
          </p:cNvSpPr>
          <p:nvPr>
            <p:ph type="body" idx="1"/>
          </p:nvPr>
        </p:nvSpPr>
        <p:spPr>
          <a:xfrm>
            <a:off x="9273" y="314146"/>
            <a:ext cx="8620125" cy="540426"/>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Reporting Process</a:t>
            </a:r>
            <a:endParaRPr sz="3300" b="1" i="0" u="none" strike="noStrike" cap="none" dirty="0">
              <a:solidFill>
                <a:schemeClr val="dk1"/>
              </a:solidFill>
              <a:latin typeface="Arial"/>
              <a:ea typeface="Arial"/>
              <a:cs typeface="Arial"/>
              <a:sym typeface="Arial"/>
            </a:endParaRPr>
          </a:p>
        </p:txBody>
      </p:sp>
      <p:sp>
        <p:nvSpPr>
          <p:cNvPr id="642" name="Google Shape;642;p6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B7B7A9"/>
                </a:solidFill>
                <a:latin typeface="Source Sans Pro"/>
                <a:ea typeface="Source Sans Pro"/>
                <a:cs typeface="Source Sans Pro"/>
                <a:sym typeface="Source Sans Pro"/>
              </a:rPr>
              <a:t>17</a:t>
            </a:fld>
            <a:endParaRPr sz="700" b="0" i="0" u="none" strike="noStrike" cap="none">
              <a:solidFill>
                <a:srgbClr val="B7B7A9"/>
              </a:solidFill>
              <a:latin typeface="Source Sans Pro"/>
              <a:ea typeface="Source Sans Pro"/>
              <a:cs typeface="Source Sans Pro"/>
              <a:sym typeface="Source Sans Pro"/>
            </a:endParaRPr>
          </a:p>
        </p:txBody>
      </p:sp>
      <p:grpSp>
        <p:nvGrpSpPr>
          <p:cNvPr id="643" name="Google Shape;643;p62"/>
          <p:cNvGrpSpPr/>
          <p:nvPr/>
        </p:nvGrpSpPr>
        <p:grpSpPr>
          <a:xfrm>
            <a:off x="3617102" y="228600"/>
            <a:ext cx="2551780" cy="6446407"/>
            <a:chOff x="2626502" y="0"/>
            <a:chExt cx="2551780" cy="6446407"/>
          </a:xfrm>
        </p:grpSpPr>
        <p:sp>
          <p:nvSpPr>
            <p:cNvPr id="644" name="Google Shape;644;p62"/>
            <p:cNvSpPr/>
            <p:nvPr/>
          </p:nvSpPr>
          <p:spPr>
            <a:xfrm>
              <a:off x="3181286" y="0"/>
              <a:ext cx="1996996" cy="1997097"/>
            </a:xfrm>
            <a:custGeom>
              <a:avLst/>
              <a:gdLst/>
              <a:ahLst/>
              <a:cxnLst/>
              <a:rect l="0" t="0" r="0" b="0"/>
              <a:pathLst>
                <a:path w="120000" h="120000" extrusionOk="0">
                  <a:moveTo>
                    <a:pt x="8412" y="60000"/>
                  </a:moveTo>
                  <a:lnTo>
                    <a:pt x="8412" y="60000"/>
                  </a:lnTo>
                  <a:cubicBezTo>
                    <a:pt x="8412" y="32962"/>
                    <a:pt x="29287" y="10511"/>
                    <a:pt x="56254" y="8548"/>
                  </a:cubicBezTo>
                  <a:cubicBezTo>
                    <a:pt x="83220" y="6584"/>
                    <a:pt x="107127" y="25774"/>
                    <a:pt x="111044" y="52527"/>
                  </a:cubicBezTo>
                  <a:cubicBezTo>
                    <a:pt x="114961" y="79279"/>
                    <a:pt x="97558" y="104517"/>
                    <a:pt x="71160" y="110367"/>
                  </a:cubicBezTo>
                  <a:lnTo>
                    <a:pt x="70591" y="118429"/>
                  </a:lnTo>
                  <a:lnTo>
                    <a:pt x="56830" y="104889"/>
                  </a:lnTo>
                  <a:lnTo>
                    <a:pt x="72704" y="88505"/>
                  </a:lnTo>
                  <a:lnTo>
                    <a:pt x="72144" y="96443"/>
                  </a:lnTo>
                  <a:lnTo>
                    <a:pt x="72144" y="96443"/>
                  </a:lnTo>
                  <a:cubicBezTo>
                    <a:pt x="90760" y="90239"/>
                    <a:pt x="101708" y="71000"/>
                    <a:pt x="97532" y="51826"/>
                  </a:cubicBezTo>
                  <a:cubicBezTo>
                    <a:pt x="93356" y="32651"/>
                    <a:pt x="75400" y="19707"/>
                    <a:pt x="55889" y="21807"/>
                  </a:cubicBezTo>
                  <a:cubicBezTo>
                    <a:pt x="36379" y="23908"/>
                    <a:pt x="21588" y="40376"/>
                    <a:pt x="21588" y="60000"/>
                  </a:cubicBezTo>
                  <a:close/>
                </a:path>
              </a:pathLst>
            </a:custGeom>
            <a:solidFill>
              <a:srgbClr val="76B043"/>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Google Shape;645;p62"/>
            <p:cNvSpPr/>
            <p:nvPr/>
          </p:nvSpPr>
          <p:spPr>
            <a:xfrm>
              <a:off x="3622191" y="723286"/>
              <a:ext cx="1114437" cy="55696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Google Shape;646;p62"/>
            <p:cNvSpPr txBox="1"/>
            <p:nvPr/>
          </p:nvSpPr>
          <p:spPr>
            <a:xfrm>
              <a:off x="3622191" y="723286"/>
              <a:ext cx="1114437" cy="5569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Federal Facilities Report to Federal Department Lead</a:t>
              </a:r>
              <a:endParaRPr/>
            </a:p>
          </p:txBody>
        </p:sp>
        <p:sp>
          <p:nvSpPr>
            <p:cNvPr id="647" name="Google Shape;647;p62"/>
            <p:cNvSpPr/>
            <p:nvPr/>
          </p:nvSpPr>
          <p:spPr>
            <a:xfrm>
              <a:off x="2626502" y="1147460"/>
              <a:ext cx="1996996" cy="1997097"/>
            </a:xfrm>
            <a:custGeom>
              <a:avLst/>
              <a:gdLst/>
              <a:ahLst/>
              <a:cxnLst/>
              <a:rect l="0" t="0" r="0" b="0"/>
              <a:pathLst>
                <a:path w="120000" h="120000" extrusionOk="0">
                  <a:moveTo>
                    <a:pt x="96479" y="23523"/>
                  </a:moveTo>
                  <a:lnTo>
                    <a:pt x="87162" y="32839"/>
                  </a:lnTo>
                  <a:lnTo>
                    <a:pt x="87162" y="32839"/>
                  </a:lnTo>
                  <a:cubicBezTo>
                    <a:pt x="75942" y="21618"/>
                    <a:pt x="58978" y="18451"/>
                    <a:pt x="44465" y="24869"/>
                  </a:cubicBezTo>
                  <a:cubicBezTo>
                    <a:pt x="29953" y="31286"/>
                    <a:pt x="20880" y="45967"/>
                    <a:pt x="21631" y="61818"/>
                  </a:cubicBezTo>
                  <a:cubicBezTo>
                    <a:pt x="22382" y="77669"/>
                    <a:pt x="32802" y="91426"/>
                    <a:pt x="47856" y="96443"/>
                  </a:cubicBezTo>
                  <a:lnTo>
                    <a:pt x="47296" y="88505"/>
                  </a:lnTo>
                  <a:lnTo>
                    <a:pt x="63170" y="104889"/>
                  </a:lnTo>
                  <a:lnTo>
                    <a:pt x="49409" y="118429"/>
                  </a:lnTo>
                  <a:lnTo>
                    <a:pt x="48840" y="110367"/>
                  </a:lnTo>
                  <a:lnTo>
                    <a:pt x="48840" y="110367"/>
                  </a:lnTo>
                  <a:cubicBezTo>
                    <a:pt x="27396" y="105615"/>
                    <a:pt x="11312" y="87807"/>
                    <a:pt x="8761" y="65992"/>
                  </a:cubicBezTo>
                  <a:cubicBezTo>
                    <a:pt x="6210" y="44177"/>
                    <a:pt x="17751" y="23139"/>
                    <a:pt x="37520" y="13567"/>
                  </a:cubicBezTo>
                  <a:cubicBezTo>
                    <a:pt x="57288" y="3996"/>
                    <a:pt x="80949" y="7991"/>
                    <a:pt x="96479" y="23523"/>
                  </a:cubicBezTo>
                  <a:close/>
                </a:path>
              </a:pathLst>
            </a:custGeom>
            <a:solidFill>
              <a:srgbClr val="009ED1"/>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Google Shape;648;p62"/>
            <p:cNvSpPr/>
            <p:nvPr/>
          </p:nvSpPr>
          <p:spPr>
            <a:xfrm>
              <a:off x="3065159" y="1873326"/>
              <a:ext cx="1114437" cy="55696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Google Shape;649;p62"/>
            <p:cNvSpPr txBox="1"/>
            <p:nvPr/>
          </p:nvSpPr>
          <p:spPr>
            <a:xfrm>
              <a:off x="3065159" y="1873326"/>
              <a:ext cx="1114437" cy="5569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Federal Department Lead reports BMPs to Jurisdictions</a:t>
              </a:r>
              <a:endParaRPr/>
            </a:p>
          </p:txBody>
        </p:sp>
        <p:sp>
          <p:nvSpPr>
            <p:cNvPr id="650" name="Google Shape;650;p62"/>
            <p:cNvSpPr/>
            <p:nvPr/>
          </p:nvSpPr>
          <p:spPr>
            <a:xfrm>
              <a:off x="3181286" y="2300078"/>
              <a:ext cx="1996996" cy="1997097"/>
            </a:xfrm>
            <a:custGeom>
              <a:avLst/>
              <a:gdLst/>
              <a:ahLst/>
              <a:cxnLst/>
              <a:rect l="0" t="0" r="0" b="0"/>
              <a:pathLst>
                <a:path w="120000" h="120000" extrusionOk="0">
                  <a:moveTo>
                    <a:pt x="23521" y="23523"/>
                  </a:moveTo>
                  <a:lnTo>
                    <a:pt x="23521" y="23523"/>
                  </a:lnTo>
                  <a:cubicBezTo>
                    <a:pt x="39051" y="7991"/>
                    <a:pt x="62712" y="3996"/>
                    <a:pt x="82480" y="13567"/>
                  </a:cubicBezTo>
                  <a:cubicBezTo>
                    <a:pt x="102249" y="23139"/>
                    <a:pt x="113790" y="44177"/>
                    <a:pt x="111239" y="65992"/>
                  </a:cubicBezTo>
                  <a:cubicBezTo>
                    <a:pt x="108688" y="87807"/>
                    <a:pt x="92604" y="105615"/>
                    <a:pt x="71160" y="110367"/>
                  </a:cubicBezTo>
                  <a:lnTo>
                    <a:pt x="70591" y="118429"/>
                  </a:lnTo>
                  <a:lnTo>
                    <a:pt x="56830" y="104889"/>
                  </a:lnTo>
                  <a:lnTo>
                    <a:pt x="72704" y="88505"/>
                  </a:lnTo>
                  <a:lnTo>
                    <a:pt x="72144" y="96443"/>
                  </a:lnTo>
                  <a:lnTo>
                    <a:pt x="72144" y="96443"/>
                  </a:lnTo>
                  <a:cubicBezTo>
                    <a:pt x="87198" y="91426"/>
                    <a:pt x="97618" y="77669"/>
                    <a:pt x="98369" y="61818"/>
                  </a:cubicBezTo>
                  <a:cubicBezTo>
                    <a:pt x="99120" y="45967"/>
                    <a:pt x="90047" y="31286"/>
                    <a:pt x="75535" y="24869"/>
                  </a:cubicBezTo>
                  <a:cubicBezTo>
                    <a:pt x="61022" y="18451"/>
                    <a:pt x="44058" y="21618"/>
                    <a:pt x="32838" y="32839"/>
                  </a:cubicBezTo>
                  <a:close/>
                </a:path>
              </a:pathLst>
            </a:custGeom>
            <a:solidFill>
              <a:srgbClr val="332A86"/>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Google Shape;651;p62"/>
            <p:cNvSpPr/>
            <p:nvPr/>
          </p:nvSpPr>
          <p:spPr>
            <a:xfrm>
              <a:off x="3622191" y="3022720"/>
              <a:ext cx="1114437" cy="55696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Google Shape;652;p62"/>
            <p:cNvSpPr txBox="1"/>
            <p:nvPr/>
          </p:nvSpPr>
          <p:spPr>
            <a:xfrm>
              <a:off x="3622191" y="3022720"/>
              <a:ext cx="1114437" cy="5569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Jurisdictions import BMP records into NEIEN</a:t>
              </a:r>
              <a:endParaRPr/>
            </a:p>
          </p:txBody>
        </p:sp>
        <p:sp>
          <p:nvSpPr>
            <p:cNvPr id="653" name="Google Shape;653;p62"/>
            <p:cNvSpPr/>
            <p:nvPr/>
          </p:nvSpPr>
          <p:spPr>
            <a:xfrm>
              <a:off x="2626502" y="3449472"/>
              <a:ext cx="1996996" cy="1997097"/>
            </a:xfrm>
            <a:custGeom>
              <a:avLst/>
              <a:gdLst/>
              <a:ahLst/>
              <a:cxnLst/>
              <a:rect l="0" t="0" r="0" b="0"/>
              <a:pathLst>
                <a:path w="120000" h="120000" extrusionOk="0">
                  <a:moveTo>
                    <a:pt x="96479" y="23523"/>
                  </a:moveTo>
                  <a:lnTo>
                    <a:pt x="87162" y="32839"/>
                  </a:lnTo>
                  <a:lnTo>
                    <a:pt x="87162" y="32839"/>
                  </a:lnTo>
                  <a:cubicBezTo>
                    <a:pt x="75942" y="21618"/>
                    <a:pt x="58978" y="18451"/>
                    <a:pt x="44465" y="24869"/>
                  </a:cubicBezTo>
                  <a:cubicBezTo>
                    <a:pt x="29953" y="31286"/>
                    <a:pt x="20880" y="45967"/>
                    <a:pt x="21631" y="61818"/>
                  </a:cubicBezTo>
                  <a:cubicBezTo>
                    <a:pt x="22382" y="77669"/>
                    <a:pt x="32802" y="91426"/>
                    <a:pt x="47856" y="96443"/>
                  </a:cubicBezTo>
                  <a:lnTo>
                    <a:pt x="47296" y="88505"/>
                  </a:lnTo>
                  <a:lnTo>
                    <a:pt x="63170" y="104889"/>
                  </a:lnTo>
                  <a:lnTo>
                    <a:pt x="49409" y="118429"/>
                  </a:lnTo>
                  <a:lnTo>
                    <a:pt x="48840" y="110367"/>
                  </a:lnTo>
                  <a:lnTo>
                    <a:pt x="48840" y="110367"/>
                  </a:lnTo>
                  <a:cubicBezTo>
                    <a:pt x="27396" y="105615"/>
                    <a:pt x="11312" y="87807"/>
                    <a:pt x="8761" y="65992"/>
                  </a:cubicBezTo>
                  <a:cubicBezTo>
                    <a:pt x="6210" y="44177"/>
                    <a:pt x="17751" y="23139"/>
                    <a:pt x="37520" y="13567"/>
                  </a:cubicBezTo>
                  <a:cubicBezTo>
                    <a:pt x="57288" y="3996"/>
                    <a:pt x="80949" y="7991"/>
                    <a:pt x="96479" y="23523"/>
                  </a:cubicBezTo>
                  <a:close/>
                </a:path>
              </a:pathLst>
            </a:custGeom>
            <a:solidFill>
              <a:srgbClr val="909D93"/>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Google Shape;654;p62"/>
            <p:cNvSpPr/>
            <p:nvPr/>
          </p:nvSpPr>
          <p:spPr>
            <a:xfrm>
              <a:off x="3065159" y="4172759"/>
              <a:ext cx="1114437" cy="55696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Google Shape;655;p62"/>
            <p:cNvSpPr txBox="1"/>
            <p:nvPr/>
          </p:nvSpPr>
          <p:spPr>
            <a:xfrm>
              <a:off x="3065159" y="4172759"/>
              <a:ext cx="1114437" cy="5569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BMP records imported into Bay Model</a:t>
              </a:r>
              <a:endParaRPr/>
            </a:p>
          </p:txBody>
        </p:sp>
        <p:sp>
          <p:nvSpPr>
            <p:cNvPr id="656" name="Google Shape;656;p62"/>
            <p:cNvSpPr/>
            <p:nvPr/>
          </p:nvSpPr>
          <p:spPr>
            <a:xfrm>
              <a:off x="3323259" y="4729729"/>
              <a:ext cx="1715671" cy="1716678"/>
            </a:xfrm>
            <a:prstGeom prst="blockArc">
              <a:avLst>
                <a:gd name="adj1" fmla="val 13500000"/>
                <a:gd name="adj2" fmla="val 10800000"/>
                <a:gd name="adj3" fmla="val 12740"/>
              </a:avLst>
            </a:prstGeom>
            <a:solidFill>
              <a:srgbClr val="FF66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Google Shape;657;p62"/>
            <p:cNvSpPr/>
            <p:nvPr/>
          </p:nvSpPr>
          <p:spPr>
            <a:xfrm>
              <a:off x="3622191" y="5322799"/>
              <a:ext cx="1114437" cy="55696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Google Shape;658;p62"/>
            <p:cNvSpPr txBox="1"/>
            <p:nvPr/>
          </p:nvSpPr>
          <p:spPr>
            <a:xfrm>
              <a:off x="3622191" y="5322799"/>
              <a:ext cx="1114437" cy="5569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BMP credit calculated in Bay Model</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a:spLocks noGrp="1"/>
          </p:cNvSpPr>
          <p:nvPr>
            <p:ph type="body" idx="1"/>
          </p:nvPr>
        </p:nvSpPr>
        <p:spPr>
          <a:xfrm>
            <a:off x="224118" y="1524000"/>
            <a:ext cx="4213412" cy="4800600"/>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EPA sends request in August to Federal Office Directors and FFWG members</a:t>
            </a:r>
            <a:endParaRPr sz="1800" b="0" i="0" u="none" strike="noStrike" cap="none">
              <a:solidFill>
                <a:schemeClr val="dk1"/>
              </a:solidFill>
              <a:latin typeface="Arial"/>
              <a:ea typeface="Arial"/>
              <a:cs typeface="Arial"/>
              <a:sym typeface="Arial"/>
            </a:endParaRPr>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Requests BMP data be submitted to Jurisdictions</a:t>
            </a:r>
            <a:endParaRPr/>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Unique templates are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provided by each Jurisdiction to report Progress</a:t>
            </a:r>
            <a:endParaRPr/>
          </a:p>
          <a:p>
            <a:pPr marL="209554" marR="0" lvl="0" indent="-209554" algn="l" rtl="0">
              <a:lnSpc>
                <a:spcPct val="85000"/>
              </a:lnSpc>
              <a:spcBef>
                <a:spcPts val="72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CAST is used to report planned BMPs</a:t>
            </a:r>
            <a:endParaRPr/>
          </a:p>
        </p:txBody>
      </p:sp>
      <p:sp>
        <p:nvSpPr>
          <p:cNvPr id="345" name="Google Shape;345;p50"/>
          <p:cNvSpPr txBox="1">
            <a:spLocks noGrp="1"/>
          </p:cNvSpPr>
          <p:nvPr>
            <p:ph type="title"/>
          </p:nvPr>
        </p:nvSpPr>
        <p:spPr>
          <a:xfrm>
            <a:off x="-12032" y="308808"/>
            <a:ext cx="9156032"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and Facilities Reporting Process</a:t>
            </a:r>
            <a:endParaRPr sz="3300" b="1" i="0" u="none" strike="noStrike" cap="none" dirty="0">
              <a:solidFill>
                <a:srgbClr val="262626"/>
              </a:solidFill>
              <a:latin typeface="Arial"/>
              <a:ea typeface="Arial"/>
              <a:cs typeface="Arial"/>
              <a:sym typeface="Arial"/>
            </a:endParaRPr>
          </a:p>
        </p:txBody>
      </p:sp>
      <p:sp>
        <p:nvSpPr>
          <p:cNvPr id="347" name="Google Shape;347;p50"/>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B7B7A9"/>
                </a:solidFill>
                <a:latin typeface="Source Sans Pro"/>
                <a:ea typeface="Source Sans Pro"/>
                <a:cs typeface="Source Sans Pro"/>
                <a:sym typeface="Source Sans Pro"/>
              </a:rPr>
              <a:t>18</a:t>
            </a:fld>
            <a:endParaRPr sz="700" b="0" i="0" u="none" strike="noStrike" cap="none">
              <a:solidFill>
                <a:srgbClr val="B7B7A9"/>
              </a:solidFill>
              <a:latin typeface="Source Sans Pro"/>
              <a:ea typeface="Source Sans Pro"/>
              <a:cs typeface="Source Sans Pro"/>
              <a:sym typeface="Source Sans Pro"/>
            </a:endParaRPr>
          </a:p>
        </p:txBody>
      </p:sp>
      <p:pic>
        <p:nvPicPr>
          <p:cNvPr id="348" name="Google Shape;348;p50"/>
          <p:cNvPicPr preferRelativeResize="0"/>
          <p:nvPr/>
        </p:nvPicPr>
        <p:blipFill rotWithShape="1">
          <a:blip r:embed="rId3">
            <a:alphaModFix/>
          </a:blip>
          <a:srcRect/>
          <a:stretch/>
        </p:blipFill>
        <p:spPr>
          <a:xfrm>
            <a:off x="4495800" y="1143000"/>
            <a:ext cx="4553782" cy="4069204"/>
          </a:xfrm>
          <a:prstGeom prst="rect">
            <a:avLst/>
          </a:prstGeom>
          <a:noFill/>
          <a:ln w="9525" cap="flat" cmpd="sng">
            <a:solidFill>
              <a:srgbClr val="BFBFBF"/>
            </a:solidFill>
            <a:prstDash val="solid"/>
            <a:round/>
            <a:headEnd type="none" w="sm" len="sm"/>
            <a:tailEnd type="none" w="sm" len="sm"/>
          </a:ln>
        </p:spPr>
      </p:pic>
      <p:pic>
        <p:nvPicPr>
          <p:cNvPr id="349" name="Google Shape;349;p50"/>
          <p:cNvPicPr preferRelativeResize="0"/>
          <p:nvPr/>
        </p:nvPicPr>
        <p:blipFill rotWithShape="1">
          <a:blip r:embed="rId4">
            <a:alphaModFix/>
          </a:blip>
          <a:srcRect l="16902" t="20656" r="52421" b="60877"/>
          <a:stretch/>
        </p:blipFill>
        <p:spPr>
          <a:xfrm>
            <a:off x="685800" y="4114800"/>
            <a:ext cx="3298727" cy="2406323"/>
          </a:xfrm>
          <a:prstGeom prst="rect">
            <a:avLst/>
          </a:prstGeom>
          <a:noFill/>
          <a:ln w="9525" cap="flat" cmpd="sng">
            <a:solidFill>
              <a:srgbClr val="BFBFB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B7B7A9"/>
                </a:solidFill>
                <a:latin typeface="Source Sans Pro"/>
                <a:ea typeface="Source Sans Pro"/>
                <a:cs typeface="Source Sans Pro"/>
                <a:sym typeface="Source Sans Pro"/>
              </a:rPr>
              <a:t>19</a:t>
            </a:fld>
            <a:endParaRPr sz="700" b="0" i="0" u="none" strike="noStrike" cap="none">
              <a:solidFill>
                <a:srgbClr val="B7B7A9"/>
              </a:solidFill>
              <a:latin typeface="Source Sans Pro"/>
              <a:ea typeface="Source Sans Pro"/>
              <a:cs typeface="Source Sans Pro"/>
              <a:sym typeface="Source Sans Pro"/>
            </a:endParaRPr>
          </a:p>
        </p:txBody>
      </p:sp>
      <p:grpSp>
        <p:nvGrpSpPr>
          <p:cNvPr id="356" name="Google Shape;356;p51"/>
          <p:cNvGrpSpPr/>
          <p:nvPr/>
        </p:nvGrpSpPr>
        <p:grpSpPr>
          <a:xfrm>
            <a:off x="14844" y="902368"/>
            <a:ext cx="8889669" cy="5928271"/>
            <a:chOff x="0" y="1629"/>
            <a:chExt cx="8889669" cy="5559340"/>
          </a:xfrm>
        </p:grpSpPr>
        <p:sp>
          <p:nvSpPr>
            <p:cNvPr id="357" name="Google Shape;357;p51"/>
            <p:cNvSpPr/>
            <p:nvPr/>
          </p:nvSpPr>
          <p:spPr>
            <a:xfrm>
              <a:off x="3555867" y="1629"/>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Google Shape;358;p51"/>
            <p:cNvSpPr txBox="1"/>
            <p:nvPr/>
          </p:nvSpPr>
          <p:spPr>
            <a:xfrm>
              <a:off x="3555867" y="163238"/>
              <a:ext cx="4848976" cy="969651"/>
            </a:xfrm>
            <a:prstGeom prst="rect">
              <a:avLst/>
            </a:prstGeom>
            <a:noFill/>
            <a:ln>
              <a:noFill/>
            </a:ln>
          </p:spPr>
          <p:txBody>
            <a:bodyPr spcFirstLastPara="1" wrap="square" lIns="8875" tIns="8875" rIns="8875" bIns="8875" anchor="t" anchorCtr="0">
              <a:noAutofit/>
            </a:bodyPr>
            <a:lstStyle/>
            <a:p>
              <a:pPr marL="114300" marR="0" lvl="1" indent="-114300" algn="l" rtl="0">
                <a:lnSpc>
                  <a:spcPct val="90000"/>
                </a:lnSpc>
                <a:spcBef>
                  <a:spcPts val="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Practices installed in the past and already reported</a:t>
              </a:r>
              <a:endParaRPr sz="14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21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Revisions and updates based on new information</a:t>
              </a:r>
              <a:endParaRPr sz="14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21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Verification of inspection and maintenance required to maintain credit</a:t>
              </a:r>
              <a:endParaRPr sz="14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21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Federal data submitted to Jurisdictions for update in NEIEN</a:t>
              </a:r>
              <a:endParaRPr sz="1400" b="0" i="0" u="none" strike="noStrike" cap="none">
                <a:solidFill>
                  <a:schemeClr val="dk1"/>
                </a:solidFill>
                <a:latin typeface="Source Sans Pro"/>
                <a:ea typeface="Source Sans Pro"/>
                <a:cs typeface="Source Sans Pro"/>
                <a:sym typeface="Source Sans Pro"/>
              </a:endParaRPr>
            </a:p>
          </p:txBody>
        </p:sp>
        <p:sp>
          <p:nvSpPr>
            <p:cNvPr id="359" name="Google Shape;359;p51"/>
            <p:cNvSpPr/>
            <p:nvPr/>
          </p:nvSpPr>
          <p:spPr>
            <a:xfrm>
              <a:off x="0" y="1629"/>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Google Shape;360;p51"/>
            <p:cNvSpPr txBox="1"/>
            <p:nvPr/>
          </p:nvSpPr>
          <p:spPr>
            <a:xfrm>
              <a:off x="63113" y="64742"/>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Historical BMPs</a:t>
              </a:r>
              <a:endParaRPr sz="3200" b="0" i="0" u="none" strike="noStrike" cap="none" dirty="0">
                <a:solidFill>
                  <a:schemeClr val="lt1"/>
                </a:solidFill>
                <a:latin typeface="Source Sans Pro"/>
                <a:ea typeface="Source Sans Pro"/>
                <a:cs typeface="Source Sans Pro"/>
                <a:sym typeface="Source Sans Pro"/>
              </a:endParaRPr>
            </a:p>
          </p:txBody>
        </p:sp>
        <p:sp>
          <p:nvSpPr>
            <p:cNvPr id="361" name="Google Shape;361;p51"/>
            <p:cNvSpPr/>
            <p:nvPr/>
          </p:nvSpPr>
          <p:spPr>
            <a:xfrm>
              <a:off x="3555867" y="1423786"/>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Google Shape;362;p51"/>
            <p:cNvSpPr txBox="1"/>
            <p:nvPr/>
          </p:nvSpPr>
          <p:spPr>
            <a:xfrm>
              <a:off x="3555867" y="1585395"/>
              <a:ext cx="4848976" cy="969651"/>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chemeClr val="dk1"/>
                </a:buClr>
                <a:buSzPts val="1200"/>
                <a:buFont typeface="Source Sans Pro"/>
                <a:buChar char="•"/>
              </a:pPr>
              <a:r>
                <a:rPr lang="en-US" sz="1200" b="0" i="0" u="none" strike="noStrike" cap="none">
                  <a:solidFill>
                    <a:schemeClr val="dk1"/>
                  </a:solidFill>
                  <a:latin typeface="Source Sans Pro"/>
                  <a:ea typeface="Source Sans Pro"/>
                  <a:cs typeface="Source Sans Pro"/>
                  <a:sym typeface="Source Sans Pro"/>
                </a:rPr>
                <a:t>Constructed, installed and functioning</a:t>
              </a:r>
              <a:endParaRPr sz="12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180"/>
                </a:spcBef>
                <a:spcAft>
                  <a:spcPts val="0"/>
                </a:spcAft>
                <a:buClr>
                  <a:schemeClr val="dk1"/>
                </a:buClr>
                <a:buSzPts val="1200"/>
                <a:buFont typeface="Source Sans Pro"/>
                <a:buChar char="•"/>
              </a:pPr>
              <a:r>
                <a:rPr lang="en-US" sz="1200" b="0" i="0" u="none" strike="noStrike" cap="none">
                  <a:solidFill>
                    <a:schemeClr val="dk1"/>
                  </a:solidFill>
                  <a:latin typeface="Source Sans Pro"/>
                  <a:ea typeface="Source Sans Pro"/>
                  <a:cs typeface="Source Sans Pro"/>
                  <a:sym typeface="Source Sans Pro"/>
                </a:rPr>
                <a:t>Jurisdiction specific reporting templates used</a:t>
              </a:r>
              <a:endParaRPr sz="12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180"/>
                </a:spcBef>
                <a:spcAft>
                  <a:spcPts val="0"/>
                </a:spcAft>
                <a:buClr>
                  <a:schemeClr val="dk1"/>
                </a:buClr>
                <a:buSzPts val="1200"/>
                <a:buFont typeface="Source Sans Pro"/>
                <a:buChar char="•"/>
              </a:pPr>
              <a:r>
                <a:rPr lang="en-US" sz="1200" b="0" i="0" u="none" strike="noStrike" cap="none">
                  <a:solidFill>
                    <a:schemeClr val="dk1"/>
                  </a:solidFill>
                  <a:latin typeface="Source Sans Pro"/>
                  <a:ea typeface="Source Sans Pro"/>
                  <a:cs typeface="Source Sans Pro"/>
                  <a:sym typeface="Source Sans Pro"/>
                </a:rPr>
                <a:t>Federal data submitted to Jurisdictions</a:t>
              </a:r>
              <a:endParaRPr sz="12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180"/>
                </a:spcBef>
                <a:spcAft>
                  <a:spcPts val="0"/>
                </a:spcAft>
                <a:buClr>
                  <a:schemeClr val="dk1"/>
                </a:buClr>
                <a:buSzPts val="1200"/>
                <a:buFont typeface="Source Sans Pro"/>
                <a:buChar char="•"/>
              </a:pPr>
              <a:r>
                <a:rPr lang="en-US" sz="1200" b="0" i="0" u="none" strike="noStrike" cap="none">
                  <a:solidFill>
                    <a:schemeClr val="dk1"/>
                  </a:solidFill>
                  <a:latin typeface="Source Sans Pro"/>
                  <a:ea typeface="Source Sans Pro"/>
                  <a:cs typeface="Source Sans Pro"/>
                  <a:sym typeface="Source Sans Pro"/>
                </a:rPr>
                <a:t>Reported in STATE fiscal year 07/01 through 6/30</a:t>
              </a:r>
              <a:endParaRPr sz="12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180"/>
                </a:spcBef>
                <a:spcAft>
                  <a:spcPts val="0"/>
                </a:spcAft>
                <a:buClr>
                  <a:schemeClr val="dk1"/>
                </a:buClr>
                <a:buSzPts val="1200"/>
                <a:buFont typeface="Source Sans Pro"/>
                <a:buChar char="•"/>
              </a:pPr>
              <a:r>
                <a:rPr lang="en-US" sz="1200" b="0" i="0" u="none" strike="noStrike" cap="none">
                  <a:solidFill>
                    <a:schemeClr val="dk1"/>
                  </a:solidFill>
                  <a:latin typeface="Source Sans Pro"/>
                  <a:ea typeface="Source Sans Pro"/>
                  <a:cs typeface="Source Sans Pro"/>
                  <a:sym typeface="Source Sans Pro"/>
                </a:rPr>
                <a:t>Jurisdictions enter data into NEIEN</a:t>
              </a:r>
              <a:endParaRPr sz="1200" b="0" i="0" u="none" strike="noStrike" cap="none">
                <a:solidFill>
                  <a:schemeClr val="dk1"/>
                </a:solidFill>
                <a:latin typeface="Source Sans Pro"/>
                <a:ea typeface="Source Sans Pro"/>
                <a:cs typeface="Source Sans Pro"/>
                <a:sym typeface="Source Sans Pro"/>
              </a:endParaRPr>
            </a:p>
          </p:txBody>
        </p:sp>
        <p:sp>
          <p:nvSpPr>
            <p:cNvPr id="363" name="Google Shape;363;p51"/>
            <p:cNvSpPr/>
            <p:nvPr/>
          </p:nvSpPr>
          <p:spPr>
            <a:xfrm>
              <a:off x="0" y="1423786"/>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51"/>
            <p:cNvSpPr txBox="1"/>
            <p:nvPr/>
          </p:nvSpPr>
          <p:spPr>
            <a:xfrm>
              <a:off x="63113" y="1486899"/>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Progress BMPs</a:t>
              </a:r>
              <a:endParaRPr sz="3200" b="0" i="0" u="none" strike="noStrike" cap="none" dirty="0">
                <a:solidFill>
                  <a:schemeClr val="lt1"/>
                </a:solidFill>
                <a:latin typeface="Source Sans Pro"/>
                <a:ea typeface="Source Sans Pro"/>
                <a:cs typeface="Source Sans Pro"/>
                <a:sym typeface="Source Sans Pro"/>
              </a:endParaRPr>
            </a:p>
          </p:txBody>
        </p:sp>
        <p:sp>
          <p:nvSpPr>
            <p:cNvPr id="365" name="Google Shape;365;p51"/>
            <p:cNvSpPr/>
            <p:nvPr/>
          </p:nvSpPr>
          <p:spPr>
            <a:xfrm>
              <a:off x="3555867" y="2845943"/>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Google Shape;366;p51"/>
            <p:cNvSpPr txBox="1"/>
            <p:nvPr/>
          </p:nvSpPr>
          <p:spPr>
            <a:xfrm>
              <a:off x="3555867" y="3007552"/>
              <a:ext cx="4848976" cy="969651"/>
            </a:xfrm>
            <a:prstGeom prst="rect">
              <a:avLst/>
            </a:prstGeom>
            <a:noFill/>
            <a:ln>
              <a:noFill/>
            </a:ln>
          </p:spPr>
          <p:txBody>
            <a:bodyPr spcFirstLastPara="1" wrap="square" lIns="8875" tIns="8875" rIns="8875" bIns="8875" anchor="t" anchorCtr="0">
              <a:noAutofit/>
            </a:bodyPr>
            <a:lstStyle/>
            <a:p>
              <a:pPr marL="114300" marR="0" lvl="1" indent="-114300" algn="l" rtl="0">
                <a:lnSpc>
                  <a:spcPct val="90000"/>
                </a:lnSpc>
                <a:spcBef>
                  <a:spcPts val="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To be installed using best available info in STATE fiscal year</a:t>
              </a:r>
              <a:endParaRPr sz="14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21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Two year cycle requested every ODD year</a:t>
              </a:r>
              <a:endParaRPr sz="14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21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Facility level information submitted using CAST.  Scenarios shared with Jurisdictions</a:t>
              </a:r>
              <a:endParaRPr sz="14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90000"/>
                </a:lnSpc>
                <a:spcBef>
                  <a:spcPts val="210"/>
                </a:spcBef>
                <a:spcAft>
                  <a:spcPts val="0"/>
                </a:spcAft>
                <a:buClr>
                  <a:schemeClr val="dk1"/>
                </a:buClr>
                <a:buSzPts val="1400"/>
                <a:buFont typeface="Source Sans Pro"/>
                <a:buChar char="•"/>
              </a:pPr>
              <a:r>
                <a:rPr lang="en-US" sz="1400" b="0" i="0" u="none" strike="noStrike" cap="none">
                  <a:solidFill>
                    <a:schemeClr val="dk1"/>
                  </a:solidFill>
                  <a:latin typeface="Source Sans Pro"/>
                  <a:ea typeface="Source Sans Pro"/>
                  <a:cs typeface="Source Sans Pro"/>
                  <a:sym typeface="Source Sans Pro"/>
                </a:rPr>
                <a:t>Federal data is consolidated with Jurisdiction submittal to EPA</a:t>
              </a:r>
              <a:endParaRPr sz="1400" b="0" i="0" u="none" strike="noStrike" cap="none">
                <a:solidFill>
                  <a:schemeClr val="dk1"/>
                </a:solidFill>
                <a:latin typeface="Source Sans Pro"/>
                <a:ea typeface="Source Sans Pro"/>
                <a:cs typeface="Source Sans Pro"/>
                <a:sym typeface="Source Sans Pro"/>
              </a:endParaRPr>
            </a:p>
          </p:txBody>
        </p:sp>
        <p:sp>
          <p:nvSpPr>
            <p:cNvPr id="367" name="Google Shape;367;p51"/>
            <p:cNvSpPr/>
            <p:nvPr/>
          </p:nvSpPr>
          <p:spPr>
            <a:xfrm>
              <a:off x="0" y="2845943"/>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Google Shape;368;p51"/>
            <p:cNvSpPr txBox="1"/>
            <p:nvPr/>
          </p:nvSpPr>
          <p:spPr>
            <a:xfrm>
              <a:off x="63113" y="2909056"/>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Planned BMPs</a:t>
              </a:r>
              <a:endParaRPr sz="3200" b="0" i="0" u="none" strike="noStrike" cap="none" dirty="0">
                <a:solidFill>
                  <a:schemeClr val="lt1"/>
                </a:solidFill>
                <a:latin typeface="Source Sans Pro"/>
                <a:ea typeface="Source Sans Pro"/>
                <a:cs typeface="Source Sans Pro"/>
                <a:sym typeface="Source Sans Pro"/>
              </a:endParaRPr>
            </a:p>
          </p:txBody>
        </p:sp>
        <p:sp>
          <p:nvSpPr>
            <p:cNvPr id="369" name="Google Shape;369;p51"/>
            <p:cNvSpPr/>
            <p:nvPr/>
          </p:nvSpPr>
          <p:spPr>
            <a:xfrm>
              <a:off x="3555867" y="4268100"/>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Google Shape;370;p51"/>
            <p:cNvSpPr txBox="1"/>
            <p:nvPr/>
          </p:nvSpPr>
          <p:spPr>
            <a:xfrm>
              <a:off x="3555867" y="4429709"/>
              <a:ext cx="4848976" cy="969651"/>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chemeClr val="dk1"/>
                </a:buClr>
                <a:buSzPts val="1600"/>
                <a:buFont typeface="Source Sans Pro"/>
                <a:buChar char="•"/>
              </a:pPr>
              <a:r>
                <a:rPr lang="en-US" sz="1600" b="0" i="0" u="none" strike="noStrike" cap="none">
                  <a:solidFill>
                    <a:schemeClr val="dk1"/>
                  </a:solidFill>
                  <a:latin typeface="Source Sans Pro"/>
                  <a:ea typeface="Source Sans Pro"/>
                  <a:cs typeface="Source Sans Pro"/>
                  <a:sym typeface="Source Sans Pro"/>
                </a:rPr>
                <a:t>Agency level actions to support Water Quality</a:t>
              </a:r>
              <a:endParaRPr sz="1600" b="0" i="0" u="none" strike="noStrike" cap="none">
                <a:solidFill>
                  <a:schemeClr val="dk1"/>
                </a:solidFill>
                <a:latin typeface="Source Sans Pro"/>
                <a:ea typeface="Source Sans Pro"/>
                <a:cs typeface="Source Sans Pro"/>
                <a:sym typeface="Source Sans Pro"/>
              </a:endParaRPr>
            </a:p>
            <a:p>
              <a:pPr marL="171450" marR="0" lvl="1" indent="-171450" algn="l" rtl="0">
                <a:lnSpc>
                  <a:spcPct val="90000"/>
                </a:lnSpc>
                <a:spcBef>
                  <a:spcPts val="240"/>
                </a:spcBef>
                <a:spcAft>
                  <a:spcPts val="0"/>
                </a:spcAft>
                <a:buClr>
                  <a:schemeClr val="dk1"/>
                </a:buClr>
                <a:buSzPts val="1600"/>
                <a:buFont typeface="Source Sans Pro"/>
                <a:buChar char="•"/>
              </a:pPr>
              <a:r>
                <a:rPr lang="en-US" sz="1600" b="0" i="0" u="none" strike="noStrike" cap="none">
                  <a:solidFill>
                    <a:schemeClr val="dk1"/>
                  </a:solidFill>
                  <a:latin typeface="Source Sans Pro"/>
                  <a:ea typeface="Source Sans Pro"/>
                  <a:cs typeface="Source Sans Pro"/>
                  <a:sym typeface="Source Sans Pro"/>
                </a:rPr>
                <a:t>Two-year cycle, requested every ODD year</a:t>
              </a:r>
              <a:endParaRPr sz="1600" b="0" i="0" u="none" strike="noStrike" cap="none">
                <a:solidFill>
                  <a:schemeClr val="dk1"/>
                </a:solidFill>
                <a:latin typeface="Source Sans Pro"/>
                <a:ea typeface="Source Sans Pro"/>
                <a:cs typeface="Source Sans Pro"/>
                <a:sym typeface="Source Sans Pro"/>
              </a:endParaRPr>
            </a:p>
            <a:p>
              <a:pPr marL="171450" marR="0" lvl="1" indent="-171450" algn="l" rtl="0">
                <a:lnSpc>
                  <a:spcPct val="90000"/>
                </a:lnSpc>
                <a:spcBef>
                  <a:spcPts val="240"/>
                </a:spcBef>
                <a:spcAft>
                  <a:spcPts val="0"/>
                </a:spcAft>
                <a:buClr>
                  <a:schemeClr val="dk1"/>
                </a:buClr>
                <a:buSzPts val="1600"/>
                <a:buFont typeface="Source Sans Pro"/>
                <a:buChar char="•"/>
              </a:pPr>
              <a:r>
                <a:rPr lang="en-US" sz="1600" b="0" i="0" u="none" strike="noStrike" cap="none">
                  <a:solidFill>
                    <a:schemeClr val="dk1"/>
                  </a:solidFill>
                  <a:latin typeface="Source Sans Pro"/>
                  <a:ea typeface="Source Sans Pro"/>
                  <a:cs typeface="Source Sans Pro"/>
                  <a:sym typeface="Source Sans Pro"/>
                </a:rPr>
                <a:t>Reported in CALENDAR YEARS</a:t>
              </a:r>
              <a:endParaRPr sz="1600" b="0" i="0" u="none" strike="noStrike" cap="none">
                <a:solidFill>
                  <a:schemeClr val="dk1"/>
                </a:solidFill>
                <a:latin typeface="Source Sans Pro"/>
                <a:ea typeface="Source Sans Pro"/>
                <a:cs typeface="Source Sans Pro"/>
                <a:sym typeface="Source Sans Pro"/>
              </a:endParaRPr>
            </a:p>
            <a:p>
              <a:pPr marL="171450" marR="0" lvl="1" indent="-171450" algn="l" rtl="0">
                <a:lnSpc>
                  <a:spcPct val="90000"/>
                </a:lnSpc>
                <a:spcBef>
                  <a:spcPts val="240"/>
                </a:spcBef>
                <a:spcAft>
                  <a:spcPts val="0"/>
                </a:spcAft>
                <a:buClr>
                  <a:schemeClr val="dk1"/>
                </a:buClr>
                <a:buSzPts val="1600"/>
                <a:buFont typeface="Source Sans Pro"/>
                <a:buChar char="•"/>
              </a:pPr>
              <a:r>
                <a:rPr lang="en-US" sz="1600" b="0" i="0" u="none" strike="noStrike" cap="none">
                  <a:solidFill>
                    <a:schemeClr val="dk1"/>
                  </a:solidFill>
                  <a:latin typeface="Source Sans Pro"/>
                  <a:ea typeface="Source Sans Pro"/>
                  <a:cs typeface="Source Sans Pro"/>
                  <a:sym typeface="Source Sans Pro"/>
                </a:rPr>
                <a:t>Submitted to EPA</a:t>
              </a:r>
              <a:endParaRPr sz="1600" b="0" i="0" u="none" strike="noStrike" cap="none">
                <a:solidFill>
                  <a:schemeClr val="dk1"/>
                </a:solidFill>
                <a:latin typeface="Source Sans Pro"/>
                <a:ea typeface="Source Sans Pro"/>
                <a:cs typeface="Source Sans Pro"/>
                <a:sym typeface="Source Sans Pro"/>
              </a:endParaRPr>
            </a:p>
          </p:txBody>
        </p:sp>
        <p:sp>
          <p:nvSpPr>
            <p:cNvPr id="371" name="Google Shape;371;p51"/>
            <p:cNvSpPr/>
            <p:nvPr/>
          </p:nvSpPr>
          <p:spPr>
            <a:xfrm>
              <a:off x="0" y="4268100"/>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Google Shape;372;p51"/>
            <p:cNvSpPr txBox="1"/>
            <p:nvPr/>
          </p:nvSpPr>
          <p:spPr>
            <a:xfrm>
              <a:off x="63113" y="4331213"/>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Programmatic Milestones</a:t>
              </a:r>
              <a:endParaRPr sz="3200" b="0" i="0" u="none" strike="noStrike" cap="none" dirty="0">
                <a:solidFill>
                  <a:schemeClr val="lt1"/>
                </a:solidFill>
                <a:latin typeface="Source Sans Pro"/>
                <a:ea typeface="Source Sans Pro"/>
                <a:cs typeface="Source Sans Pro"/>
                <a:sym typeface="Source Sans Pro"/>
              </a:endParaRPr>
            </a:p>
          </p:txBody>
        </p:sp>
      </p:grpSp>
      <p:sp>
        <p:nvSpPr>
          <p:cNvPr id="373" name="Google Shape;373;p51"/>
          <p:cNvSpPr txBox="1">
            <a:spLocks noGrp="1"/>
          </p:cNvSpPr>
          <p:nvPr>
            <p:ph type="title"/>
          </p:nvPr>
        </p:nvSpPr>
        <p:spPr>
          <a:xfrm>
            <a:off x="14844" y="301279"/>
            <a:ext cx="9129156" cy="914400"/>
          </a:xfrm>
          <a:prstGeom prst="rect">
            <a:avLst/>
          </a:prstGeom>
          <a:noFill/>
          <a:ln>
            <a:noFill/>
          </a:ln>
        </p:spPr>
        <p:txBody>
          <a:bodyPr spcFirstLastPara="1" wrap="square" lIns="0" tIns="28575" rIns="0" bIns="28575" anchor="t" anchorCtr="0">
            <a:noAutofit/>
          </a:bodyPr>
          <a:lstStyle/>
          <a:p>
            <a:pPr marL="0" marR="0" lvl="0" indent="0" algn="l" rtl="0">
              <a:lnSpc>
                <a:spcPct val="85000"/>
              </a:lnSpc>
              <a:spcBef>
                <a:spcPts val="0"/>
              </a:spcBef>
              <a:spcAft>
                <a:spcPts val="0"/>
              </a:spcAft>
              <a:buNone/>
            </a:pPr>
            <a:r>
              <a:rPr lang="en-US" sz="3300" b="0" i="0" u="none" strike="noStrike" cap="none" dirty="0">
                <a:solidFill>
                  <a:srgbClr val="262626"/>
                </a:solidFill>
                <a:latin typeface="Franklin Gothic"/>
                <a:ea typeface="Franklin Gothic"/>
                <a:cs typeface="Franklin Gothic"/>
                <a:sym typeface="Franklin Gothic"/>
              </a:rPr>
              <a:t>Defining BMPs and Milestones</a:t>
            </a:r>
            <a:endParaRPr sz="3300" b="0" i="0" u="none" strike="noStrike" cap="none" dirty="0">
              <a:solidFill>
                <a:srgbClr val="262626"/>
              </a:solidFill>
              <a:latin typeface="Franklin Gothic"/>
              <a:ea typeface="Franklin Gothic"/>
              <a:cs typeface="Franklin Gothic"/>
              <a:sym typeface="Franklin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tile tx="0" ty="0" sx="100000" sy="100000" flip="none" algn="tl"/>
        </a:blipFill>
        <a:effectLst/>
      </p:bgPr>
    </p:bg>
    <p:spTree>
      <p:nvGrpSpPr>
        <p:cNvPr id="1" name="Shape 215"/>
        <p:cNvGrpSpPr/>
        <p:nvPr/>
      </p:nvGrpSpPr>
      <p:grpSpPr>
        <a:xfrm>
          <a:off x="0" y="0"/>
          <a:ext cx="0" cy="0"/>
          <a:chOff x="0" y="0"/>
          <a:chExt cx="0" cy="0"/>
        </a:xfrm>
      </p:grpSpPr>
      <p:sp>
        <p:nvSpPr>
          <p:cNvPr id="216" name="Google Shape;216;p35"/>
          <p:cNvSpPr txBox="1">
            <a:spLocks noGrp="1"/>
          </p:cNvSpPr>
          <p:nvPr>
            <p:ph type="body" idx="1"/>
          </p:nvPr>
        </p:nvSpPr>
        <p:spPr>
          <a:xfrm>
            <a:off x="304800" y="1600200"/>
            <a:ext cx="8534400" cy="4800600"/>
          </a:xfrm>
          <a:prstGeom prst="rect">
            <a:avLst/>
          </a:prstGeom>
          <a:noFill/>
          <a:ln>
            <a:noFill/>
          </a:ln>
        </p:spPr>
        <p:txBody>
          <a:bodyPr spcFirstLastPara="1" wrap="square" lIns="0" tIns="0" rIns="0" bIns="0" anchor="t" anchorCtr="0">
            <a:noAutofit/>
          </a:bodyPr>
          <a:lstStyle/>
          <a:p>
            <a:pPr marL="209554" marR="0" lvl="0" indent="-209554" algn="l" rtl="0">
              <a:lnSpc>
                <a:spcPct val="65000"/>
              </a:lnSpc>
              <a:spcBef>
                <a:spcPts val="0"/>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Chesapeake Bay Program</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Chesapeake Bay Program Partnership</a:t>
            </a:r>
            <a:endParaRPr sz="1804" b="0" i="0" u="none" strike="noStrike" cap="none">
              <a:solidFill>
                <a:srgbClr val="262626"/>
              </a:solidFill>
              <a:latin typeface="Arial"/>
              <a:ea typeface="Arial"/>
              <a:cs typeface="Arial"/>
              <a:sym typeface="Arial"/>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Federal Lands and Facilities in the Chesapeake Bay Watershed</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Introduction and Drivers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Roles and Responsibilities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Reporting Process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Defining BMPs and Milestones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BMP Reporting Due Dates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2017 BMP Reporting Example</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Jurisdiction Specific Reporting Slides and Specific Topics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Modeling Tools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Planning Tools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Common Terms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Phase III WIPs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Resources and Team Members</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Verification</a:t>
            </a:r>
            <a:endParaRPr/>
          </a:p>
          <a:p>
            <a:pPr marL="209554" marR="0" lvl="0" indent="-209554" algn="l" rtl="0">
              <a:lnSpc>
                <a:spcPct val="65000"/>
              </a:lnSpc>
              <a:spcBef>
                <a:spcPts val="722"/>
              </a:spcBef>
              <a:spcAft>
                <a:spcPts val="0"/>
              </a:spcAft>
              <a:buClr>
                <a:schemeClr val="accent5"/>
              </a:buClr>
              <a:buSzPts val="1804"/>
              <a:buFont typeface="Arial"/>
              <a:buChar char="•"/>
            </a:pPr>
            <a:r>
              <a:rPr lang="en-US" sz="1804" b="0" i="0" u="none" strike="noStrike" cap="none">
                <a:solidFill>
                  <a:srgbClr val="262626"/>
                </a:solidFill>
                <a:latin typeface="Arial"/>
                <a:ea typeface="Arial"/>
                <a:cs typeface="Arial"/>
                <a:sym typeface="Arial"/>
              </a:rPr>
              <a:t>Accountability</a:t>
            </a:r>
            <a:endParaRPr/>
          </a:p>
          <a:p>
            <a:pPr marL="209554" marR="0" lvl="0" indent="-131132" algn="l" rtl="0">
              <a:lnSpc>
                <a:spcPct val="65000"/>
              </a:lnSpc>
              <a:spcBef>
                <a:spcPts val="494"/>
              </a:spcBef>
              <a:spcAft>
                <a:spcPts val="0"/>
              </a:spcAft>
              <a:buClr>
                <a:schemeClr val="accent5"/>
              </a:buClr>
              <a:buSzPts val="1235"/>
              <a:buFont typeface="Arial"/>
              <a:buNone/>
            </a:pPr>
            <a:endParaRPr sz="1235" b="0" i="0" u="none" strike="noStrike" cap="none">
              <a:solidFill>
                <a:srgbClr val="262626"/>
              </a:solidFill>
              <a:latin typeface="Source Sans Pro"/>
              <a:ea typeface="Source Sans Pro"/>
              <a:cs typeface="Source Sans Pro"/>
              <a:sym typeface="Source Sans Pro"/>
            </a:endParaRPr>
          </a:p>
        </p:txBody>
      </p:sp>
      <p:sp>
        <p:nvSpPr>
          <p:cNvPr id="217" name="Google Shape;217;p35"/>
          <p:cNvSpPr txBox="1">
            <a:spLocks noGrp="1"/>
          </p:cNvSpPr>
          <p:nvPr>
            <p:ph type="title"/>
          </p:nvPr>
        </p:nvSpPr>
        <p:spPr>
          <a:xfrm>
            <a:off x="0" y="312821"/>
            <a:ext cx="9144000"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Overview</a:t>
            </a:r>
            <a:endParaRPr sz="3300" b="1" i="0" u="none" strike="noStrike" cap="none" dirty="0">
              <a:solidFill>
                <a:srgbClr val="262626"/>
              </a:solidFill>
              <a:latin typeface="Arial"/>
              <a:ea typeface="Arial"/>
              <a:cs typeface="Arial"/>
              <a:sym typeface="Arial"/>
            </a:endParaRPr>
          </a:p>
        </p:txBody>
      </p:sp>
      <p:sp>
        <p:nvSpPr>
          <p:cNvPr id="218" name="Google Shape;218;p3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000000"/>
                </a:solidFill>
                <a:latin typeface="Source Sans Pro"/>
                <a:ea typeface="Source Sans Pro"/>
                <a:cs typeface="Source Sans Pro"/>
                <a:sym typeface="Source Sans Pro"/>
              </a:rPr>
              <a:t>2</a:t>
            </a:fld>
            <a:endParaRPr sz="7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B7B7A9"/>
                </a:solidFill>
                <a:latin typeface="Source Sans Pro"/>
                <a:ea typeface="Source Sans Pro"/>
                <a:cs typeface="Source Sans Pro"/>
                <a:sym typeface="Source Sans Pro"/>
              </a:rPr>
              <a:t>20</a:t>
            </a:fld>
            <a:endParaRPr sz="700" b="0" i="0" u="none" strike="noStrike" cap="none">
              <a:solidFill>
                <a:srgbClr val="B7B7A9"/>
              </a:solidFill>
              <a:latin typeface="Source Sans Pro"/>
              <a:ea typeface="Source Sans Pro"/>
              <a:cs typeface="Source Sans Pro"/>
              <a:sym typeface="Source Sans Pro"/>
            </a:endParaRPr>
          </a:p>
        </p:txBody>
      </p:sp>
      <p:grpSp>
        <p:nvGrpSpPr>
          <p:cNvPr id="379" name="Google Shape;379;p52"/>
          <p:cNvGrpSpPr/>
          <p:nvPr/>
        </p:nvGrpSpPr>
        <p:grpSpPr>
          <a:xfrm>
            <a:off x="14844" y="1271299"/>
            <a:ext cx="8889669" cy="5559340"/>
            <a:chOff x="0" y="1629"/>
            <a:chExt cx="8889669" cy="5559340"/>
          </a:xfrm>
        </p:grpSpPr>
        <p:sp>
          <p:nvSpPr>
            <p:cNvPr id="380" name="Google Shape;380;p52"/>
            <p:cNvSpPr/>
            <p:nvPr/>
          </p:nvSpPr>
          <p:spPr>
            <a:xfrm>
              <a:off x="3555867" y="1629"/>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Google Shape;381;p52"/>
            <p:cNvSpPr txBox="1"/>
            <p:nvPr/>
          </p:nvSpPr>
          <p:spPr>
            <a:xfrm>
              <a:off x="3555867" y="163238"/>
              <a:ext cx="4848976" cy="969651"/>
            </a:xfrm>
            <a:prstGeom prst="rect">
              <a:avLst/>
            </a:prstGeom>
            <a:noFill/>
            <a:ln>
              <a:noFill/>
            </a:ln>
          </p:spPr>
          <p:txBody>
            <a:bodyPr spcFirstLastPara="1" wrap="square" lIns="24750" tIns="24750" rIns="24750" bIns="24750" anchor="t" anchorCtr="0">
              <a:noAutofit/>
            </a:bodyPr>
            <a:lstStyle/>
            <a:p>
              <a:pPr marL="285750" marR="0" lvl="1" indent="-285750" algn="l" rtl="0">
                <a:lnSpc>
                  <a:spcPct val="90000"/>
                </a:lnSpc>
                <a:spcBef>
                  <a:spcPts val="1200"/>
                </a:spcBef>
                <a:spcAft>
                  <a:spcPts val="400"/>
                </a:spcAft>
                <a:buClr>
                  <a:schemeClr val="dk1"/>
                </a:buClr>
                <a:buSzPts val="3900"/>
                <a:buFont typeface="Source Sans Pro"/>
                <a:buChar char="•"/>
              </a:pPr>
              <a:r>
                <a:rPr lang="en-US" sz="2700" b="0" i="0" u="none" strike="noStrike" cap="none" dirty="0">
                  <a:solidFill>
                    <a:schemeClr val="dk1"/>
                  </a:solidFill>
                  <a:latin typeface="Source Sans Pro"/>
                  <a:ea typeface="Source Sans Pro"/>
                  <a:cs typeface="Source Sans Pro"/>
                  <a:sym typeface="Source Sans Pro"/>
                </a:rPr>
                <a:t>OCT 1 every year with updates</a:t>
              </a:r>
              <a:endParaRPr sz="2700" b="0" i="0" u="none" strike="noStrike" cap="none" dirty="0">
                <a:solidFill>
                  <a:schemeClr val="dk1"/>
                </a:solidFill>
                <a:latin typeface="Source Sans Pro"/>
                <a:ea typeface="Source Sans Pro"/>
                <a:cs typeface="Source Sans Pro"/>
                <a:sym typeface="Source Sans Pro"/>
              </a:endParaRPr>
            </a:p>
          </p:txBody>
        </p:sp>
        <p:sp>
          <p:nvSpPr>
            <p:cNvPr id="382" name="Google Shape;382;p52"/>
            <p:cNvSpPr/>
            <p:nvPr/>
          </p:nvSpPr>
          <p:spPr>
            <a:xfrm>
              <a:off x="0" y="1629"/>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Google Shape;383;p52"/>
            <p:cNvSpPr txBox="1"/>
            <p:nvPr/>
          </p:nvSpPr>
          <p:spPr>
            <a:xfrm>
              <a:off x="63113" y="64742"/>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Historical BMPs</a:t>
              </a:r>
              <a:endParaRPr sz="3200" b="0" i="0" u="none" strike="noStrike" cap="none" dirty="0">
                <a:solidFill>
                  <a:schemeClr val="lt1"/>
                </a:solidFill>
                <a:latin typeface="Source Sans Pro"/>
                <a:ea typeface="Source Sans Pro"/>
                <a:cs typeface="Source Sans Pro"/>
                <a:sym typeface="Source Sans Pro"/>
              </a:endParaRPr>
            </a:p>
          </p:txBody>
        </p:sp>
        <p:sp>
          <p:nvSpPr>
            <p:cNvPr id="384" name="Google Shape;384;p52"/>
            <p:cNvSpPr/>
            <p:nvPr/>
          </p:nvSpPr>
          <p:spPr>
            <a:xfrm>
              <a:off x="3555867" y="1423786"/>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Google Shape;385;p52"/>
            <p:cNvSpPr txBox="1"/>
            <p:nvPr/>
          </p:nvSpPr>
          <p:spPr>
            <a:xfrm>
              <a:off x="3555867" y="1585395"/>
              <a:ext cx="4848976" cy="969651"/>
            </a:xfrm>
            <a:prstGeom prst="rect">
              <a:avLst/>
            </a:prstGeom>
            <a:noFill/>
            <a:ln>
              <a:noFill/>
            </a:ln>
          </p:spPr>
          <p:txBody>
            <a:bodyPr spcFirstLastPara="1" wrap="square" lIns="24750" tIns="24750" rIns="24750" bIns="24750" anchor="t" anchorCtr="0">
              <a:noAutofit/>
            </a:bodyPr>
            <a:lstStyle/>
            <a:p>
              <a:pPr marL="285750" marR="0" lvl="1" indent="-285750" algn="l" rtl="0">
                <a:lnSpc>
                  <a:spcPct val="90000"/>
                </a:lnSpc>
                <a:spcBef>
                  <a:spcPts val="1200"/>
                </a:spcBef>
                <a:spcAft>
                  <a:spcPts val="400"/>
                </a:spcAft>
                <a:buClr>
                  <a:schemeClr val="dk1"/>
                </a:buClr>
                <a:buSzPts val="3900"/>
                <a:buFont typeface="Source Sans Pro"/>
                <a:buChar char="•"/>
              </a:pPr>
              <a:r>
                <a:rPr lang="en-US" sz="2700" b="0" i="0" u="none" strike="noStrike" cap="none" dirty="0">
                  <a:solidFill>
                    <a:schemeClr val="dk1"/>
                  </a:solidFill>
                  <a:latin typeface="Source Sans Pro"/>
                  <a:ea typeface="Source Sans Pro"/>
                  <a:cs typeface="Source Sans Pro"/>
                  <a:sym typeface="Source Sans Pro"/>
                </a:rPr>
                <a:t>OCT 1 every year</a:t>
              </a:r>
              <a:endParaRPr sz="2700" b="0" i="0" u="none" strike="noStrike" cap="none" dirty="0">
                <a:solidFill>
                  <a:schemeClr val="dk1"/>
                </a:solidFill>
                <a:latin typeface="Source Sans Pro"/>
                <a:ea typeface="Source Sans Pro"/>
                <a:cs typeface="Source Sans Pro"/>
                <a:sym typeface="Source Sans Pro"/>
              </a:endParaRPr>
            </a:p>
          </p:txBody>
        </p:sp>
        <p:sp>
          <p:nvSpPr>
            <p:cNvPr id="386" name="Google Shape;386;p52"/>
            <p:cNvSpPr/>
            <p:nvPr/>
          </p:nvSpPr>
          <p:spPr>
            <a:xfrm>
              <a:off x="0" y="1423786"/>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Google Shape;387;p52"/>
            <p:cNvSpPr txBox="1"/>
            <p:nvPr/>
          </p:nvSpPr>
          <p:spPr>
            <a:xfrm>
              <a:off x="63113" y="1486899"/>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Progress BMPs</a:t>
              </a:r>
              <a:endParaRPr sz="3200" b="0" i="0" u="none" strike="noStrike" cap="none" dirty="0">
                <a:solidFill>
                  <a:schemeClr val="lt1"/>
                </a:solidFill>
                <a:latin typeface="Source Sans Pro"/>
                <a:ea typeface="Source Sans Pro"/>
                <a:cs typeface="Source Sans Pro"/>
                <a:sym typeface="Source Sans Pro"/>
              </a:endParaRPr>
            </a:p>
          </p:txBody>
        </p:sp>
        <p:sp>
          <p:nvSpPr>
            <p:cNvPr id="388" name="Google Shape;388;p52"/>
            <p:cNvSpPr/>
            <p:nvPr/>
          </p:nvSpPr>
          <p:spPr>
            <a:xfrm>
              <a:off x="3555867" y="2845943"/>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Google Shape;389;p52"/>
            <p:cNvSpPr txBox="1"/>
            <p:nvPr/>
          </p:nvSpPr>
          <p:spPr>
            <a:xfrm>
              <a:off x="3555867" y="3007552"/>
              <a:ext cx="4848976" cy="969651"/>
            </a:xfrm>
            <a:prstGeom prst="rect">
              <a:avLst/>
            </a:prstGeom>
            <a:noFill/>
            <a:ln>
              <a:noFill/>
            </a:ln>
          </p:spPr>
          <p:txBody>
            <a:bodyPr spcFirstLastPara="1" wrap="square" lIns="24750" tIns="24750" rIns="24750" bIns="24750" anchor="t" anchorCtr="0">
              <a:noAutofit/>
            </a:bodyPr>
            <a:lstStyle/>
            <a:p>
              <a:pPr marL="285750" marR="0" lvl="1" indent="-285750" algn="l" rtl="0">
                <a:lnSpc>
                  <a:spcPct val="90000"/>
                </a:lnSpc>
                <a:spcBef>
                  <a:spcPts val="1200"/>
                </a:spcBef>
                <a:spcAft>
                  <a:spcPts val="400"/>
                </a:spcAft>
                <a:buClr>
                  <a:schemeClr val="dk1"/>
                </a:buClr>
                <a:buSzPts val="3900"/>
                <a:buFont typeface="Source Sans Pro"/>
                <a:buChar char="•"/>
              </a:pPr>
              <a:r>
                <a:rPr lang="en-US" sz="2700" b="0" i="0" u="none" strike="noStrike" cap="none" dirty="0">
                  <a:solidFill>
                    <a:schemeClr val="dk1"/>
                  </a:solidFill>
                  <a:latin typeface="Source Sans Pro"/>
                  <a:ea typeface="Source Sans Pro"/>
                  <a:cs typeface="Source Sans Pro"/>
                  <a:sym typeface="Source Sans Pro"/>
                </a:rPr>
                <a:t>NOV 1 every odd year</a:t>
              </a:r>
              <a:endParaRPr sz="2700" b="0" i="0" u="none" strike="noStrike" cap="none" dirty="0">
                <a:solidFill>
                  <a:schemeClr val="dk1"/>
                </a:solidFill>
                <a:latin typeface="Source Sans Pro"/>
                <a:ea typeface="Source Sans Pro"/>
                <a:cs typeface="Source Sans Pro"/>
                <a:sym typeface="Source Sans Pro"/>
              </a:endParaRPr>
            </a:p>
          </p:txBody>
        </p:sp>
        <p:sp>
          <p:nvSpPr>
            <p:cNvPr id="390" name="Google Shape;390;p52"/>
            <p:cNvSpPr/>
            <p:nvPr/>
          </p:nvSpPr>
          <p:spPr>
            <a:xfrm>
              <a:off x="0" y="2845943"/>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Google Shape;391;p52"/>
            <p:cNvSpPr txBox="1"/>
            <p:nvPr/>
          </p:nvSpPr>
          <p:spPr>
            <a:xfrm>
              <a:off x="63113" y="2909056"/>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Planned BMPs</a:t>
              </a:r>
              <a:endParaRPr sz="3200" b="0" i="0" u="none" strike="noStrike" cap="none" dirty="0">
                <a:solidFill>
                  <a:schemeClr val="lt1"/>
                </a:solidFill>
                <a:latin typeface="Source Sans Pro"/>
                <a:ea typeface="Source Sans Pro"/>
                <a:cs typeface="Source Sans Pro"/>
                <a:sym typeface="Source Sans Pro"/>
              </a:endParaRPr>
            </a:p>
          </p:txBody>
        </p:sp>
        <p:sp>
          <p:nvSpPr>
            <p:cNvPr id="392" name="Google Shape;392;p52"/>
            <p:cNvSpPr/>
            <p:nvPr/>
          </p:nvSpPr>
          <p:spPr>
            <a:xfrm>
              <a:off x="3555867" y="4268100"/>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Google Shape;393;p52"/>
            <p:cNvSpPr txBox="1"/>
            <p:nvPr/>
          </p:nvSpPr>
          <p:spPr>
            <a:xfrm>
              <a:off x="3555867" y="4429709"/>
              <a:ext cx="4848976" cy="969651"/>
            </a:xfrm>
            <a:prstGeom prst="rect">
              <a:avLst/>
            </a:prstGeom>
            <a:noFill/>
            <a:ln>
              <a:noFill/>
            </a:ln>
          </p:spPr>
          <p:txBody>
            <a:bodyPr spcFirstLastPara="1" wrap="square" lIns="24750" tIns="24750" rIns="24750" bIns="24750" anchor="t" anchorCtr="0">
              <a:noAutofit/>
            </a:bodyPr>
            <a:lstStyle/>
            <a:p>
              <a:pPr marL="285750" marR="0" lvl="1" indent="-285750" algn="l" rtl="0">
                <a:lnSpc>
                  <a:spcPct val="90000"/>
                </a:lnSpc>
                <a:spcBef>
                  <a:spcPts val="1200"/>
                </a:spcBef>
                <a:spcAft>
                  <a:spcPts val="400"/>
                </a:spcAft>
                <a:buClr>
                  <a:schemeClr val="dk1"/>
                </a:buClr>
                <a:buSzPts val="3900"/>
                <a:buFont typeface="Source Sans Pro"/>
                <a:buChar char="•"/>
              </a:pPr>
              <a:r>
                <a:rPr lang="en-US" sz="2700" b="0" i="0" u="none" strike="noStrike" cap="none" dirty="0">
                  <a:solidFill>
                    <a:schemeClr val="dk1"/>
                  </a:solidFill>
                  <a:latin typeface="Source Sans Pro"/>
                  <a:ea typeface="Source Sans Pro"/>
                  <a:cs typeface="Source Sans Pro"/>
                  <a:sym typeface="Source Sans Pro"/>
                </a:rPr>
                <a:t>NOV 1 every odd year</a:t>
              </a:r>
              <a:endParaRPr sz="2700" b="0" i="0" u="none" strike="noStrike" cap="none" dirty="0">
                <a:solidFill>
                  <a:schemeClr val="dk1"/>
                </a:solidFill>
                <a:latin typeface="Source Sans Pro"/>
                <a:ea typeface="Source Sans Pro"/>
                <a:cs typeface="Source Sans Pro"/>
                <a:sym typeface="Source Sans Pro"/>
              </a:endParaRPr>
            </a:p>
          </p:txBody>
        </p:sp>
        <p:sp>
          <p:nvSpPr>
            <p:cNvPr id="394" name="Google Shape;394;p52"/>
            <p:cNvSpPr/>
            <p:nvPr/>
          </p:nvSpPr>
          <p:spPr>
            <a:xfrm>
              <a:off x="0" y="4268100"/>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Google Shape;395;p52"/>
            <p:cNvSpPr txBox="1"/>
            <p:nvPr/>
          </p:nvSpPr>
          <p:spPr>
            <a:xfrm>
              <a:off x="63113" y="4331213"/>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Programmatic Milestones</a:t>
              </a:r>
              <a:endParaRPr sz="3200" b="0" i="0" u="none" strike="noStrike" cap="none" dirty="0">
                <a:solidFill>
                  <a:schemeClr val="lt1"/>
                </a:solidFill>
                <a:latin typeface="Source Sans Pro"/>
                <a:ea typeface="Source Sans Pro"/>
                <a:cs typeface="Source Sans Pro"/>
                <a:sym typeface="Source Sans Pro"/>
              </a:endParaRPr>
            </a:p>
          </p:txBody>
        </p:sp>
      </p:grpSp>
      <p:sp>
        <p:nvSpPr>
          <p:cNvPr id="396" name="Google Shape;396;p52"/>
          <p:cNvSpPr txBox="1">
            <a:spLocks noGrp="1"/>
          </p:cNvSpPr>
          <p:nvPr>
            <p:ph type="title"/>
          </p:nvPr>
        </p:nvSpPr>
        <p:spPr>
          <a:xfrm>
            <a:off x="0" y="290724"/>
            <a:ext cx="9144000" cy="914400"/>
          </a:xfrm>
          <a:prstGeom prst="rect">
            <a:avLst/>
          </a:prstGeom>
          <a:noFill/>
          <a:ln>
            <a:noFill/>
          </a:ln>
        </p:spPr>
        <p:txBody>
          <a:bodyPr spcFirstLastPara="1" wrap="square" lIns="0" tIns="28575" rIns="0" bIns="28575" anchor="t" anchorCtr="0">
            <a:noAutofit/>
          </a:bodyPr>
          <a:lstStyle/>
          <a:p>
            <a:pPr marL="182880" marR="0" lvl="0" indent="0" algn="l" rtl="0">
              <a:lnSpc>
                <a:spcPct val="85000"/>
              </a:lnSpc>
              <a:spcBef>
                <a:spcPts val="0"/>
              </a:spcBef>
              <a:spcAft>
                <a:spcPts val="0"/>
              </a:spcAft>
              <a:buNone/>
            </a:pPr>
            <a:r>
              <a:rPr lang="en-US" sz="3300" b="0" i="0" u="none" strike="noStrike" cap="none" dirty="0">
                <a:solidFill>
                  <a:srgbClr val="262626"/>
                </a:solidFill>
                <a:latin typeface="Franklin Gothic"/>
                <a:ea typeface="Franklin Gothic"/>
                <a:cs typeface="Franklin Gothic"/>
                <a:sym typeface="Franklin Gothic"/>
              </a:rPr>
              <a:t>BMP Reporting Due Dates to Jurisdictions</a:t>
            </a:r>
            <a:endParaRPr sz="3300" b="0" i="0" u="none" strike="noStrike" cap="none" dirty="0">
              <a:solidFill>
                <a:srgbClr val="262626"/>
              </a:solidFill>
              <a:latin typeface="Franklin Gothic"/>
              <a:ea typeface="Franklin Gothic"/>
              <a:cs typeface="Franklin Gothic"/>
              <a:sym typeface="Franklin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3"/>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B7B7A9"/>
                </a:solidFill>
                <a:latin typeface="Source Sans Pro"/>
                <a:ea typeface="Source Sans Pro"/>
                <a:cs typeface="Source Sans Pro"/>
                <a:sym typeface="Source Sans Pro"/>
              </a:rPr>
              <a:t>21</a:t>
            </a:fld>
            <a:endParaRPr sz="700" b="0" i="0" u="none" strike="noStrike" cap="none">
              <a:solidFill>
                <a:srgbClr val="B7B7A9"/>
              </a:solidFill>
              <a:latin typeface="Source Sans Pro"/>
              <a:ea typeface="Source Sans Pro"/>
              <a:cs typeface="Source Sans Pro"/>
              <a:sym typeface="Source Sans Pro"/>
            </a:endParaRPr>
          </a:p>
        </p:txBody>
      </p:sp>
      <p:grpSp>
        <p:nvGrpSpPr>
          <p:cNvPr id="402" name="Google Shape;402;p53"/>
          <p:cNvGrpSpPr/>
          <p:nvPr/>
        </p:nvGrpSpPr>
        <p:grpSpPr>
          <a:xfrm>
            <a:off x="14844" y="1271299"/>
            <a:ext cx="8889669" cy="5559340"/>
            <a:chOff x="0" y="1629"/>
            <a:chExt cx="8889669" cy="5559340"/>
          </a:xfrm>
        </p:grpSpPr>
        <p:sp>
          <p:nvSpPr>
            <p:cNvPr id="403" name="Google Shape;403;p53"/>
            <p:cNvSpPr/>
            <p:nvPr/>
          </p:nvSpPr>
          <p:spPr>
            <a:xfrm>
              <a:off x="3555867" y="1629"/>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Google Shape;404;p53"/>
            <p:cNvSpPr txBox="1"/>
            <p:nvPr/>
          </p:nvSpPr>
          <p:spPr>
            <a:xfrm>
              <a:off x="3555867" y="163238"/>
              <a:ext cx="4848976" cy="969651"/>
            </a:xfrm>
            <a:prstGeom prst="rect">
              <a:avLst/>
            </a:prstGeom>
            <a:noFill/>
            <a:ln>
              <a:noFill/>
            </a:ln>
          </p:spPr>
          <p:txBody>
            <a:bodyPr spcFirstLastPara="1" wrap="square" lIns="15875" tIns="15875" rIns="15875" bIns="15875" anchor="t" anchorCtr="0">
              <a:noAutofit/>
            </a:bodyPr>
            <a:lstStyle/>
            <a:p>
              <a:pPr marL="228600" marR="0" lvl="1" indent="-228600" algn="l" rtl="0">
                <a:lnSpc>
                  <a:spcPct val="90000"/>
                </a:lnSpc>
                <a:spcBef>
                  <a:spcPts val="0"/>
                </a:spcBef>
                <a:spcAft>
                  <a:spcPts val="0"/>
                </a:spcAft>
                <a:buClr>
                  <a:schemeClr val="dk1"/>
                </a:buClr>
                <a:buSzPts val="2500"/>
                <a:buFont typeface="Source Sans Pro"/>
                <a:buChar char="•"/>
              </a:pPr>
              <a:r>
                <a:rPr lang="en-US" sz="2200" b="0" i="0" u="none" strike="noStrike" cap="none" dirty="0">
                  <a:solidFill>
                    <a:schemeClr val="dk1"/>
                  </a:solidFill>
                  <a:latin typeface="Source Sans Pro"/>
                  <a:ea typeface="Source Sans Pro"/>
                  <a:cs typeface="Source Sans Pro"/>
                  <a:sym typeface="Source Sans Pro"/>
                </a:rPr>
                <a:t>Updates to BMPs installed from 1984 to 6/30/2016</a:t>
              </a:r>
            </a:p>
            <a:p>
              <a:pPr marL="228600" marR="0" lvl="1" indent="-228600" algn="l" rtl="0">
                <a:lnSpc>
                  <a:spcPct val="90000"/>
                </a:lnSpc>
                <a:spcBef>
                  <a:spcPts val="0"/>
                </a:spcBef>
                <a:spcAft>
                  <a:spcPts val="0"/>
                </a:spcAft>
                <a:buClr>
                  <a:schemeClr val="dk1"/>
                </a:buClr>
                <a:buSzPts val="2500"/>
                <a:buFont typeface="Source Sans Pro"/>
                <a:buChar char="•"/>
              </a:pPr>
              <a:r>
                <a:rPr lang="en-US" sz="2200" dirty="0">
                  <a:solidFill>
                    <a:schemeClr val="dk1"/>
                  </a:solidFill>
                  <a:latin typeface="Source Sans Pro"/>
                  <a:ea typeface="Source Sans Pro"/>
                  <a:cs typeface="Source Sans Pro"/>
                  <a:sym typeface="Source Sans Pro"/>
                </a:rPr>
                <a:t>Need to convert records to Phase 6</a:t>
              </a:r>
              <a:endParaRPr sz="2200" b="0" i="0" u="none" strike="noStrike" cap="none" dirty="0">
                <a:solidFill>
                  <a:schemeClr val="dk1"/>
                </a:solidFill>
                <a:latin typeface="Source Sans Pro"/>
                <a:ea typeface="Source Sans Pro"/>
                <a:cs typeface="Source Sans Pro"/>
                <a:sym typeface="Source Sans Pro"/>
              </a:endParaRPr>
            </a:p>
          </p:txBody>
        </p:sp>
        <p:sp>
          <p:nvSpPr>
            <p:cNvPr id="405" name="Google Shape;405;p53"/>
            <p:cNvSpPr/>
            <p:nvPr/>
          </p:nvSpPr>
          <p:spPr>
            <a:xfrm>
              <a:off x="0" y="1629"/>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Google Shape;406;p53"/>
            <p:cNvSpPr txBox="1"/>
            <p:nvPr/>
          </p:nvSpPr>
          <p:spPr>
            <a:xfrm>
              <a:off x="63113" y="64742"/>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Historical BMPs</a:t>
              </a:r>
              <a:endParaRPr sz="3200" b="0" i="0" u="none" strike="noStrike" cap="none" dirty="0">
                <a:solidFill>
                  <a:schemeClr val="lt1"/>
                </a:solidFill>
                <a:latin typeface="Source Sans Pro"/>
                <a:ea typeface="Source Sans Pro"/>
                <a:cs typeface="Source Sans Pro"/>
                <a:sym typeface="Source Sans Pro"/>
              </a:endParaRPr>
            </a:p>
          </p:txBody>
        </p:sp>
        <p:sp>
          <p:nvSpPr>
            <p:cNvPr id="407" name="Google Shape;407;p53"/>
            <p:cNvSpPr/>
            <p:nvPr/>
          </p:nvSpPr>
          <p:spPr>
            <a:xfrm>
              <a:off x="3555867" y="1423786"/>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Google Shape;408;p53"/>
            <p:cNvSpPr txBox="1"/>
            <p:nvPr/>
          </p:nvSpPr>
          <p:spPr>
            <a:xfrm>
              <a:off x="3555867" y="1585395"/>
              <a:ext cx="4848976" cy="969651"/>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chemeClr val="dk1"/>
                </a:buClr>
                <a:buSzPts val="2400"/>
                <a:buFont typeface="Source Sans Pro"/>
                <a:buChar char="•"/>
              </a:pPr>
              <a:r>
                <a:rPr lang="en-US" sz="2200" b="0" i="0" u="none" strike="noStrike" cap="none" dirty="0">
                  <a:solidFill>
                    <a:schemeClr val="dk1"/>
                  </a:solidFill>
                  <a:latin typeface="Source Sans Pro"/>
                  <a:ea typeface="Source Sans Pro"/>
                  <a:cs typeface="Source Sans Pro"/>
                  <a:sym typeface="Source Sans Pro"/>
                </a:rPr>
                <a:t>BMPs installed from 07/01/2016 through 6/30/2017</a:t>
              </a:r>
              <a:endParaRPr sz="2200" b="0" i="0" u="none" strike="noStrike" cap="none" dirty="0">
                <a:solidFill>
                  <a:schemeClr val="dk1"/>
                </a:solidFill>
                <a:latin typeface="Source Sans Pro"/>
                <a:ea typeface="Source Sans Pro"/>
                <a:cs typeface="Source Sans Pro"/>
                <a:sym typeface="Source Sans Pro"/>
              </a:endParaRPr>
            </a:p>
          </p:txBody>
        </p:sp>
        <p:sp>
          <p:nvSpPr>
            <p:cNvPr id="409" name="Google Shape;409;p53"/>
            <p:cNvSpPr/>
            <p:nvPr/>
          </p:nvSpPr>
          <p:spPr>
            <a:xfrm>
              <a:off x="0" y="1423786"/>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Google Shape;410;p53"/>
            <p:cNvSpPr txBox="1"/>
            <p:nvPr/>
          </p:nvSpPr>
          <p:spPr>
            <a:xfrm>
              <a:off x="63113" y="1486899"/>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Progress BMPs</a:t>
              </a:r>
              <a:endParaRPr sz="3200" b="0" i="0" u="none" strike="noStrike" cap="none" dirty="0">
                <a:solidFill>
                  <a:schemeClr val="lt1"/>
                </a:solidFill>
                <a:latin typeface="Source Sans Pro"/>
                <a:ea typeface="Source Sans Pro"/>
                <a:cs typeface="Source Sans Pro"/>
                <a:sym typeface="Source Sans Pro"/>
              </a:endParaRPr>
            </a:p>
          </p:txBody>
        </p:sp>
        <p:sp>
          <p:nvSpPr>
            <p:cNvPr id="411" name="Google Shape;411;p53"/>
            <p:cNvSpPr/>
            <p:nvPr/>
          </p:nvSpPr>
          <p:spPr>
            <a:xfrm>
              <a:off x="3555867" y="2845943"/>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Google Shape;412;p53"/>
            <p:cNvSpPr txBox="1"/>
            <p:nvPr/>
          </p:nvSpPr>
          <p:spPr>
            <a:xfrm>
              <a:off x="3555867" y="3007552"/>
              <a:ext cx="4848976" cy="969651"/>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chemeClr val="dk1"/>
                </a:buClr>
                <a:buSzPts val="2400"/>
                <a:buFont typeface="Source Sans Pro"/>
                <a:buChar char="•"/>
              </a:pPr>
              <a:r>
                <a:rPr lang="en-US" sz="2200" b="0" i="0" u="none" strike="noStrike" cap="none" dirty="0">
                  <a:solidFill>
                    <a:schemeClr val="dk1"/>
                  </a:solidFill>
                  <a:latin typeface="Source Sans Pro"/>
                  <a:ea typeface="Source Sans Pro"/>
                  <a:cs typeface="Source Sans Pro"/>
                  <a:sym typeface="Source Sans Pro"/>
                </a:rPr>
                <a:t>BMPs to be installed between 7/1/2017 through 6/30/2019</a:t>
              </a:r>
              <a:endParaRPr sz="2200" b="0" i="0" u="none" strike="noStrike" cap="none" dirty="0">
                <a:solidFill>
                  <a:schemeClr val="dk1"/>
                </a:solidFill>
                <a:latin typeface="Source Sans Pro"/>
                <a:ea typeface="Source Sans Pro"/>
                <a:cs typeface="Source Sans Pro"/>
                <a:sym typeface="Source Sans Pro"/>
              </a:endParaRPr>
            </a:p>
          </p:txBody>
        </p:sp>
        <p:sp>
          <p:nvSpPr>
            <p:cNvPr id="413" name="Google Shape;413;p53"/>
            <p:cNvSpPr/>
            <p:nvPr/>
          </p:nvSpPr>
          <p:spPr>
            <a:xfrm>
              <a:off x="0" y="2845943"/>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Google Shape;414;p53"/>
            <p:cNvSpPr txBox="1"/>
            <p:nvPr/>
          </p:nvSpPr>
          <p:spPr>
            <a:xfrm>
              <a:off x="63113" y="2909056"/>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Planned BMPs</a:t>
              </a:r>
              <a:endParaRPr sz="3200" b="0" i="0" u="none" strike="noStrike" cap="none" dirty="0">
                <a:solidFill>
                  <a:schemeClr val="lt1"/>
                </a:solidFill>
                <a:latin typeface="Source Sans Pro"/>
                <a:ea typeface="Source Sans Pro"/>
                <a:cs typeface="Source Sans Pro"/>
                <a:sym typeface="Source Sans Pro"/>
              </a:endParaRPr>
            </a:p>
          </p:txBody>
        </p:sp>
        <p:sp>
          <p:nvSpPr>
            <p:cNvPr id="415" name="Google Shape;415;p53"/>
            <p:cNvSpPr/>
            <p:nvPr/>
          </p:nvSpPr>
          <p:spPr>
            <a:xfrm>
              <a:off x="3555867" y="4268100"/>
              <a:ext cx="5333802" cy="1292869"/>
            </a:xfrm>
            <a:prstGeom prst="rightArrow">
              <a:avLst>
                <a:gd name="adj1" fmla="val 75000"/>
                <a:gd name="adj2" fmla="val 50000"/>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Google Shape;416;p53"/>
            <p:cNvSpPr txBox="1"/>
            <p:nvPr/>
          </p:nvSpPr>
          <p:spPr>
            <a:xfrm>
              <a:off x="3555867" y="4429709"/>
              <a:ext cx="4848976" cy="969651"/>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chemeClr val="dk1"/>
                </a:buClr>
                <a:buSzPts val="2400"/>
                <a:buFont typeface="Source Sans Pro"/>
                <a:buChar char="•"/>
              </a:pPr>
              <a:r>
                <a:rPr lang="en-US" sz="2200" b="0" i="0" u="none" strike="noStrike" cap="none" dirty="0">
                  <a:solidFill>
                    <a:schemeClr val="dk1"/>
                  </a:solidFill>
                  <a:latin typeface="Source Sans Pro"/>
                  <a:ea typeface="Source Sans Pro"/>
                  <a:cs typeface="Source Sans Pro"/>
                  <a:sym typeface="Source Sans Pro"/>
                </a:rPr>
                <a:t>Agency level actions to be completed in calendar years 2018 and 2019</a:t>
              </a:r>
              <a:endParaRPr sz="2200" b="0" i="0" u="none" strike="noStrike" cap="none" dirty="0">
                <a:solidFill>
                  <a:schemeClr val="dk1"/>
                </a:solidFill>
                <a:latin typeface="Source Sans Pro"/>
                <a:ea typeface="Source Sans Pro"/>
                <a:cs typeface="Source Sans Pro"/>
                <a:sym typeface="Source Sans Pro"/>
              </a:endParaRPr>
            </a:p>
          </p:txBody>
        </p:sp>
        <p:sp>
          <p:nvSpPr>
            <p:cNvPr id="417" name="Google Shape;417;p53"/>
            <p:cNvSpPr/>
            <p:nvPr/>
          </p:nvSpPr>
          <p:spPr>
            <a:xfrm>
              <a:off x="0" y="4268100"/>
              <a:ext cx="3555868" cy="1292869"/>
            </a:xfrm>
            <a:prstGeom prst="roundRect">
              <a:avLst>
                <a:gd name="adj" fmla="val 1666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Google Shape;418;p53"/>
            <p:cNvSpPr txBox="1"/>
            <p:nvPr/>
          </p:nvSpPr>
          <p:spPr>
            <a:xfrm>
              <a:off x="63113" y="4331213"/>
              <a:ext cx="3429642" cy="1166643"/>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Source Sans Pro"/>
                  <a:ea typeface="Source Sans Pro"/>
                  <a:cs typeface="Source Sans Pro"/>
                  <a:sym typeface="Source Sans Pro"/>
                </a:rPr>
                <a:t>Programmatic Milestones</a:t>
              </a:r>
              <a:endParaRPr sz="3200" b="0" i="0" u="none" strike="noStrike" cap="none" dirty="0">
                <a:solidFill>
                  <a:schemeClr val="lt1"/>
                </a:solidFill>
                <a:latin typeface="Source Sans Pro"/>
                <a:ea typeface="Source Sans Pro"/>
                <a:cs typeface="Source Sans Pro"/>
                <a:sym typeface="Source Sans Pro"/>
              </a:endParaRPr>
            </a:p>
          </p:txBody>
        </p:sp>
      </p:grpSp>
      <p:sp>
        <p:nvSpPr>
          <p:cNvPr id="419" name="Google Shape;419;p53"/>
          <p:cNvSpPr txBox="1">
            <a:spLocks noGrp="1"/>
          </p:cNvSpPr>
          <p:nvPr>
            <p:ph type="title"/>
          </p:nvPr>
        </p:nvSpPr>
        <p:spPr>
          <a:xfrm>
            <a:off x="304801" y="457200"/>
            <a:ext cx="8534401" cy="914400"/>
          </a:xfrm>
          <a:prstGeom prst="rect">
            <a:avLst/>
          </a:prstGeom>
          <a:noFill/>
          <a:ln>
            <a:noFill/>
          </a:ln>
        </p:spPr>
        <p:txBody>
          <a:bodyPr spcFirstLastPara="1" wrap="square" lIns="0" tIns="28575" rIns="0" bIns="28575" anchor="t" anchorCtr="0">
            <a:noAutofit/>
          </a:bodyPr>
          <a:lstStyle/>
          <a:p>
            <a:pPr marL="0" marR="0" lvl="0" indent="0" algn="l" rtl="0">
              <a:lnSpc>
                <a:spcPct val="85000"/>
              </a:lnSpc>
              <a:spcBef>
                <a:spcPts val="0"/>
              </a:spcBef>
              <a:spcAft>
                <a:spcPts val="0"/>
              </a:spcAft>
              <a:buNone/>
            </a:pPr>
            <a:r>
              <a:rPr lang="en-US" sz="3700" b="0" i="0" u="none" strike="noStrike" cap="none">
                <a:solidFill>
                  <a:srgbClr val="262626"/>
                </a:solidFill>
                <a:latin typeface="Franklin Gothic"/>
                <a:ea typeface="Franklin Gothic"/>
                <a:cs typeface="Franklin Gothic"/>
                <a:sym typeface="Franklin Gothic"/>
              </a:rPr>
              <a:t>2017 BMP Reporting Example</a:t>
            </a:r>
            <a:endParaRPr sz="3700" b="0" i="0" u="none" strike="noStrike" cap="none">
              <a:solidFill>
                <a:srgbClr val="262626"/>
              </a:solidFill>
              <a:latin typeface="Franklin Gothic"/>
              <a:ea typeface="Franklin Gothic"/>
              <a:cs typeface="Franklin Gothic"/>
              <a:sym typeface="Franklin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pic>
        <p:nvPicPr>
          <p:cNvPr id="5" name="Picture 4"/>
          <p:cNvPicPr>
            <a:picLocks noChangeAspect="1"/>
          </p:cNvPicPr>
          <p:nvPr/>
        </p:nvPicPr>
        <p:blipFill rotWithShape="1">
          <a:blip r:embed="rId2"/>
          <a:srcRect r="347"/>
          <a:stretch/>
        </p:blipFill>
        <p:spPr>
          <a:xfrm>
            <a:off x="1264030" y="1715251"/>
            <a:ext cx="6761033" cy="4685549"/>
          </a:xfrm>
          <a:prstGeom prst="rect">
            <a:avLst/>
          </a:prstGeom>
        </p:spPr>
      </p:pic>
      <p:sp>
        <p:nvSpPr>
          <p:cNvPr id="6" name="Google Shape;425;p54"/>
          <p:cNvSpPr txBox="1">
            <a:spLocks noGrp="1"/>
          </p:cNvSpPr>
          <p:nvPr>
            <p:ph type="title"/>
          </p:nvPr>
        </p:nvSpPr>
        <p:spPr>
          <a:xfrm>
            <a:off x="0" y="312821"/>
            <a:ext cx="9144000" cy="914400"/>
          </a:xfrm>
        </p:spPr>
        <p:txBody>
          <a:bodyPr/>
          <a:lstStyle/>
          <a:p>
            <a:pPr marL="182880" lvl="0"/>
            <a:r>
              <a:rPr lang="en-US" dirty="0">
                <a:sym typeface="Arial"/>
              </a:rPr>
              <a:t>Jurisdiction Specific Reporting Slides</a:t>
            </a:r>
          </a:p>
        </p:txBody>
      </p:sp>
    </p:spTree>
    <p:extLst>
      <p:ext uri="{BB962C8B-B14F-4D97-AF65-F5344CB8AC3E}">
        <p14:creationId xmlns:p14="http://schemas.microsoft.com/office/powerpoint/2010/main" val="97450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5"/>
          <p:cNvSpPr txBox="1">
            <a:spLocks noGrp="1"/>
          </p:cNvSpPr>
          <p:nvPr>
            <p:ph type="title"/>
          </p:nvPr>
        </p:nvSpPr>
        <p:spPr>
          <a:xfrm>
            <a:off x="0" y="321760"/>
            <a:ext cx="9144000" cy="6858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Jurisdiction Specific Slides: Virginia</a:t>
            </a:r>
            <a:endParaRPr sz="3300" b="1" i="0" u="none" strike="noStrike" cap="none" dirty="0">
              <a:solidFill>
                <a:srgbClr val="262626"/>
              </a:solidFill>
              <a:latin typeface="Arial"/>
              <a:ea typeface="Arial"/>
              <a:cs typeface="Arial"/>
              <a:sym typeface="Arial"/>
            </a:endParaRPr>
          </a:p>
        </p:txBody>
      </p:sp>
      <p:sp>
        <p:nvSpPr>
          <p:cNvPr id="433" name="Google Shape;433;p5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23</a:t>
            </a:fld>
            <a:endParaRPr sz="1400" b="0" i="0" u="none" strike="noStrike" cap="none">
              <a:solidFill>
                <a:srgbClr val="000000"/>
              </a:solidFill>
              <a:latin typeface="Garamond"/>
              <a:ea typeface="Garamond"/>
              <a:cs typeface="Garamond"/>
              <a:sym typeface="Garamond"/>
            </a:endParaRPr>
          </a:p>
        </p:txBody>
      </p:sp>
      <p:grpSp>
        <p:nvGrpSpPr>
          <p:cNvPr id="434" name="Google Shape;434;p55"/>
          <p:cNvGrpSpPr/>
          <p:nvPr/>
        </p:nvGrpSpPr>
        <p:grpSpPr>
          <a:xfrm>
            <a:off x="152400" y="1195716"/>
            <a:ext cx="8763000" cy="5636883"/>
            <a:chOff x="0" y="1916"/>
            <a:chExt cx="8763000" cy="5636883"/>
          </a:xfrm>
        </p:grpSpPr>
        <p:sp>
          <p:nvSpPr>
            <p:cNvPr id="435" name="Google Shape;435;p55"/>
            <p:cNvSpPr/>
            <p:nvPr/>
          </p:nvSpPr>
          <p:spPr>
            <a:xfrm>
              <a:off x="0" y="4625037"/>
              <a:ext cx="8763000" cy="1011845"/>
            </a:xfrm>
            <a:prstGeom prst="rect">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Google Shape;436;p55"/>
            <p:cNvSpPr txBox="1"/>
            <p:nvPr/>
          </p:nvSpPr>
          <p:spPr>
            <a:xfrm>
              <a:off x="0" y="4625037"/>
              <a:ext cx="8763000" cy="546396"/>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Specific Coordination</a:t>
              </a:r>
              <a:endParaRPr sz="3000" b="0" i="0" u="none" strike="noStrike" cap="none">
                <a:solidFill>
                  <a:schemeClr val="lt1"/>
                </a:solidFill>
                <a:latin typeface="Source Sans Pro"/>
                <a:ea typeface="Source Sans Pro"/>
                <a:cs typeface="Source Sans Pro"/>
                <a:sym typeface="Source Sans Pro"/>
              </a:endParaRPr>
            </a:p>
          </p:txBody>
        </p:sp>
        <p:sp>
          <p:nvSpPr>
            <p:cNvPr id="437" name="Google Shape;437;p55"/>
            <p:cNvSpPr/>
            <p:nvPr/>
          </p:nvSpPr>
          <p:spPr>
            <a:xfrm>
              <a:off x="0" y="5173351"/>
              <a:ext cx="8763000" cy="465448"/>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Google Shape;438;p55"/>
            <p:cNvSpPr txBox="1"/>
            <p:nvPr/>
          </p:nvSpPr>
          <p:spPr>
            <a:xfrm>
              <a:off x="0" y="5110110"/>
              <a:ext cx="8763000" cy="465448"/>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dirty="0">
                <a:solidFill>
                  <a:schemeClr val="dk1"/>
                </a:solidFill>
                <a:latin typeface="Source Sans Pro"/>
                <a:ea typeface="Source Sans Pro"/>
                <a:cs typeface="Source Sans Pro"/>
                <a:sym typeface="Source Sans Pro"/>
              </a:endParaRPr>
            </a:p>
            <a:p>
              <a:pPr marL="0" marR="0" lvl="0" indent="0" algn="ctr" rtl="0">
                <a:lnSpc>
                  <a:spcPct val="90000"/>
                </a:lnSpc>
                <a:spcBef>
                  <a:spcPts val="1050"/>
                </a:spcBef>
                <a:spcAft>
                  <a:spcPts val="0"/>
                </a:spcAft>
                <a:buNone/>
              </a:pPr>
              <a:r>
                <a:rPr lang="en-US" sz="2400" b="0" i="0" u="none" strike="noStrike" cap="none" dirty="0">
                  <a:solidFill>
                    <a:schemeClr val="dk1"/>
                  </a:solidFill>
                  <a:latin typeface="Source Sans Pro"/>
                  <a:ea typeface="Source Sans Pro"/>
                  <a:cs typeface="Source Sans Pro"/>
                  <a:sym typeface="Source Sans Pro"/>
                </a:rPr>
                <a:t>Uses VA Warehouse online database for reporting progress</a:t>
              </a:r>
              <a:br>
                <a:rPr lang="en-US" sz="2400" b="0" i="0" u="none" strike="noStrike" cap="none" dirty="0">
                  <a:solidFill>
                    <a:schemeClr val="dk1"/>
                  </a:solidFill>
                  <a:latin typeface="Source Sans Pro"/>
                  <a:ea typeface="Source Sans Pro"/>
                  <a:cs typeface="Source Sans Pro"/>
                  <a:sym typeface="Source Sans Pro"/>
                </a:rPr>
              </a:br>
              <a:endParaRPr sz="2400" b="0" i="0" u="none" strike="noStrike" cap="none" dirty="0">
                <a:solidFill>
                  <a:schemeClr val="dk1"/>
                </a:solidFill>
                <a:latin typeface="Source Sans Pro"/>
                <a:ea typeface="Source Sans Pro"/>
                <a:cs typeface="Source Sans Pro"/>
                <a:sym typeface="Source Sans Pro"/>
              </a:endParaRPr>
            </a:p>
          </p:txBody>
        </p:sp>
        <p:sp>
          <p:nvSpPr>
            <p:cNvPr id="439" name="Google Shape;439;p55"/>
            <p:cNvSpPr/>
            <p:nvPr/>
          </p:nvSpPr>
          <p:spPr>
            <a:xfrm rot="10800000">
              <a:off x="0" y="308399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Google Shape;440;p55"/>
            <p:cNvSpPr txBox="1"/>
            <p:nvPr/>
          </p:nvSpPr>
          <p:spPr>
            <a:xfrm>
              <a:off x="0" y="308399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Template Used</a:t>
              </a:r>
              <a:endParaRPr sz="3000" b="0" i="0" u="none" strike="noStrike" cap="none">
                <a:solidFill>
                  <a:schemeClr val="lt1"/>
                </a:solidFill>
                <a:latin typeface="Source Sans Pro"/>
                <a:ea typeface="Source Sans Pro"/>
                <a:cs typeface="Source Sans Pro"/>
                <a:sym typeface="Source Sans Pro"/>
              </a:endParaRPr>
            </a:p>
          </p:txBody>
        </p:sp>
        <p:sp>
          <p:nvSpPr>
            <p:cNvPr id="441" name="Google Shape;441;p55"/>
            <p:cNvSpPr/>
            <p:nvPr/>
          </p:nvSpPr>
          <p:spPr>
            <a:xfrm>
              <a:off x="0" y="3630230"/>
              <a:ext cx="87630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Google Shape;442;p55"/>
            <p:cNvSpPr txBox="1"/>
            <p:nvPr/>
          </p:nvSpPr>
          <p:spPr>
            <a:xfrm>
              <a:off x="0" y="3630230"/>
              <a:ext cx="87630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dk1"/>
                  </a:solidFill>
                  <a:latin typeface="Source Sans Pro"/>
                  <a:ea typeface="Source Sans Pro"/>
                  <a:cs typeface="Source Sans Pro"/>
                  <a:sym typeface="Source Sans Pro"/>
                </a:rPr>
                <a:t>Excel Spreadsheet or Online:  Virginia BMP Warehouse</a:t>
              </a:r>
              <a:endParaRPr sz="2400" b="0" i="0" u="none" strike="noStrike" cap="none" dirty="0">
                <a:solidFill>
                  <a:schemeClr val="dk1"/>
                </a:solidFill>
                <a:latin typeface="Source Sans Pro"/>
                <a:ea typeface="Source Sans Pro"/>
                <a:cs typeface="Source Sans Pro"/>
                <a:sym typeface="Source Sans Pro"/>
              </a:endParaRPr>
            </a:p>
          </p:txBody>
        </p:sp>
        <p:sp>
          <p:nvSpPr>
            <p:cNvPr id="443" name="Google Shape;443;p55"/>
            <p:cNvSpPr/>
            <p:nvPr/>
          </p:nvSpPr>
          <p:spPr>
            <a:xfrm rot="10800000">
              <a:off x="0" y="154295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Google Shape;444;p55"/>
            <p:cNvSpPr txBox="1"/>
            <p:nvPr/>
          </p:nvSpPr>
          <p:spPr>
            <a:xfrm>
              <a:off x="0" y="154295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EMAIL and Phone</a:t>
              </a:r>
              <a:endParaRPr sz="3000" b="0" i="0" u="none" strike="noStrike" cap="none">
                <a:solidFill>
                  <a:schemeClr val="lt1"/>
                </a:solidFill>
                <a:latin typeface="Source Sans Pro"/>
                <a:ea typeface="Source Sans Pro"/>
                <a:cs typeface="Source Sans Pro"/>
                <a:sym typeface="Source Sans Pro"/>
              </a:endParaRPr>
            </a:p>
          </p:txBody>
        </p:sp>
        <p:sp>
          <p:nvSpPr>
            <p:cNvPr id="445" name="Google Shape;445;p55"/>
            <p:cNvSpPr/>
            <p:nvPr/>
          </p:nvSpPr>
          <p:spPr>
            <a:xfrm>
              <a:off x="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Google Shape;446;p55"/>
            <p:cNvSpPr txBox="1"/>
            <p:nvPr/>
          </p:nvSpPr>
          <p:spPr>
            <a:xfrm>
              <a:off x="0" y="2089189"/>
              <a:ext cx="4381500" cy="465309"/>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US" sz="2000" b="0" i="0" u="none" strike="noStrike" cap="none">
                  <a:solidFill>
                    <a:schemeClr val="dk1"/>
                  </a:solidFill>
                  <a:latin typeface="Source Sans Pro"/>
                  <a:ea typeface="Source Sans Pro"/>
                  <a:cs typeface="Source Sans Pro"/>
                  <a:sym typeface="Source Sans Pro"/>
                </a:rPr>
                <a:t>William.keeling@deq.virginia.gov</a:t>
              </a:r>
              <a:endParaRPr sz="2000" b="0" i="0" u="none" strike="noStrike" cap="none">
                <a:solidFill>
                  <a:schemeClr val="dk1"/>
                </a:solidFill>
                <a:latin typeface="Source Sans Pro"/>
                <a:ea typeface="Source Sans Pro"/>
                <a:cs typeface="Source Sans Pro"/>
                <a:sym typeface="Source Sans Pro"/>
              </a:endParaRPr>
            </a:p>
          </p:txBody>
        </p:sp>
        <p:sp>
          <p:nvSpPr>
            <p:cNvPr id="447" name="Google Shape;447;p55"/>
            <p:cNvSpPr/>
            <p:nvPr/>
          </p:nvSpPr>
          <p:spPr>
            <a:xfrm>
              <a:off x="438150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Google Shape;448;p55"/>
            <p:cNvSpPr txBox="1"/>
            <p:nvPr/>
          </p:nvSpPr>
          <p:spPr>
            <a:xfrm>
              <a:off x="4381500" y="208918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804-698-4342</a:t>
              </a:r>
              <a:endParaRPr sz="3000" b="0" i="0" u="none" strike="noStrike" cap="none">
                <a:solidFill>
                  <a:schemeClr val="dk1"/>
                </a:solidFill>
                <a:latin typeface="Source Sans Pro"/>
                <a:ea typeface="Source Sans Pro"/>
                <a:cs typeface="Source Sans Pro"/>
                <a:sym typeface="Source Sans Pro"/>
              </a:endParaRPr>
            </a:p>
          </p:txBody>
        </p:sp>
        <p:sp>
          <p:nvSpPr>
            <p:cNvPr id="449" name="Google Shape;449;p55"/>
            <p:cNvSpPr/>
            <p:nvPr/>
          </p:nvSpPr>
          <p:spPr>
            <a:xfrm rot="10800000">
              <a:off x="0" y="1916"/>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Google Shape;450;p55"/>
            <p:cNvSpPr txBox="1"/>
            <p:nvPr/>
          </p:nvSpPr>
          <p:spPr>
            <a:xfrm>
              <a:off x="0" y="1916"/>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Jurisdiction POC</a:t>
              </a:r>
              <a:endParaRPr sz="3000" b="0" i="0" u="none" strike="noStrike" cap="none">
                <a:solidFill>
                  <a:schemeClr val="lt1"/>
                </a:solidFill>
                <a:latin typeface="Source Sans Pro"/>
                <a:ea typeface="Source Sans Pro"/>
                <a:cs typeface="Source Sans Pro"/>
                <a:sym typeface="Source Sans Pro"/>
              </a:endParaRPr>
            </a:p>
          </p:txBody>
        </p:sp>
        <p:sp>
          <p:nvSpPr>
            <p:cNvPr id="451" name="Google Shape;451;p55"/>
            <p:cNvSpPr/>
            <p:nvPr/>
          </p:nvSpPr>
          <p:spPr>
            <a:xfrm>
              <a:off x="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Google Shape;452;p55"/>
            <p:cNvSpPr txBox="1"/>
            <p:nvPr/>
          </p:nvSpPr>
          <p:spPr>
            <a:xfrm>
              <a:off x="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Bill Keeling</a:t>
              </a:r>
              <a:endParaRPr sz="3000" b="0" i="0" u="none" strike="noStrike" cap="none">
                <a:solidFill>
                  <a:schemeClr val="dk1"/>
                </a:solidFill>
                <a:latin typeface="Source Sans Pro"/>
                <a:ea typeface="Source Sans Pro"/>
                <a:cs typeface="Source Sans Pro"/>
                <a:sym typeface="Source Sans Pro"/>
              </a:endParaRPr>
            </a:p>
          </p:txBody>
        </p:sp>
        <p:sp>
          <p:nvSpPr>
            <p:cNvPr id="453" name="Google Shape;453;p55"/>
            <p:cNvSpPr/>
            <p:nvPr/>
          </p:nvSpPr>
          <p:spPr>
            <a:xfrm>
              <a:off x="438150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Google Shape;454;p55"/>
            <p:cNvSpPr txBox="1"/>
            <p:nvPr/>
          </p:nvSpPr>
          <p:spPr>
            <a:xfrm>
              <a:off x="4381500" y="548149"/>
              <a:ext cx="4381500" cy="465309"/>
            </a:xfrm>
            <a:prstGeom prst="rect">
              <a:avLst/>
            </a:prstGeom>
            <a:noFill/>
            <a:ln>
              <a:noFill/>
            </a:ln>
          </p:spPr>
          <p:txBody>
            <a:bodyPr spcFirstLastPara="1" wrap="square" lIns="199125" tIns="35550" rIns="199125" bIns="355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Source Sans Pro"/>
                  <a:ea typeface="Source Sans Pro"/>
                  <a:cs typeface="Source Sans Pro"/>
                  <a:sym typeface="Source Sans Pro"/>
                </a:rPr>
                <a:t>Non-point Source Analyst</a:t>
              </a:r>
              <a:endParaRPr sz="2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6"/>
          <p:cNvSpPr txBox="1">
            <a:spLocks noGrp="1"/>
          </p:cNvSpPr>
          <p:nvPr>
            <p:ph type="title"/>
          </p:nvPr>
        </p:nvSpPr>
        <p:spPr>
          <a:xfrm>
            <a:off x="0" y="320722"/>
            <a:ext cx="9144000" cy="6858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Jurisdiction Specific Slides: Maryland</a:t>
            </a:r>
            <a:endParaRPr sz="3300" b="1" i="0" u="none" strike="noStrike" cap="none" dirty="0">
              <a:solidFill>
                <a:srgbClr val="262626"/>
              </a:solidFill>
              <a:latin typeface="Arial"/>
              <a:ea typeface="Arial"/>
              <a:cs typeface="Arial"/>
              <a:sym typeface="Arial"/>
            </a:endParaRPr>
          </a:p>
        </p:txBody>
      </p:sp>
      <p:sp>
        <p:nvSpPr>
          <p:cNvPr id="461" name="Google Shape;461;p5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24</a:t>
            </a:fld>
            <a:endParaRPr sz="1400" b="0" i="0" u="none" strike="noStrike" cap="none">
              <a:solidFill>
                <a:srgbClr val="000000"/>
              </a:solidFill>
              <a:latin typeface="Garamond"/>
              <a:ea typeface="Garamond"/>
              <a:cs typeface="Garamond"/>
              <a:sym typeface="Garamond"/>
            </a:endParaRPr>
          </a:p>
        </p:txBody>
      </p:sp>
      <p:grpSp>
        <p:nvGrpSpPr>
          <p:cNvPr id="462" name="Google Shape;462;p56"/>
          <p:cNvGrpSpPr/>
          <p:nvPr/>
        </p:nvGrpSpPr>
        <p:grpSpPr>
          <a:xfrm>
            <a:off x="152400" y="1068716"/>
            <a:ext cx="8763000" cy="5634966"/>
            <a:chOff x="0" y="1916"/>
            <a:chExt cx="8763000" cy="5634966"/>
          </a:xfrm>
        </p:grpSpPr>
        <p:sp>
          <p:nvSpPr>
            <p:cNvPr id="463" name="Google Shape;463;p56"/>
            <p:cNvSpPr/>
            <p:nvPr/>
          </p:nvSpPr>
          <p:spPr>
            <a:xfrm>
              <a:off x="0" y="4625037"/>
              <a:ext cx="8763000" cy="1011845"/>
            </a:xfrm>
            <a:prstGeom prst="rect">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Google Shape;464;p56"/>
            <p:cNvSpPr txBox="1"/>
            <p:nvPr/>
          </p:nvSpPr>
          <p:spPr>
            <a:xfrm>
              <a:off x="0" y="4625037"/>
              <a:ext cx="8763000" cy="546396"/>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Specific Coordination</a:t>
              </a:r>
              <a:endParaRPr sz="3000" b="0" i="0" u="none" strike="noStrike" cap="none">
                <a:solidFill>
                  <a:schemeClr val="lt1"/>
                </a:solidFill>
                <a:latin typeface="Source Sans Pro"/>
                <a:ea typeface="Source Sans Pro"/>
                <a:cs typeface="Source Sans Pro"/>
                <a:sym typeface="Source Sans Pro"/>
              </a:endParaRPr>
            </a:p>
          </p:txBody>
        </p:sp>
        <p:sp>
          <p:nvSpPr>
            <p:cNvPr id="465" name="Google Shape;465;p56"/>
            <p:cNvSpPr/>
            <p:nvPr/>
          </p:nvSpPr>
          <p:spPr>
            <a:xfrm>
              <a:off x="0" y="5151197"/>
              <a:ext cx="8763000" cy="465448"/>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Google Shape;466;p56"/>
            <p:cNvSpPr txBox="1"/>
            <p:nvPr/>
          </p:nvSpPr>
          <p:spPr>
            <a:xfrm>
              <a:off x="0" y="5151197"/>
              <a:ext cx="8763000" cy="465448"/>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Multiple sheets require duplicate info for various MDE departments</a:t>
              </a:r>
              <a:endParaRPr sz="2000" b="0" i="0" u="none" strike="noStrike" cap="none">
                <a:solidFill>
                  <a:schemeClr val="dk1"/>
                </a:solidFill>
                <a:latin typeface="Source Sans Pro"/>
                <a:ea typeface="Source Sans Pro"/>
                <a:cs typeface="Source Sans Pro"/>
                <a:sym typeface="Source Sans Pro"/>
              </a:endParaRPr>
            </a:p>
          </p:txBody>
        </p:sp>
        <p:sp>
          <p:nvSpPr>
            <p:cNvPr id="467" name="Google Shape;467;p56"/>
            <p:cNvSpPr/>
            <p:nvPr/>
          </p:nvSpPr>
          <p:spPr>
            <a:xfrm rot="10800000">
              <a:off x="0" y="308399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Google Shape;468;p56"/>
            <p:cNvSpPr txBox="1"/>
            <p:nvPr/>
          </p:nvSpPr>
          <p:spPr>
            <a:xfrm>
              <a:off x="0" y="308399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Template Used</a:t>
              </a:r>
              <a:endParaRPr sz="3000" b="0" i="0" u="none" strike="noStrike" cap="none">
                <a:solidFill>
                  <a:schemeClr val="lt1"/>
                </a:solidFill>
                <a:latin typeface="Source Sans Pro"/>
                <a:ea typeface="Source Sans Pro"/>
                <a:cs typeface="Source Sans Pro"/>
                <a:sym typeface="Source Sans Pro"/>
              </a:endParaRPr>
            </a:p>
          </p:txBody>
        </p:sp>
        <p:sp>
          <p:nvSpPr>
            <p:cNvPr id="469" name="Google Shape;469;p56"/>
            <p:cNvSpPr/>
            <p:nvPr/>
          </p:nvSpPr>
          <p:spPr>
            <a:xfrm>
              <a:off x="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Google Shape;470;p56"/>
            <p:cNvSpPr txBox="1"/>
            <p:nvPr/>
          </p:nvSpPr>
          <p:spPr>
            <a:xfrm>
              <a:off x="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Excel Spreadsheet</a:t>
              </a:r>
              <a:endParaRPr sz="3000" b="0" i="0" u="none" strike="noStrike" cap="none">
                <a:solidFill>
                  <a:schemeClr val="dk1"/>
                </a:solidFill>
                <a:latin typeface="Source Sans Pro"/>
                <a:ea typeface="Source Sans Pro"/>
                <a:cs typeface="Source Sans Pro"/>
                <a:sym typeface="Source Sans Pro"/>
              </a:endParaRPr>
            </a:p>
          </p:txBody>
        </p:sp>
        <p:sp>
          <p:nvSpPr>
            <p:cNvPr id="471" name="Google Shape;471;p56"/>
            <p:cNvSpPr/>
            <p:nvPr/>
          </p:nvSpPr>
          <p:spPr>
            <a:xfrm>
              <a:off x="438150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Google Shape;472;p56"/>
            <p:cNvSpPr txBox="1"/>
            <p:nvPr/>
          </p:nvSpPr>
          <p:spPr>
            <a:xfrm>
              <a:off x="438150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a:solidFill>
                  <a:schemeClr val="dk1"/>
                </a:solidFill>
                <a:latin typeface="Source Sans Pro"/>
                <a:ea typeface="Source Sans Pro"/>
                <a:cs typeface="Source Sans Pro"/>
                <a:sym typeface="Source Sans Pro"/>
              </a:endParaRPr>
            </a:p>
          </p:txBody>
        </p:sp>
        <p:sp>
          <p:nvSpPr>
            <p:cNvPr id="473" name="Google Shape;473;p56"/>
            <p:cNvSpPr/>
            <p:nvPr/>
          </p:nvSpPr>
          <p:spPr>
            <a:xfrm rot="10800000">
              <a:off x="0" y="154295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Google Shape;474;p56"/>
            <p:cNvSpPr txBox="1"/>
            <p:nvPr/>
          </p:nvSpPr>
          <p:spPr>
            <a:xfrm>
              <a:off x="0" y="154295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EMAIL and Phone</a:t>
              </a:r>
              <a:endParaRPr sz="3000" b="0" i="0" u="none" strike="noStrike" cap="none">
                <a:solidFill>
                  <a:schemeClr val="lt1"/>
                </a:solidFill>
                <a:latin typeface="Source Sans Pro"/>
                <a:ea typeface="Source Sans Pro"/>
                <a:cs typeface="Source Sans Pro"/>
                <a:sym typeface="Source Sans Pro"/>
              </a:endParaRPr>
            </a:p>
          </p:txBody>
        </p:sp>
        <p:sp>
          <p:nvSpPr>
            <p:cNvPr id="475" name="Google Shape;475;p56"/>
            <p:cNvSpPr/>
            <p:nvPr/>
          </p:nvSpPr>
          <p:spPr>
            <a:xfrm>
              <a:off x="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Google Shape;476;p56"/>
            <p:cNvSpPr txBox="1"/>
            <p:nvPr/>
          </p:nvSpPr>
          <p:spPr>
            <a:xfrm>
              <a:off x="0" y="2089189"/>
              <a:ext cx="4381500" cy="465309"/>
            </a:xfrm>
            <a:prstGeom prst="rect">
              <a:avLst/>
            </a:prstGeom>
            <a:noFill/>
            <a:ln>
              <a:noFill/>
            </a:ln>
          </p:spPr>
          <p:txBody>
            <a:bodyPr spcFirstLastPara="1" wrap="square" lIns="170675" tIns="30475" rIns="170675" bIns="3047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dk1"/>
                  </a:solidFill>
                  <a:latin typeface="Source Sans Pro"/>
                  <a:ea typeface="Source Sans Pro"/>
                  <a:cs typeface="Source Sans Pro"/>
                  <a:sym typeface="Source Sans Pro"/>
                </a:rPr>
                <a:t>Gregorio.sandi@maryland.gov</a:t>
              </a:r>
              <a:endParaRPr sz="3000" b="0" i="0" u="none" strike="noStrike" cap="none">
                <a:solidFill>
                  <a:schemeClr val="dk1"/>
                </a:solidFill>
                <a:latin typeface="Source Sans Pro"/>
                <a:ea typeface="Source Sans Pro"/>
                <a:cs typeface="Source Sans Pro"/>
                <a:sym typeface="Source Sans Pro"/>
              </a:endParaRPr>
            </a:p>
          </p:txBody>
        </p:sp>
        <p:sp>
          <p:nvSpPr>
            <p:cNvPr id="477" name="Google Shape;477;p56"/>
            <p:cNvSpPr/>
            <p:nvPr/>
          </p:nvSpPr>
          <p:spPr>
            <a:xfrm>
              <a:off x="438150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Google Shape;478;p56"/>
            <p:cNvSpPr txBox="1"/>
            <p:nvPr/>
          </p:nvSpPr>
          <p:spPr>
            <a:xfrm>
              <a:off x="4381500" y="208918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410-537-3742</a:t>
              </a:r>
              <a:endParaRPr sz="3000" b="0" i="0" u="none" strike="noStrike" cap="none">
                <a:solidFill>
                  <a:schemeClr val="dk1"/>
                </a:solidFill>
                <a:latin typeface="Source Sans Pro"/>
                <a:ea typeface="Source Sans Pro"/>
                <a:cs typeface="Source Sans Pro"/>
                <a:sym typeface="Source Sans Pro"/>
              </a:endParaRPr>
            </a:p>
          </p:txBody>
        </p:sp>
        <p:sp>
          <p:nvSpPr>
            <p:cNvPr id="479" name="Google Shape;479;p56"/>
            <p:cNvSpPr/>
            <p:nvPr/>
          </p:nvSpPr>
          <p:spPr>
            <a:xfrm rot="10800000">
              <a:off x="0" y="1916"/>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Google Shape;480;p56"/>
            <p:cNvSpPr txBox="1"/>
            <p:nvPr/>
          </p:nvSpPr>
          <p:spPr>
            <a:xfrm>
              <a:off x="0" y="1916"/>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Jurisdiction POC</a:t>
              </a:r>
              <a:endParaRPr sz="3000" b="0" i="0" u="none" strike="noStrike" cap="none">
                <a:solidFill>
                  <a:schemeClr val="lt1"/>
                </a:solidFill>
                <a:latin typeface="Source Sans Pro"/>
                <a:ea typeface="Source Sans Pro"/>
                <a:cs typeface="Source Sans Pro"/>
                <a:sym typeface="Source Sans Pro"/>
              </a:endParaRPr>
            </a:p>
          </p:txBody>
        </p:sp>
        <p:sp>
          <p:nvSpPr>
            <p:cNvPr id="481" name="Google Shape;481;p56"/>
            <p:cNvSpPr/>
            <p:nvPr/>
          </p:nvSpPr>
          <p:spPr>
            <a:xfrm>
              <a:off x="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Google Shape;482;p56"/>
            <p:cNvSpPr txBox="1"/>
            <p:nvPr/>
          </p:nvSpPr>
          <p:spPr>
            <a:xfrm>
              <a:off x="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Gregorio Sandi</a:t>
              </a:r>
              <a:endParaRPr sz="3000" b="0" i="0" u="none" strike="noStrike" cap="none">
                <a:solidFill>
                  <a:schemeClr val="dk1"/>
                </a:solidFill>
                <a:latin typeface="Source Sans Pro"/>
                <a:ea typeface="Source Sans Pro"/>
                <a:cs typeface="Source Sans Pro"/>
                <a:sym typeface="Source Sans Pro"/>
              </a:endParaRPr>
            </a:p>
          </p:txBody>
        </p:sp>
        <p:sp>
          <p:nvSpPr>
            <p:cNvPr id="483" name="Google Shape;483;p56"/>
            <p:cNvSpPr/>
            <p:nvPr/>
          </p:nvSpPr>
          <p:spPr>
            <a:xfrm>
              <a:off x="438150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Google Shape;484;p56"/>
            <p:cNvSpPr txBox="1"/>
            <p:nvPr/>
          </p:nvSpPr>
          <p:spPr>
            <a:xfrm>
              <a:off x="4381500" y="548149"/>
              <a:ext cx="4381500" cy="465309"/>
            </a:xfrm>
            <a:prstGeom prst="rect">
              <a:avLst/>
            </a:prstGeom>
            <a:noFill/>
            <a:ln>
              <a:noFill/>
            </a:ln>
          </p:spPr>
          <p:txBody>
            <a:bodyPr spcFirstLastPara="1" wrap="square" lIns="170675" tIns="30475" rIns="170675" bIns="3047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dk1"/>
                  </a:solidFill>
                  <a:latin typeface="Source Sans Pro"/>
                  <a:ea typeface="Source Sans Pro"/>
                  <a:cs typeface="Source Sans Pro"/>
                  <a:sym typeface="Source Sans Pro"/>
                </a:rPr>
                <a:t>Natural Resources Planner</a:t>
              </a:r>
              <a:endParaRPr sz="24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7"/>
          <p:cNvSpPr txBox="1">
            <a:spLocks noGrp="1"/>
          </p:cNvSpPr>
          <p:nvPr>
            <p:ph type="title"/>
          </p:nvPr>
        </p:nvSpPr>
        <p:spPr>
          <a:xfrm>
            <a:off x="0" y="320722"/>
            <a:ext cx="9144000" cy="6858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Jurisdiction Specific Slides: Pennsylvania</a:t>
            </a:r>
            <a:endParaRPr sz="3300" b="1" i="0" u="none" strike="noStrike" cap="none" dirty="0">
              <a:solidFill>
                <a:srgbClr val="262626"/>
              </a:solidFill>
              <a:latin typeface="Arial"/>
              <a:ea typeface="Arial"/>
              <a:cs typeface="Arial"/>
              <a:sym typeface="Arial"/>
            </a:endParaRPr>
          </a:p>
        </p:txBody>
      </p:sp>
      <p:sp>
        <p:nvSpPr>
          <p:cNvPr id="491" name="Google Shape;491;p57"/>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25</a:t>
            </a:fld>
            <a:endParaRPr sz="1400" b="0" i="0" u="none" strike="noStrike" cap="none">
              <a:solidFill>
                <a:srgbClr val="000000"/>
              </a:solidFill>
              <a:latin typeface="Garamond"/>
              <a:ea typeface="Garamond"/>
              <a:cs typeface="Garamond"/>
              <a:sym typeface="Garamond"/>
            </a:endParaRPr>
          </a:p>
        </p:txBody>
      </p:sp>
      <p:grpSp>
        <p:nvGrpSpPr>
          <p:cNvPr id="492" name="Google Shape;492;p57"/>
          <p:cNvGrpSpPr/>
          <p:nvPr/>
        </p:nvGrpSpPr>
        <p:grpSpPr>
          <a:xfrm>
            <a:off x="152400" y="1068716"/>
            <a:ext cx="8763000" cy="5634966"/>
            <a:chOff x="0" y="1916"/>
            <a:chExt cx="8763000" cy="5634966"/>
          </a:xfrm>
        </p:grpSpPr>
        <p:sp>
          <p:nvSpPr>
            <p:cNvPr id="493" name="Google Shape;493;p57"/>
            <p:cNvSpPr/>
            <p:nvPr/>
          </p:nvSpPr>
          <p:spPr>
            <a:xfrm>
              <a:off x="0" y="4625037"/>
              <a:ext cx="8763000" cy="1011845"/>
            </a:xfrm>
            <a:prstGeom prst="rect">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Google Shape;494;p57"/>
            <p:cNvSpPr txBox="1"/>
            <p:nvPr/>
          </p:nvSpPr>
          <p:spPr>
            <a:xfrm>
              <a:off x="0" y="4625037"/>
              <a:ext cx="8763000" cy="546396"/>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Specific Coordination</a:t>
              </a:r>
              <a:endParaRPr sz="3000" b="0" i="0" u="none" strike="noStrike" cap="none">
                <a:solidFill>
                  <a:schemeClr val="lt1"/>
                </a:solidFill>
                <a:latin typeface="Source Sans Pro"/>
                <a:ea typeface="Source Sans Pro"/>
                <a:cs typeface="Source Sans Pro"/>
                <a:sym typeface="Source Sans Pro"/>
              </a:endParaRPr>
            </a:p>
          </p:txBody>
        </p:sp>
        <p:sp>
          <p:nvSpPr>
            <p:cNvPr id="495" name="Google Shape;495;p57"/>
            <p:cNvSpPr/>
            <p:nvPr/>
          </p:nvSpPr>
          <p:spPr>
            <a:xfrm>
              <a:off x="0" y="5151197"/>
              <a:ext cx="8763000" cy="465448"/>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Google Shape;496;p57"/>
            <p:cNvSpPr txBox="1"/>
            <p:nvPr/>
          </p:nvSpPr>
          <p:spPr>
            <a:xfrm>
              <a:off x="0" y="5151197"/>
              <a:ext cx="8763000" cy="465448"/>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Limited staff—ensure follow-up</a:t>
              </a:r>
              <a:endParaRPr sz="3000" b="0" i="0" u="none" strike="noStrike" cap="none">
                <a:solidFill>
                  <a:schemeClr val="dk1"/>
                </a:solidFill>
                <a:latin typeface="Source Sans Pro"/>
                <a:ea typeface="Source Sans Pro"/>
                <a:cs typeface="Source Sans Pro"/>
                <a:sym typeface="Source Sans Pro"/>
              </a:endParaRPr>
            </a:p>
          </p:txBody>
        </p:sp>
        <p:sp>
          <p:nvSpPr>
            <p:cNvPr id="497" name="Google Shape;497;p57"/>
            <p:cNvSpPr/>
            <p:nvPr/>
          </p:nvSpPr>
          <p:spPr>
            <a:xfrm rot="10800000">
              <a:off x="0" y="308399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Google Shape;498;p57"/>
            <p:cNvSpPr txBox="1"/>
            <p:nvPr/>
          </p:nvSpPr>
          <p:spPr>
            <a:xfrm>
              <a:off x="0" y="308399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Template Used</a:t>
              </a:r>
              <a:endParaRPr sz="3000" b="0" i="0" u="none" strike="noStrike" cap="none">
                <a:solidFill>
                  <a:schemeClr val="lt1"/>
                </a:solidFill>
                <a:latin typeface="Source Sans Pro"/>
                <a:ea typeface="Source Sans Pro"/>
                <a:cs typeface="Source Sans Pro"/>
                <a:sym typeface="Source Sans Pro"/>
              </a:endParaRPr>
            </a:p>
          </p:txBody>
        </p:sp>
        <p:sp>
          <p:nvSpPr>
            <p:cNvPr id="499" name="Google Shape;499;p57"/>
            <p:cNvSpPr/>
            <p:nvPr/>
          </p:nvSpPr>
          <p:spPr>
            <a:xfrm>
              <a:off x="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Google Shape;500;p57"/>
            <p:cNvSpPr txBox="1"/>
            <p:nvPr/>
          </p:nvSpPr>
          <p:spPr>
            <a:xfrm>
              <a:off x="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Excel Spreadsheet</a:t>
              </a:r>
              <a:endParaRPr sz="3000" b="0" i="0" u="none" strike="noStrike" cap="none">
                <a:solidFill>
                  <a:schemeClr val="dk1"/>
                </a:solidFill>
                <a:latin typeface="Source Sans Pro"/>
                <a:ea typeface="Source Sans Pro"/>
                <a:cs typeface="Source Sans Pro"/>
                <a:sym typeface="Source Sans Pro"/>
              </a:endParaRPr>
            </a:p>
          </p:txBody>
        </p:sp>
        <p:sp>
          <p:nvSpPr>
            <p:cNvPr id="501" name="Google Shape;501;p57"/>
            <p:cNvSpPr/>
            <p:nvPr/>
          </p:nvSpPr>
          <p:spPr>
            <a:xfrm>
              <a:off x="438150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Google Shape;502;p57"/>
            <p:cNvSpPr txBox="1"/>
            <p:nvPr/>
          </p:nvSpPr>
          <p:spPr>
            <a:xfrm>
              <a:off x="438150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a:solidFill>
                  <a:schemeClr val="dk1"/>
                </a:solidFill>
                <a:latin typeface="Source Sans Pro"/>
                <a:ea typeface="Source Sans Pro"/>
                <a:cs typeface="Source Sans Pro"/>
                <a:sym typeface="Source Sans Pro"/>
              </a:endParaRPr>
            </a:p>
          </p:txBody>
        </p:sp>
        <p:sp>
          <p:nvSpPr>
            <p:cNvPr id="503" name="Google Shape;503;p57"/>
            <p:cNvSpPr/>
            <p:nvPr/>
          </p:nvSpPr>
          <p:spPr>
            <a:xfrm rot="10800000">
              <a:off x="0" y="154295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Google Shape;504;p57"/>
            <p:cNvSpPr txBox="1"/>
            <p:nvPr/>
          </p:nvSpPr>
          <p:spPr>
            <a:xfrm>
              <a:off x="0" y="154295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EMAIL and Phone</a:t>
              </a:r>
              <a:endParaRPr sz="3000" b="0" i="0" u="none" strike="noStrike" cap="none">
                <a:solidFill>
                  <a:schemeClr val="lt1"/>
                </a:solidFill>
                <a:latin typeface="Source Sans Pro"/>
                <a:ea typeface="Source Sans Pro"/>
                <a:cs typeface="Source Sans Pro"/>
                <a:sym typeface="Source Sans Pro"/>
              </a:endParaRPr>
            </a:p>
          </p:txBody>
        </p:sp>
        <p:sp>
          <p:nvSpPr>
            <p:cNvPr id="505" name="Google Shape;505;p57"/>
            <p:cNvSpPr/>
            <p:nvPr/>
          </p:nvSpPr>
          <p:spPr>
            <a:xfrm>
              <a:off x="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Google Shape;506;p57"/>
            <p:cNvSpPr txBox="1"/>
            <p:nvPr/>
          </p:nvSpPr>
          <p:spPr>
            <a:xfrm>
              <a:off x="0" y="208918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thtesler@pa.gov</a:t>
              </a:r>
              <a:endParaRPr sz="3000" b="0" i="0" u="none" strike="noStrike" cap="none">
                <a:solidFill>
                  <a:schemeClr val="dk1"/>
                </a:solidFill>
                <a:latin typeface="Source Sans Pro"/>
                <a:ea typeface="Source Sans Pro"/>
                <a:cs typeface="Source Sans Pro"/>
                <a:sym typeface="Source Sans Pro"/>
              </a:endParaRPr>
            </a:p>
          </p:txBody>
        </p:sp>
        <p:sp>
          <p:nvSpPr>
            <p:cNvPr id="507" name="Google Shape;507;p57"/>
            <p:cNvSpPr/>
            <p:nvPr/>
          </p:nvSpPr>
          <p:spPr>
            <a:xfrm>
              <a:off x="438150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Google Shape;508;p57"/>
            <p:cNvSpPr txBox="1"/>
            <p:nvPr/>
          </p:nvSpPr>
          <p:spPr>
            <a:xfrm>
              <a:off x="4381500" y="208918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a:solidFill>
                  <a:schemeClr val="dk1"/>
                </a:solidFill>
                <a:latin typeface="Source Sans Pro"/>
                <a:ea typeface="Source Sans Pro"/>
                <a:cs typeface="Source Sans Pro"/>
                <a:sym typeface="Source Sans Pro"/>
              </a:endParaRPr>
            </a:p>
          </p:txBody>
        </p:sp>
        <p:sp>
          <p:nvSpPr>
            <p:cNvPr id="509" name="Google Shape;509;p57"/>
            <p:cNvSpPr/>
            <p:nvPr/>
          </p:nvSpPr>
          <p:spPr>
            <a:xfrm rot="10800000">
              <a:off x="0" y="1916"/>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Google Shape;510;p57"/>
            <p:cNvSpPr txBox="1"/>
            <p:nvPr/>
          </p:nvSpPr>
          <p:spPr>
            <a:xfrm>
              <a:off x="0" y="1916"/>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Jurisdiction POC</a:t>
              </a:r>
              <a:endParaRPr sz="3000" b="0" i="0" u="none" strike="noStrike" cap="none">
                <a:solidFill>
                  <a:schemeClr val="lt1"/>
                </a:solidFill>
                <a:latin typeface="Source Sans Pro"/>
                <a:ea typeface="Source Sans Pro"/>
                <a:cs typeface="Source Sans Pro"/>
                <a:sym typeface="Source Sans Pro"/>
              </a:endParaRPr>
            </a:p>
          </p:txBody>
        </p:sp>
        <p:sp>
          <p:nvSpPr>
            <p:cNvPr id="511" name="Google Shape;511;p57"/>
            <p:cNvSpPr/>
            <p:nvPr/>
          </p:nvSpPr>
          <p:spPr>
            <a:xfrm>
              <a:off x="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Google Shape;512;p57"/>
            <p:cNvSpPr txBox="1"/>
            <p:nvPr/>
          </p:nvSpPr>
          <p:spPr>
            <a:xfrm>
              <a:off x="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Ted Tesler</a:t>
              </a:r>
              <a:endParaRPr sz="3000" b="0" i="0" u="none" strike="noStrike" cap="none">
                <a:solidFill>
                  <a:schemeClr val="dk1"/>
                </a:solidFill>
                <a:latin typeface="Source Sans Pro"/>
                <a:ea typeface="Source Sans Pro"/>
                <a:cs typeface="Source Sans Pro"/>
                <a:sym typeface="Source Sans Pro"/>
              </a:endParaRPr>
            </a:p>
          </p:txBody>
        </p:sp>
        <p:sp>
          <p:nvSpPr>
            <p:cNvPr id="513" name="Google Shape;513;p57"/>
            <p:cNvSpPr/>
            <p:nvPr/>
          </p:nvSpPr>
          <p:spPr>
            <a:xfrm>
              <a:off x="438150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Google Shape;514;p57"/>
            <p:cNvSpPr txBox="1"/>
            <p:nvPr/>
          </p:nvSpPr>
          <p:spPr>
            <a:xfrm>
              <a:off x="438150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8"/>
          <p:cNvSpPr txBox="1">
            <a:spLocks noGrp="1"/>
          </p:cNvSpPr>
          <p:nvPr>
            <p:ph type="title"/>
          </p:nvPr>
        </p:nvSpPr>
        <p:spPr>
          <a:xfrm>
            <a:off x="228600" y="381000"/>
            <a:ext cx="8686800" cy="685800"/>
          </a:xfrm>
          <a:prstGeom prst="rect">
            <a:avLst/>
          </a:prstGeom>
          <a:noFill/>
          <a:ln>
            <a:noFill/>
          </a:ln>
        </p:spPr>
        <p:txBody>
          <a:bodyPr spcFirstLastPara="1" wrap="square" lIns="0" tIns="28575" rIns="57150" bIns="28575" anchor="ctr" anchorCtr="0">
            <a:noAutofit/>
          </a:bodyPr>
          <a:lstStyle/>
          <a:p>
            <a:pPr marL="0" marR="0" lvl="0" indent="0" algn="l" rtl="0">
              <a:lnSpc>
                <a:spcPct val="85000"/>
              </a:lnSpc>
              <a:spcBef>
                <a:spcPts val="0"/>
              </a:spcBef>
              <a:spcAft>
                <a:spcPts val="0"/>
              </a:spcAft>
              <a:buNone/>
            </a:pPr>
            <a:r>
              <a:rPr lang="en-US" sz="2800" b="1" i="0" u="none" strike="noStrike" cap="none">
                <a:solidFill>
                  <a:srgbClr val="262626"/>
                </a:solidFill>
                <a:latin typeface="Arial"/>
                <a:ea typeface="Arial"/>
                <a:cs typeface="Arial"/>
                <a:sym typeface="Arial"/>
              </a:rPr>
              <a:t>Jurisdiction Specific Slides: District of Columbia</a:t>
            </a:r>
            <a:endParaRPr sz="2800" b="1" i="0" u="none" strike="noStrike" cap="none">
              <a:solidFill>
                <a:srgbClr val="262626"/>
              </a:solidFill>
              <a:latin typeface="Arial"/>
              <a:ea typeface="Arial"/>
              <a:cs typeface="Arial"/>
              <a:sym typeface="Arial"/>
            </a:endParaRPr>
          </a:p>
        </p:txBody>
      </p:sp>
      <p:sp>
        <p:nvSpPr>
          <p:cNvPr id="521" name="Google Shape;521;p58"/>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26</a:t>
            </a:fld>
            <a:endParaRPr sz="1400" b="0" i="0" u="none" strike="noStrike" cap="none">
              <a:solidFill>
                <a:srgbClr val="000000"/>
              </a:solidFill>
              <a:latin typeface="Garamond"/>
              <a:ea typeface="Garamond"/>
              <a:cs typeface="Garamond"/>
              <a:sym typeface="Garamond"/>
            </a:endParaRPr>
          </a:p>
        </p:txBody>
      </p:sp>
      <p:grpSp>
        <p:nvGrpSpPr>
          <p:cNvPr id="522" name="Google Shape;522;p58"/>
          <p:cNvGrpSpPr/>
          <p:nvPr/>
        </p:nvGrpSpPr>
        <p:grpSpPr>
          <a:xfrm>
            <a:off x="152400" y="1068716"/>
            <a:ext cx="8763000" cy="5634966"/>
            <a:chOff x="0" y="1916"/>
            <a:chExt cx="8763000" cy="5634966"/>
          </a:xfrm>
        </p:grpSpPr>
        <p:sp>
          <p:nvSpPr>
            <p:cNvPr id="523" name="Google Shape;523;p58"/>
            <p:cNvSpPr/>
            <p:nvPr/>
          </p:nvSpPr>
          <p:spPr>
            <a:xfrm>
              <a:off x="0" y="4625037"/>
              <a:ext cx="8763000" cy="1011845"/>
            </a:xfrm>
            <a:prstGeom prst="rect">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Google Shape;524;p58"/>
            <p:cNvSpPr txBox="1"/>
            <p:nvPr/>
          </p:nvSpPr>
          <p:spPr>
            <a:xfrm>
              <a:off x="0" y="4625037"/>
              <a:ext cx="8763000" cy="546396"/>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Specific Coordination</a:t>
              </a:r>
              <a:endParaRPr sz="3000" b="0" i="0" u="none" strike="noStrike" cap="none">
                <a:solidFill>
                  <a:schemeClr val="lt1"/>
                </a:solidFill>
                <a:latin typeface="Source Sans Pro"/>
                <a:ea typeface="Source Sans Pro"/>
                <a:cs typeface="Source Sans Pro"/>
                <a:sym typeface="Source Sans Pro"/>
              </a:endParaRPr>
            </a:p>
          </p:txBody>
        </p:sp>
        <p:sp>
          <p:nvSpPr>
            <p:cNvPr id="525" name="Google Shape;525;p58"/>
            <p:cNvSpPr/>
            <p:nvPr/>
          </p:nvSpPr>
          <p:spPr>
            <a:xfrm>
              <a:off x="0" y="5151197"/>
              <a:ext cx="8763000" cy="465448"/>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Google Shape;526;p58"/>
            <p:cNvSpPr txBox="1"/>
            <p:nvPr/>
          </p:nvSpPr>
          <p:spPr>
            <a:xfrm>
              <a:off x="0" y="5151197"/>
              <a:ext cx="8763000" cy="465448"/>
            </a:xfrm>
            <a:prstGeom prst="rect">
              <a:avLst/>
            </a:prstGeom>
            <a:noFill/>
            <a:ln>
              <a:noFill/>
            </a:ln>
          </p:spPr>
          <p:txBody>
            <a:bodyPr spcFirstLastPara="1" wrap="square" lIns="128000" tIns="22850" rIns="12800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Source Sans Pro"/>
                  <a:ea typeface="Source Sans Pro"/>
                  <a:cs typeface="Source Sans Pro"/>
                  <a:sym typeface="Source Sans Pro"/>
                </a:rPr>
                <a:t>DDOE emails Federal Facility leads to verify stormwater practices extracted from database to minimize duplicative reporting.</a:t>
              </a:r>
              <a:endParaRPr sz="1800" b="0" i="0" u="none" strike="noStrike" cap="none">
                <a:solidFill>
                  <a:schemeClr val="dk1"/>
                </a:solidFill>
                <a:latin typeface="Source Sans Pro"/>
                <a:ea typeface="Source Sans Pro"/>
                <a:cs typeface="Source Sans Pro"/>
                <a:sym typeface="Source Sans Pro"/>
              </a:endParaRPr>
            </a:p>
          </p:txBody>
        </p:sp>
        <p:sp>
          <p:nvSpPr>
            <p:cNvPr id="527" name="Google Shape;527;p58"/>
            <p:cNvSpPr/>
            <p:nvPr/>
          </p:nvSpPr>
          <p:spPr>
            <a:xfrm rot="10800000">
              <a:off x="0" y="308399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Google Shape;528;p58"/>
            <p:cNvSpPr txBox="1"/>
            <p:nvPr/>
          </p:nvSpPr>
          <p:spPr>
            <a:xfrm>
              <a:off x="0" y="308399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Reporting Template Used</a:t>
              </a:r>
              <a:endParaRPr sz="3000" b="0" i="0" u="none" strike="noStrike" cap="none">
                <a:solidFill>
                  <a:schemeClr val="lt1"/>
                </a:solidFill>
                <a:latin typeface="Source Sans Pro"/>
                <a:ea typeface="Source Sans Pro"/>
                <a:cs typeface="Source Sans Pro"/>
                <a:sym typeface="Source Sans Pro"/>
              </a:endParaRPr>
            </a:p>
          </p:txBody>
        </p:sp>
        <p:sp>
          <p:nvSpPr>
            <p:cNvPr id="529" name="Google Shape;529;p58"/>
            <p:cNvSpPr/>
            <p:nvPr/>
          </p:nvSpPr>
          <p:spPr>
            <a:xfrm>
              <a:off x="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Google Shape;530;p58"/>
            <p:cNvSpPr txBox="1"/>
            <p:nvPr/>
          </p:nvSpPr>
          <p:spPr>
            <a:xfrm>
              <a:off x="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Excel Spreadsheet</a:t>
              </a:r>
              <a:endParaRPr sz="3000" b="0" i="0" u="none" strike="noStrike" cap="none">
                <a:solidFill>
                  <a:schemeClr val="dk1"/>
                </a:solidFill>
                <a:latin typeface="Source Sans Pro"/>
                <a:ea typeface="Source Sans Pro"/>
                <a:cs typeface="Source Sans Pro"/>
                <a:sym typeface="Source Sans Pro"/>
              </a:endParaRPr>
            </a:p>
          </p:txBody>
        </p:sp>
        <p:sp>
          <p:nvSpPr>
            <p:cNvPr id="531" name="Google Shape;531;p58"/>
            <p:cNvSpPr/>
            <p:nvPr/>
          </p:nvSpPr>
          <p:spPr>
            <a:xfrm>
              <a:off x="438150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Google Shape;532;p58"/>
            <p:cNvSpPr txBox="1"/>
            <p:nvPr/>
          </p:nvSpPr>
          <p:spPr>
            <a:xfrm>
              <a:off x="438150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a:solidFill>
                  <a:schemeClr val="dk1"/>
                </a:solidFill>
                <a:latin typeface="Source Sans Pro"/>
                <a:ea typeface="Source Sans Pro"/>
                <a:cs typeface="Source Sans Pro"/>
                <a:sym typeface="Source Sans Pro"/>
              </a:endParaRPr>
            </a:p>
          </p:txBody>
        </p:sp>
        <p:sp>
          <p:nvSpPr>
            <p:cNvPr id="533" name="Google Shape;533;p58"/>
            <p:cNvSpPr/>
            <p:nvPr/>
          </p:nvSpPr>
          <p:spPr>
            <a:xfrm rot="10800000">
              <a:off x="0" y="154295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Google Shape;534;p58"/>
            <p:cNvSpPr txBox="1"/>
            <p:nvPr/>
          </p:nvSpPr>
          <p:spPr>
            <a:xfrm>
              <a:off x="0" y="154295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EMAIL and Phone</a:t>
              </a:r>
              <a:endParaRPr sz="3000" b="0" i="0" u="none" strike="noStrike" cap="none">
                <a:solidFill>
                  <a:schemeClr val="lt1"/>
                </a:solidFill>
                <a:latin typeface="Source Sans Pro"/>
                <a:ea typeface="Source Sans Pro"/>
                <a:cs typeface="Source Sans Pro"/>
                <a:sym typeface="Source Sans Pro"/>
              </a:endParaRPr>
            </a:p>
          </p:txBody>
        </p:sp>
        <p:sp>
          <p:nvSpPr>
            <p:cNvPr id="535" name="Google Shape;535;p58"/>
            <p:cNvSpPr/>
            <p:nvPr/>
          </p:nvSpPr>
          <p:spPr>
            <a:xfrm>
              <a:off x="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Google Shape;536;p58"/>
            <p:cNvSpPr txBox="1"/>
            <p:nvPr/>
          </p:nvSpPr>
          <p:spPr>
            <a:xfrm>
              <a:off x="0" y="208918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luke.cole@dc.gov</a:t>
              </a:r>
              <a:endParaRPr sz="3000" b="0" i="0" u="none" strike="noStrike" cap="none">
                <a:solidFill>
                  <a:schemeClr val="dk1"/>
                </a:solidFill>
                <a:latin typeface="Source Sans Pro"/>
                <a:ea typeface="Source Sans Pro"/>
                <a:cs typeface="Source Sans Pro"/>
                <a:sym typeface="Source Sans Pro"/>
              </a:endParaRPr>
            </a:p>
          </p:txBody>
        </p:sp>
        <p:sp>
          <p:nvSpPr>
            <p:cNvPr id="537" name="Google Shape;537;p58"/>
            <p:cNvSpPr/>
            <p:nvPr/>
          </p:nvSpPr>
          <p:spPr>
            <a:xfrm>
              <a:off x="438150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Google Shape;538;p58"/>
            <p:cNvSpPr txBox="1"/>
            <p:nvPr/>
          </p:nvSpPr>
          <p:spPr>
            <a:xfrm>
              <a:off x="4381500" y="2089189"/>
              <a:ext cx="4381500" cy="465309"/>
            </a:xfrm>
            <a:prstGeom prst="rect">
              <a:avLst/>
            </a:prstGeom>
            <a:noFill/>
            <a:ln>
              <a:noFill/>
            </a:ln>
          </p:spPr>
          <p:txBody>
            <a:bodyPr spcFirstLastPara="1" wrap="square" lIns="128000" tIns="22850" rIns="12800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Source Sans Pro"/>
                  <a:ea typeface="Source Sans Pro"/>
                  <a:cs typeface="Source Sans Pro"/>
                  <a:sym typeface="Source Sans Pro"/>
                </a:rPr>
                <a:t>(desk) 202-724-5348 (cell) 202-281-7634</a:t>
              </a:r>
              <a:endParaRPr sz="1800" b="0" i="0" u="none" strike="noStrike" cap="none">
                <a:solidFill>
                  <a:schemeClr val="dk1"/>
                </a:solidFill>
                <a:latin typeface="Source Sans Pro"/>
                <a:ea typeface="Source Sans Pro"/>
                <a:cs typeface="Source Sans Pro"/>
                <a:sym typeface="Source Sans Pro"/>
              </a:endParaRPr>
            </a:p>
          </p:txBody>
        </p:sp>
        <p:sp>
          <p:nvSpPr>
            <p:cNvPr id="539" name="Google Shape;539;p58"/>
            <p:cNvSpPr/>
            <p:nvPr/>
          </p:nvSpPr>
          <p:spPr>
            <a:xfrm rot="10800000">
              <a:off x="0" y="1916"/>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Google Shape;540;p58"/>
            <p:cNvSpPr txBox="1"/>
            <p:nvPr/>
          </p:nvSpPr>
          <p:spPr>
            <a:xfrm>
              <a:off x="0" y="1916"/>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Jurisdiction POC</a:t>
              </a:r>
              <a:endParaRPr sz="3000" b="0" i="0" u="none" strike="noStrike" cap="none">
                <a:solidFill>
                  <a:schemeClr val="lt1"/>
                </a:solidFill>
                <a:latin typeface="Source Sans Pro"/>
                <a:ea typeface="Source Sans Pro"/>
                <a:cs typeface="Source Sans Pro"/>
                <a:sym typeface="Source Sans Pro"/>
              </a:endParaRPr>
            </a:p>
          </p:txBody>
        </p:sp>
        <p:sp>
          <p:nvSpPr>
            <p:cNvPr id="541" name="Google Shape;541;p58"/>
            <p:cNvSpPr/>
            <p:nvPr/>
          </p:nvSpPr>
          <p:spPr>
            <a:xfrm>
              <a:off x="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Google Shape;542;p58"/>
            <p:cNvSpPr txBox="1"/>
            <p:nvPr/>
          </p:nvSpPr>
          <p:spPr>
            <a:xfrm>
              <a:off x="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Luke Cole</a:t>
              </a:r>
              <a:endParaRPr sz="3000" b="0" i="0" u="none" strike="noStrike" cap="none">
                <a:solidFill>
                  <a:schemeClr val="dk1"/>
                </a:solidFill>
                <a:latin typeface="Source Sans Pro"/>
                <a:ea typeface="Source Sans Pro"/>
                <a:cs typeface="Source Sans Pro"/>
                <a:sym typeface="Source Sans Pro"/>
              </a:endParaRPr>
            </a:p>
          </p:txBody>
        </p:sp>
        <p:sp>
          <p:nvSpPr>
            <p:cNvPr id="543" name="Google Shape;543;p58"/>
            <p:cNvSpPr/>
            <p:nvPr/>
          </p:nvSpPr>
          <p:spPr>
            <a:xfrm>
              <a:off x="438150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Google Shape;544;p58"/>
            <p:cNvSpPr txBox="1"/>
            <p:nvPr/>
          </p:nvSpPr>
          <p:spPr>
            <a:xfrm>
              <a:off x="438150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Tree Policy Coordinator</a:t>
              </a:r>
              <a:endParaRPr sz="30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9"/>
          <p:cNvSpPr txBox="1">
            <a:spLocks noGrp="1"/>
          </p:cNvSpPr>
          <p:nvPr>
            <p:ph type="title"/>
          </p:nvPr>
        </p:nvSpPr>
        <p:spPr>
          <a:xfrm>
            <a:off x="0" y="320722"/>
            <a:ext cx="9144000" cy="6858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Jurisdiction Specific Slides: West Virginia</a:t>
            </a:r>
            <a:endParaRPr sz="3300" b="1" i="0" u="none" strike="noStrike" cap="none" dirty="0">
              <a:solidFill>
                <a:srgbClr val="262626"/>
              </a:solidFill>
              <a:latin typeface="Arial"/>
              <a:ea typeface="Arial"/>
              <a:cs typeface="Arial"/>
              <a:sym typeface="Arial"/>
            </a:endParaRPr>
          </a:p>
        </p:txBody>
      </p:sp>
      <p:sp>
        <p:nvSpPr>
          <p:cNvPr id="551" name="Google Shape;551;p59"/>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27</a:t>
            </a:fld>
            <a:endParaRPr sz="1400" b="0" i="0" u="none" strike="noStrike" cap="none">
              <a:solidFill>
                <a:srgbClr val="000000"/>
              </a:solidFill>
              <a:latin typeface="Garamond"/>
              <a:ea typeface="Garamond"/>
              <a:cs typeface="Garamond"/>
              <a:sym typeface="Garamond"/>
            </a:endParaRPr>
          </a:p>
        </p:txBody>
      </p:sp>
      <p:grpSp>
        <p:nvGrpSpPr>
          <p:cNvPr id="552" name="Google Shape;552;p59"/>
          <p:cNvGrpSpPr/>
          <p:nvPr/>
        </p:nvGrpSpPr>
        <p:grpSpPr>
          <a:xfrm>
            <a:off x="152400" y="1068716"/>
            <a:ext cx="8763000" cy="5634966"/>
            <a:chOff x="0" y="1916"/>
            <a:chExt cx="8763000" cy="5634966"/>
          </a:xfrm>
        </p:grpSpPr>
        <p:sp>
          <p:nvSpPr>
            <p:cNvPr id="553" name="Google Shape;553;p59"/>
            <p:cNvSpPr/>
            <p:nvPr/>
          </p:nvSpPr>
          <p:spPr>
            <a:xfrm>
              <a:off x="0" y="4625037"/>
              <a:ext cx="8763000" cy="1011845"/>
            </a:xfrm>
            <a:prstGeom prst="rect">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Google Shape;554;p59"/>
            <p:cNvSpPr txBox="1"/>
            <p:nvPr/>
          </p:nvSpPr>
          <p:spPr>
            <a:xfrm>
              <a:off x="0" y="4625037"/>
              <a:ext cx="8763000" cy="546396"/>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Specific Coordination</a:t>
              </a:r>
              <a:endParaRPr sz="3000" b="0" i="0" u="none" strike="noStrike" cap="none">
                <a:solidFill>
                  <a:schemeClr val="lt1"/>
                </a:solidFill>
                <a:latin typeface="Source Sans Pro"/>
                <a:ea typeface="Source Sans Pro"/>
                <a:cs typeface="Source Sans Pro"/>
                <a:sym typeface="Source Sans Pro"/>
              </a:endParaRPr>
            </a:p>
          </p:txBody>
        </p:sp>
        <p:sp>
          <p:nvSpPr>
            <p:cNvPr id="555" name="Google Shape;555;p59"/>
            <p:cNvSpPr/>
            <p:nvPr/>
          </p:nvSpPr>
          <p:spPr>
            <a:xfrm>
              <a:off x="0" y="5151197"/>
              <a:ext cx="8763000" cy="465448"/>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Google Shape;556;p59"/>
            <p:cNvSpPr txBox="1"/>
            <p:nvPr/>
          </p:nvSpPr>
          <p:spPr>
            <a:xfrm>
              <a:off x="0" y="5151197"/>
              <a:ext cx="8763000" cy="465448"/>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br>
                <a:rPr lang="en-US" sz="3000" b="0" i="0" u="none" strike="noStrike" cap="none">
                  <a:solidFill>
                    <a:schemeClr val="dk1"/>
                  </a:solidFill>
                  <a:latin typeface="Source Sans Pro"/>
                  <a:ea typeface="Source Sans Pro"/>
                  <a:cs typeface="Source Sans Pro"/>
                  <a:sym typeface="Source Sans Pro"/>
                </a:rPr>
              </a:br>
              <a:endParaRPr sz="3000" b="0" i="0" u="none" strike="noStrike" cap="none">
                <a:solidFill>
                  <a:schemeClr val="dk1"/>
                </a:solidFill>
                <a:latin typeface="Source Sans Pro"/>
                <a:ea typeface="Source Sans Pro"/>
                <a:cs typeface="Source Sans Pro"/>
                <a:sym typeface="Source Sans Pro"/>
              </a:endParaRPr>
            </a:p>
          </p:txBody>
        </p:sp>
        <p:sp>
          <p:nvSpPr>
            <p:cNvPr id="557" name="Google Shape;557;p59"/>
            <p:cNvSpPr/>
            <p:nvPr/>
          </p:nvSpPr>
          <p:spPr>
            <a:xfrm rot="10800000">
              <a:off x="0" y="308399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Google Shape;558;p59"/>
            <p:cNvSpPr txBox="1"/>
            <p:nvPr/>
          </p:nvSpPr>
          <p:spPr>
            <a:xfrm>
              <a:off x="0" y="308399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Template Used</a:t>
              </a:r>
              <a:endParaRPr sz="3000" b="0" i="0" u="none" strike="noStrike" cap="none">
                <a:solidFill>
                  <a:schemeClr val="lt1"/>
                </a:solidFill>
                <a:latin typeface="Source Sans Pro"/>
                <a:ea typeface="Source Sans Pro"/>
                <a:cs typeface="Source Sans Pro"/>
                <a:sym typeface="Source Sans Pro"/>
              </a:endParaRPr>
            </a:p>
          </p:txBody>
        </p:sp>
        <p:sp>
          <p:nvSpPr>
            <p:cNvPr id="559" name="Google Shape;559;p59"/>
            <p:cNvSpPr/>
            <p:nvPr/>
          </p:nvSpPr>
          <p:spPr>
            <a:xfrm>
              <a:off x="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Google Shape;560;p59"/>
            <p:cNvSpPr txBox="1"/>
            <p:nvPr/>
          </p:nvSpPr>
          <p:spPr>
            <a:xfrm>
              <a:off x="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dirty="0">
                  <a:solidFill>
                    <a:schemeClr val="dk1"/>
                  </a:solidFill>
                  <a:latin typeface="Source Sans Pro"/>
                  <a:ea typeface="Source Sans Pro"/>
                  <a:cs typeface="Source Sans Pro"/>
                  <a:sym typeface="Source Sans Pro"/>
                </a:rPr>
                <a:t>Excel Spreadsheet</a:t>
              </a:r>
              <a:endParaRPr sz="3000" b="0" i="0" u="none" strike="noStrike" cap="none" dirty="0">
                <a:solidFill>
                  <a:schemeClr val="dk1"/>
                </a:solidFill>
                <a:latin typeface="Source Sans Pro"/>
                <a:ea typeface="Source Sans Pro"/>
                <a:cs typeface="Source Sans Pro"/>
                <a:sym typeface="Source Sans Pro"/>
              </a:endParaRPr>
            </a:p>
          </p:txBody>
        </p:sp>
        <p:sp>
          <p:nvSpPr>
            <p:cNvPr id="561" name="Google Shape;561;p59"/>
            <p:cNvSpPr/>
            <p:nvPr/>
          </p:nvSpPr>
          <p:spPr>
            <a:xfrm>
              <a:off x="438150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Google Shape;562;p59"/>
            <p:cNvSpPr txBox="1"/>
            <p:nvPr/>
          </p:nvSpPr>
          <p:spPr>
            <a:xfrm>
              <a:off x="438150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a:solidFill>
                  <a:schemeClr val="dk1"/>
                </a:solidFill>
                <a:latin typeface="Source Sans Pro"/>
                <a:ea typeface="Source Sans Pro"/>
                <a:cs typeface="Source Sans Pro"/>
                <a:sym typeface="Source Sans Pro"/>
              </a:endParaRPr>
            </a:p>
          </p:txBody>
        </p:sp>
        <p:sp>
          <p:nvSpPr>
            <p:cNvPr id="563" name="Google Shape;563;p59"/>
            <p:cNvSpPr/>
            <p:nvPr/>
          </p:nvSpPr>
          <p:spPr>
            <a:xfrm rot="10800000">
              <a:off x="0" y="154295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Google Shape;564;p59"/>
            <p:cNvSpPr txBox="1"/>
            <p:nvPr/>
          </p:nvSpPr>
          <p:spPr>
            <a:xfrm>
              <a:off x="0" y="154295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EMAIL and Phone</a:t>
              </a:r>
              <a:endParaRPr sz="3000" b="0" i="0" u="none" strike="noStrike" cap="none">
                <a:solidFill>
                  <a:schemeClr val="lt1"/>
                </a:solidFill>
                <a:latin typeface="Source Sans Pro"/>
                <a:ea typeface="Source Sans Pro"/>
                <a:cs typeface="Source Sans Pro"/>
                <a:sym typeface="Source Sans Pro"/>
              </a:endParaRPr>
            </a:p>
          </p:txBody>
        </p:sp>
        <p:sp>
          <p:nvSpPr>
            <p:cNvPr id="565" name="Google Shape;565;p59"/>
            <p:cNvSpPr/>
            <p:nvPr/>
          </p:nvSpPr>
          <p:spPr>
            <a:xfrm>
              <a:off x="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Google Shape;566;p59"/>
            <p:cNvSpPr txBox="1"/>
            <p:nvPr/>
          </p:nvSpPr>
          <p:spPr>
            <a:xfrm>
              <a:off x="0" y="2089189"/>
              <a:ext cx="4381500" cy="465309"/>
            </a:xfrm>
            <a:prstGeom prst="rect">
              <a:avLst/>
            </a:prstGeom>
            <a:noFill/>
            <a:ln>
              <a:noFill/>
            </a:ln>
          </p:spPr>
          <p:txBody>
            <a:bodyPr spcFirstLastPara="1" wrap="square" lIns="199125" tIns="35550" rIns="199125" bIns="355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Source Sans Pro"/>
                  <a:ea typeface="Source Sans Pro"/>
                  <a:cs typeface="Source Sans Pro"/>
                  <a:sym typeface="Source Sans Pro"/>
                </a:rPr>
                <a:t>Alana.c.hartman@wv.gov</a:t>
              </a:r>
              <a:endParaRPr sz="2800" b="0" i="0" u="none" strike="noStrike" cap="none">
                <a:solidFill>
                  <a:schemeClr val="dk1"/>
                </a:solidFill>
                <a:latin typeface="Source Sans Pro"/>
                <a:ea typeface="Source Sans Pro"/>
                <a:cs typeface="Source Sans Pro"/>
                <a:sym typeface="Source Sans Pro"/>
              </a:endParaRPr>
            </a:p>
          </p:txBody>
        </p:sp>
        <p:sp>
          <p:nvSpPr>
            <p:cNvPr id="567" name="Google Shape;567;p59"/>
            <p:cNvSpPr/>
            <p:nvPr/>
          </p:nvSpPr>
          <p:spPr>
            <a:xfrm>
              <a:off x="438150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Google Shape;568;p59"/>
            <p:cNvSpPr txBox="1"/>
            <p:nvPr/>
          </p:nvSpPr>
          <p:spPr>
            <a:xfrm>
              <a:off x="4381500" y="208918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304-822-7266 x 3623</a:t>
              </a:r>
              <a:endParaRPr sz="3000" b="0" i="0" u="none" strike="noStrike" cap="none">
                <a:solidFill>
                  <a:schemeClr val="dk1"/>
                </a:solidFill>
                <a:latin typeface="Source Sans Pro"/>
                <a:ea typeface="Source Sans Pro"/>
                <a:cs typeface="Source Sans Pro"/>
                <a:sym typeface="Source Sans Pro"/>
              </a:endParaRPr>
            </a:p>
          </p:txBody>
        </p:sp>
        <p:sp>
          <p:nvSpPr>
            <p:cNvPr id="569" name="Google Shape;569;p59"/>
            <p:cNvSpPr/>
            <p:nvPr/>
          </p:nvSpPr>
          <p:spPr>
            <a:xfrm rot="10800000">
              <a:off x="0" y="1916"/>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Google Shape;570;p59"/>
            <p:cNvSpPr txBox="1"/>
            <p:nvPr/>
          </p:nvSpPr>
          <p:spPr>
            <a:xfrm>
              <a:off x="0" y="1916"/>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Jurisdiction POC</a:t>
              </a:r>
              <a:endParaRPr sz="3000" b="0" i="0" u="none" strike="noStrike" cap="none">
                <a:solidFill>
                  <a:schemeClr val="lt1"/>
                </a:solidFill>
                <a:latin typeface="Source Sans Pro"/>
                <a:ea typeface="Source Sans Pro"/>
                <a:cs typeface="Source Sans Pro"/>
                <a:sym typeface="Source Sans Pro"/>
              </a:endParaRPr>
            </a:p>
          </p:txBody>
        </p:sp>
        <p:sp>
          <p:nvSpPr>
            <p:cNvPr id="571" name="Google Shape;571;p59"/>
            <p:cNvSpPr/>
            <p:nvPr/>
          </p:nvSpPr>
          <p:spPr>
            <a:xfrm>
              <a:off x="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Google Shape;572;p59"/>
            <p:cNvSpPr txBox="1"/>
            <p:nvPr/>
          </p:nvSpPr>
          <p:spPr>
            <a:xfrm>
              <a:off x="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Alana Hartman</a:t>
              </a:r>
              <a:endParaRPr sz="3000" b="0" i="0" u="none" strike="noStrike" cap="none">
                <a:solidFill>
                  <a:schemeClr val="dk1"/>
                </a:solidFill>
                <a:latin typeface="Source Sans Pro"/>
                <a:ea typeface="Source Sans Pro"/>
                <a:cs typeface="Source Sans Pro"/>
                <a:sym typeface="Source Sans Pro"/>
              </a:endParaRPr>
            </a:p>
          </p:txBody>
        </p:sp>
        <p:sp>
          <p:nvSpPr>
            <p:cNvPr id="573" name="Google Shape;573;p59"/>
            <p:cNvSpPr/>
            <p:nvPr/>
          </p:nvSpPr>
          <p:spPr>
            <a:xfrm>
              <a:off x="438150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Google Shape;574;p59"/>
            <p:cNvSpPr txBox="1"/>
            <p:nvPr/>
          </p:nvSpPr>
          <p:spPr>
            <a:xfrm>
              <a:off x="438150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Source Sans Pro"/>
                  <a:ea typeface="Source Sans Pro"/>
                  <a:cs typeface="Source Sans Pro"/>
                  <a:sym typeface="Source Sans Pro"/>
                </a:rPr>
                <a:t>Basin Coordinator</a:t>
              </a:r>
              <a:endParaRPr sz="30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0"/>
          <p:cNvSpPr txBox="1">
            <a:spLocks noGrp="1"/>
          </p:cNvSpPr>
          <p:nvPr>
            <p:ph type="title"/>
          </p:nvPr>
        </p:nvSpPr>
        <p:spPr>
          <a:xfrm>
            <a:off x="0" y="320722"/>
            <a:ext cx="9144000" cy="6858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Jurisdiction Specific Slides: New York</a:t>
            </a:r>
            <a:endParaRPr sz="3300" b="1" i="0" u="none" strike="noStrike" cap="none" dirty="0">
              <a:solidFill>
                <a:srgbClr val="262626"/>
              </a:solidFill>
              <a:latin typeface="Arial"/>
              <a:ea typeface="Arial"/>
              <a:cs typeface="Arial"/>
              <a:sym typeface="Arial"/>
            </a:endParaRPr>
          </a:p>
        </p:txBody>
      </p:sp>
      <p:sp>
        <p:nvSpPr>
          <p:cNvPr id="581" name="Google Shape;581;p60"/>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28</a:t>
            </a:fld>
            <a:endParaRPr sz="1400" b="0" i="0" u="none" strike="noStrike" cap="none">
              <a:solidFill>
                <a:srgbClr val="000000"/>
              </a:solidFill>
              <a:latin typeface="Garamond"/>
              <a:ea typeface="Garamond"/>
              <a:cs typeface="Garamond"/>
              <a:sym typeface="Garamond"/>
            </a:endParaRPr>
          </a:p>
        </p:txBody>
      </p:sp>
      <p:grpSp>
        <p:nvGrpSpPr>
          <p:cNvPr id="582" name="Google Shape;582;p60"/>
          <p:cNvGrpSpPr/>
          <p:nvPr/>
        </p:nvGrpSpPr>
        <p:grpSpPr>
          <a:xfrm>
            <a:off x="152399" y="1068716"/>
            <a:ext cx="8763001" cy="5634966"/>
            <a:chOff x="-1" y="1916"/>
            <a:chExt cx="8763001" cy="5634966"/>
          </a:xfrm>
        </p:grpSpPr>
        <p:sp>
          <p:nvSpPr>
            <p:cNvPr id="583" name="Google Shape;583;p60"/>
            <p:cNvSpPr/>
            <p:nvPr/>
          </p:nvSpPr>
          <p:spPr>
            <a:xfrm>
              <a:off x="0" y="4625037"/>
              <a:ext cx="8763000" cy="1011845"/>
            </a:xfrm>
            <a:prstGeom prst="rect">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Google Shape;584;p60"/>
            <p:cNvSpPr txBox="1"/>
            <p:nvPr/>
          </p:nvSpPr>
          <p:spPr>
            <a:xfrm>
              <a:off x="0" y="4625037"/>
              <a:ext cx="8763000" cy="546396"/>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Specific Coordination</a:t>
              </a:r>
              <a:endParaRPr sz="3000" b="0" i="0" u="none" strike="noStrike" cap="none">
                <a:solidFill>
                  <a:schemeClr val="lt1"/>
                </a:solidFill>
                <a:latin typeface="Source Sans Pro"/>
                <a:ea typeface="Source Sans Pro"/>
                <a:cs typeface="Source Sans Pro"/>
                <a:sym typeface="Source Sans Pro"/>
              </a:endParaRPr>
            </a:p>
          </p:txBody>
        </p:sp>
        <p:sp>
          <p:nvSpPr>
            <p:cNvPr id="585" name="Google Shape;585;p60"/>
            <p:cNvSpPr/>
            <p:nvPr/>
          </p:nvSpPr>
          <p:spPr>
            <a:xfrm>
              <a:off x="0" y="5151197"/>
              <a:ext cx="8763000" cy="465448"/>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Google Shape;586;p60"/>
            <p:cNvSpPr txBox="1"/>
            <p:nvPr/>
          </p:nvSpPr>
          <p:spPr>
            <a:xfrm>
              <a:off x="0" y="5151197"/>
              <a:ext cx="8763000" cy="465448"/>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br>
                <a:rPr lang="en-US" sz="3000" b="0" i="0" u="none" strike="noStrike" cap="none">
                  <a:solidFill>
                    <a:schemeClr val="dk1"/>
                  </a:solidFill>
                  <a:latin typeface="Source Sans Pro"/>
                  <a:ea typeface="Source Sans Pro"/>
                  <a:cs typeface="Source Sans Pro"/>
                  <a:sym typeface="Source Sans Pro"/>
                </a:rPr>
              </a:br>
              <a:endParaRPr sz="3000" b="0" i="0" u="none" strike="noStrike" cap="none">
                <a:solidFill>
                  <a:schemeClr val="dk1"/>
                </a:solidFill>
                <a:latin typeface="Source Sans Pro"/>
                <a:ea typeface="Source Sans Pro"/>
                <a:cs typeface="Source Sans Pro"/>
                <a:sym typeface="Source Sans Pro"/>
              </a:endParaRPr>
            </a:p>
          </p:txBody>
        </p:sp>
        <p:sp>
          <p:nvSpPr>
            <p:cNvPr id="587" name="Google Shape;587;p60"/>
            <p:cNvSpPr/>
            <p:nvPr/>
          </p:nvSpPr>
          <p:spPr>
            <a:xfrm rot="10800000">
              <a:off x="0" y="308399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Google Shape;588;p60"/>
            <p:cNvSpPr txBox="1"/>
            <p:nvPr/>
          </p:nvSpPr>
          <p:spPr>
            <a:xfrm>
              <a:off x="0" y="308399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Template Used</a:t>
              </a:r>
              <a:endParaRPr sz="3000" b="0" i="0" u="none" strike="noStrike" cap="none">
                <a:solidFill>
                  <a:schemeClr val="lt1"/>
                </a:solidFill>
                <a:latin typeface="Source Sans Pro"/>
                <a:ea typeface="Source Sans Pro"/>
                <a:cs typeface="Source Sans Pro"/>
                <a:sym typeface="Source Sans Pro"/>
              </a:endParaRPr>
            </a:p>
          </p:txBody>
        </p:sp>
        <p:sp>
          <p:nvSpPr>
            <p:cNvPr id="589" name="Google Shape;589;p60"/>
            <p:cNvSpPr/>
            <p:nvPr/>
          </p:nvSpPr>
          <p:spPr>
            <a:xfrm>
              <a:off x="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Google Shape;590;p60"/>
            <p:cNvSpPr txBox="1"/>
            <p:nvPr/>
          </p:nvSpPr>
          <p:spPr>
            <a:xfrm>
              <a:off x="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dirty="0">
                  <a:solidFill>
                    <a:schemeClr val="dk1"/>
                  </a:solidFill>
                  <a:latin typeface="Source Sans Pro"/>
                  <a:ea typeface="Source Sans Pro"/>
                  <a:cs typeface="Source Sans Pro"/>
                  <a:sym typeface="Source Sans Pro"/>
                </a:rPr>
                <a:t>Excel Spreadsheet</a:t>
              </a:r>
              <a:endParaRPr sz="3000" b="0" i="0" u="none" strike="noStrike" cap="none" dirty="0">
                <a:solidFill>
                  <a:schemeClr val="dk1"/>
                </a:solidFill>
                <a:latin typeface="Source Sans Pro"/>
                <a:ea typeface="Source Sans Pro"/>
                <a:cs typeface="Source Sans Pro"/>
                <a:sym typeface="Source Sans Pro"/>
              </a:endParaRPr>
            </a:p>
          </p:txBody>
        </p:sp>
        <p:sp>
          <p:nvSpPr>
            <p:cNvPr id="591" name="Google Shape;591;p60"/>
            <p:cNvSpPr/>
            <p:nvPr/>
          </p:nvSpPr>
          <p:spPr>
            <a:xfrm>
              <a:off x="4381500" y="3630230"/>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Google Shape;592;p60"/>
            <p:cNvSpPr txBox="1"/>
            <p:nvPr/>
          </p:nvSpPr>
          <p:spPr>
            <a:xfrm>
              <a:off x="4381500" y="3630230"/>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a:solidFill>
                  <a:schemeClr val="dk1"/>
                </a:solidFill>
                <a:latin typeface="Source Sans Pro"/>
                <a:ea typeface="Source Sans Pro"/>
                <a:cs typeface="Source Sans Pro"/>
                <a:sym typeface="Source Sans Pro"/>
              </a:endParaRPr>
            </a:p>
          </p:txBody>
        </p:sp>
        <p:sp>
          <p:nvSpPr>
            <p:cNvPr id="593" name="Google Shape;593;p60"/>
            <p:cNvSpPr/>
            <p:nvPr/>
          </p:nvSpPr>
          <p:spPr>
            <a:xfrm rot="10800000">
              <a:off x="0" y="1542957"/>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Google Shape;594;p60"/>
            <p:cNvSpPr txBox="1"/>
            <p:nvPr/>
          </p:nvSpPr>
          <p:spPr>
            <a:xfrm>
              <a:off x="0" y="154295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EMAIL and Phone</a:t>
              </a:r>
              <a:endParaRPr sz="3000" b="0" i="0" u="none" strike="noStrike" cap="none">
                <a:solidFill>
                  <a:schemeClr val="lt1"/>
                </a:solidFill>
                <a:latin typeface="Source Sans Pro"/>
                <a:ea typeface="Source Sans Pro"/>
                <a:cs typeface="Source Sans Pro"/>
                <a:sym typeface="Source Sans Pro"/>
              </a:endParaRPr>
            </a:p>
          </p:txBody>
        </p:sp>
        <p:sp>
          <p:nvSpPr>
            <p:cNvPr id="595" name="Google Shape;595;p60"/>
            <p:cNvSpPr/>
            <p:nvPr/>
          </p:nvSpPr>
          <p:spPr>
            <a:xfrm>
              <a:off x="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Google Shape;596;p60"/>
            <p:cNvSpPr txBox="1"/>
            <p:nvPr/>
          </p:nvSpPr>
          <p:spPr>
            <a:xfrm>
              <a:off x="-1" y="2089189"/>
              <a:ext cx="4677177" cy="465309"/>
            </a:xfrm>
            <a:prstGeom prst="rect">
              <a:avLst/>
            </a:prstGeom>
            <a:noFill/>
            <a:ln>
              <a:noFill/>
            </a:ln>
          </p:spPr>
          <p:txBody>
            <a:bodyPr spcFirstLastPara="1" wrap="square" lIns="199125" tIns="35550" rIns="199125" bIns="35550" anchor="ctr" anchorCtr="0">
              <a:noAutofit/>
            </a:bodyPr>
            <a:lstStyle/>
            <a:p>
              <a:pPr marL="0" marR="0" lvl="0" indent="0" algn="ctr" rtl="0">
                <a:lnSpc>
                  <a:spcPct val="90000"/>
                </a:lnSpc>
                <a:spcBef>
                  <a:spcPts val="0"/>
                </a:spcBef>
                <a:spcAft>
                  <a:spcPts val="0"/>
                </a:spcAft>
                <a:buNone/>
              </a:pPr>
              <a:r>
                <a:rPr lang="en-US" sz="2800" b="0" i="0" u="none" strike="noStrike" cap="none" dirty="0">
                  <a:solidFill>
                    <a:schemeClr val="dk1"/>
                  </a:solidFill>
                  <a:latin typeface="Source Sans Pro"/>
                  <a:ea typeface="Source Sans Pro"/>
                  <a:cs typeface="Source Sans Pro"/>
                  <a:sym typeface="Source Sans Pro"/>
                </a:rPr>
                <a:t>Lauren.townley@dec.ny.gov</a:t>
              </a:r>
              <a:endParaRPr sz="2800" b="0" i="0" u="none" strike="noStrike" cap="none" dirty="0">
                <a:solidFill>
                  <a:schemeClr val="dk1"/>
                </a:solidFill>
                <a:latin typeface="Source Sans Pro"/>
                <a:ea typeface="Source Sans Pro"/>
                <a:cs typeface="Source Sans Pro"/>
                <a:sym typeface="Source Sans Pro"/>
              </a:endParaRPr>
            </a:p>
          </p:txBody>
        </p:sp>
        <p:sp>
          <p:nvSpPr>
            <p:cNvPr id="597" name="Google Shape;597;p60"/>
            <p:cNvSpPr/>
            <p:nvPr/>
          </p:nvSpPr>
          <p:spPr>
            <a:xfrm>
              <a:off x="438150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Google Shape;598;p60"/>
            <p:cNvSpPr txBox="1"/>
            <p:nvPr/>
          </p:nvSpPr>
          <p:spPr>
            <a:xfrm>
              <a:off x="4381500" y="208918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dirty="0">
                <a:solidFill>
                  <a:schemeClr val="dk1"/>
                </a:solidFill>
                <a:latin typeface="Source Sans Pro"/>
                <a:ea typeface="Source Sans Pro"/>
                <a:cs typeface="Source Sans Pro"/>
                <a:sym typeface="Source Sans Pro"/>
              </a:endParaRPr>
            </a:p>
          </p:txBody>
        </p:sp>
        <p:sp>
          <p:nvSpPr>
            <p:cNvPr id="599" name="Google Shape;599;p60"/>
            <p:cNvSpPr/>
            <p:nvPr/>
          </p:nvSpPr>
          <p:spPr>
            <a:xfrm rot="10800000">
              <a:off x="0" y="1916"/>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Google Shape;600;p60"/>
            <p:cNvSpPr txBox="1"/>
            <p:nvPr/>
          </p:nvSpPr>
          <p:spPr>
            <a:xfrm>
              <a:off x="0" y="1916"/>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Source Sans Pro"/>
                  <a:ea typeface="Source Sans Pro"/>
                  <a:cs typeface="Source Sans Pro"/>
                  <a:sym typeface="Source Sans Pro"/>
                </a:rPr>
                <a:t>Jurisdiction POC</a:t>
              </a:r>
              <a:endParaRPr sz="3000" b="0" i="0" u="none" strike="noStrike" cap="none">
                <a:solidFill>
                  <a:schemeClr val="lt1"/>
                </a:solidFill>
                <a:latin typeface="Source Sans Pro"/>
                <a:ea typeface="Source Sans Pro"/>
                <a:cs typeface="Source Sans Pro"/>
                <a:sym typeface="Source Sans Pro"/>
              </a:endParaRPr>
            </a:p>
          </p:txBody>
        </p:sp>
        <p:sp>
          <p:nvSpPr>
            <p:cNvPr id="601" name="Google Shape;601;p60"/>
            <p:cNvSpPr/>
            <p:nvPr/>
          </p:nvSpPr>
          <p:spPr>
            <a:xfrm>
              <a:off x="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Google Shape;602;p60"/>
            <p:cNvSpPr txBox="1"/>
            <p:nvPr/>
          </p:nvSpPr>
          <p:spPr>
            <a:xfrm>
              <a:off x="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dirty="0">
                  <a:solidFill>
                    <a:schemeClr val="dk1"/>
                  </a:solidFill>
                  <a:latin typeface="Source Sans Pro"/>
                  <a:ea typeface="Source Sans Pro"/>
                  <a:cs typeface="Source Sans Pro"/>
                  <a:sym typeface="Source Sans Pro"/>
                </a:rPr>
                <a:t>Lauren Townley</a:t>
              </a:r>
              <a:endParaRPr sz="3000" b="0" i="0" u="none" strike="noStrike" cap="none" dirty="0">
                <a:solidFill>
                  <a:schemeClr val="dk1"/>
                </a:solidFill>
                <a:latin typeface="Source Sans Pro"/>
                <a:ea typeface="Source Sans Pro"/>
                <a:cs typeface="Source Sans Pro"/>
                <a:sym typeface="Source Sans Pro"/>
              </a:endParaRPr>
            </a:p>
          </p:txBody>
        </p:sp>
        <p:sp>
          <p:nvSpPr>
            <p:cNvPr id="603" name="Google Shape;603;p60"/>
            <p:cNvSpPr/>
            <p:nvPr/>
          </p:nvSpPr>
          <p:spPr>
            <a:xfrm>
              <a:off x="438150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Google Shape;604;p60"/>
            <p:cNvSpPr txBox="1"/>
            <p:nvPr/>
          </p:nvSpPr>
          <p:spPr>
            <a:xfrm>
              <a:off x="438150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dirty="0">
                <a:solidFill>
                  <a:schemeClr val="dk1"/>
                </a:solidFill>
                <a:latin typeface="Source Sans Pro"/>
                <a:ea typeface="Source Sans Pro"/>
                <a:cs typeface="Source Sans Pro"/>
                <a:sym typeface="Source Sans Pro"/>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1"/>
          <p:cNvSpPr txBox="1">
            <a:spLocks noGrp="1"/>
          </p:cNvSpPr>
          <p:nvPr>
            <p:ph type="title"/>
          </p:nvPr>
        </p:nvSpPr>
        <p:spPr>
          <a:xfrm>
            <a:off x="371104" y="4486049"/>
            <a:ext cx="8686800" cy="685800"/>
          </a:xfrm>
          <a:prstGeom prst="rect">
            <a:avLst/>
          </a:prstGeom>
          <a:noFill/>
          <a:ln>
            <a:noFill/>
          </a:ln>
        </p:spPr>
        <p:txBody>
          <a:bodyPr spcFirstLastPara="1" wrap="square" lIns="0" tIns="28575" rIns="57150" bIns="28575" anchor="ctr" anchorCtr="0">
            <a:noAutofit/>
          </a:bodyPr>
          <a:lstStyle/>
          <a:p>
            <a:pPr marL="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Copy EPA for All Jurisdictional Submittals</a:t>
            </a:r>
            <a:endParaRPr sz="3300" b="1" i="0" u="none" strike="noStrike" cap="none" dirty="0">
              <a:solidFill>
                <a:srgbClr val="262626"/>
              </a:solidFill>
              <a:latin typeface="Arial"/>
              <a:ea typeface="Arial"/>
              <a:cs typeface="Arial"/>
              <a:sym typeface="Arial"/>
            </a:endParaRPr>
          </a:p>
        </p:txBody>
      </p:sp>
      <p:sp>
        <p:nvSpPr>
          <p:cNvPr id="611" name="Google Shape;611;p6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29</a:t>
            </a:fld>
            <a:endParaRPr sz="1400" b="0" i="0" u="none" strike="noStrike" cap="none">
              <a:solidFill>
                <a:srgbClr val="000000"/>
              </a:solidFill>
              <a:latin typeface="Garamond"/>
              <a:ea typeface="Garamond"/>
              <a:cs typeface="Garamond"/>
              <a:sym typeface="Garamond"/>
            </a:endParaRPr>
          </a:p>
        </p:txBody>
      </p:sp>
      <p:grpSp>
        <p:nvGrpSpPr>
          <p:cNvPr id="612" name="Google Shape;612;p61"/>
          <p:cNvGrpSpPr/>
          <p:nvPr/>
        </p:nvGrpSpPr>
        <p:grpSpPr>
          <a:xfrm>
            <a:off x="152400" y="1223034"/>
            <a:ext cx="8763000" cy="5614729"/>
            <a:chOff x="0" y="1916"/>
            <a:chExt cx="8763000" cy="5614729"/>
          </a:xfrm>
        </p:grpSpPr>
        <p:sp>
          <p:nvSpPr>
            <p:cNvPr id="616" name="Google Shape;616;p61"/>
            <p:cNvSpPr txBox="1"/>
            <p:nvPr/>
          </p:nvSpPr>
          <p:spPr>
            <a:xfrm>
              <a:off x="0" y="5151197"/>
              <a:ext cx="8763000" cy="465448"/>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br>
                <a:rPr lang="en-US" sz="3000" b="0" i="0" u="none" strike="noStrike" cap="none">
                  <a:solidFill>
                    <a:schemeClr val="dk1"/>
                  </a:solidFill>
                  <a:latin typeface="Source Sans Pro"/>
                  <a:ea typeface="Source Sans Pro"/>
                  <a:cs typeface="Source Sans Pro"/>
                  <a:sym typeface="Source Sans Pro"/>
                </a:rPr>
              </a:br>
              <a:endParaRPr sz="3000" b="0" i="0" u="none" strike="noStrike" cap="none">
                <a:solidFill>
                  <a:schemeClr val="dk1"/>
                </a:solidFill>
                <a:latin typeface="Source Sans Pro"/>
                <a:ea typeface="Source Sans Pro"/>
                <a:cs typeface="Source Sans Pro"/>
                <a:sym typeface="Source Sans Pro"/>
              </a:endParaRPr>
            </a:p>
          </p:txBody>
        </p:sp>
        <p:sp>
          <p:nvSpPr>
            <p:cNvPr id="623" name="Google Shape;623;p61"/>
            <p:cNvSpPr/>
            <p:nvPr/>
          </p:nvSpPr>
          <p:spPr>
            <a:xfrm rot="10800000">
              <a:off x="0" y="1542956"/>
              <a:ext cx="8763000" cy="1558543"/>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Google Shape;624;p61"/>
            <p:cNvSpPr txBox="1"/>
            <p:nvPr/>
          </p:nvSpPr>
          <p:spPr>
            <a:xfrm>
              <a:off x="0" y="1542957"/>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b="0" i="0" u="none" strike="noStrike" cap="none" dirty="0">
                  <a:solidFill>
                    <a:schemeClr val="lt1"/>
                  </a:solidFill>
                  <a:latin typeface="Source Sans Pro"/>
                  <a:ea typeface="Source Sans Pro"/>
                  <a:cs typeface="Source Sans Pro"/>
                  <a:sym typeface="Source Sans Pro"/>
                </a:rPr>
                <a:t>EPA POCs</a:t>
              </a:r>
              <a:endParaRPr sz="3000" b="0" i="0" u="none" strike="noStrike" cap="none" dirty="0">
                <a:solidFill>
                  <a:schemeClr val="lt1"/>
                </a:solidFill>
                <a:latin typeface="Source Sans Pro"/>
                <a:ea typeface="Source Sans Pro"/>
                <a:cs typeface="Source Sans Pro"/>
                <a:sym typeface="Source Sans Pro"/>
              </a:endParaRPr>
            </a:p>
          </p:txBody>
        </p:sp>
        <p:sp>
          <p:nvSpPr>
            <p:cNvPr id="625" name="Google Shape;625;p61"/>
            <p:cNvSpPr/>
            <p:nvPr/>
          </p:nvSpPr>
          <p:spPr>
            <a:xfrm>
              <a:off x="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Google Shape;626;p61"/>
            <p:cNvSpPr txBox="1"/>
            <p:nvPr/>
          </p:nvSpPr>
          <p:spPr>
            <a:xfrm>
              <a:off x="0" y="2089189"/>
              <a:ext cx="4381500" cy="465309"/>
            </a:xfrm>
            <a:prstGeom prst="rect">
              <a:avLst/>
            </a:prstGeom>
            <a:noFill/>
            <a:ln>
              <a:noFill/>
            </a:ln>
          </p:spPr>
          <p:txBody>
            <a:bodyPr spcFirstLastPara="1" wrap="square" lIns="199125" tIns="35550" rIns="199125" bIns="35550" anchor="ctr" anchorCtr="0">
              <a:noAutofit/>
            </a:bodyPr>
            <a:lstStyle/>
            <a:p>
              <a:pPr marL="0" marR="0" lvl="0" indent="0" algn="ctr" rtl="0">
                <a:lnSpc>
                  <a:spcPct val="90000"/>
                </a:lnSpc>
                <a:spcBef>
                  <a:spcPts val="0"/>
                </a:spcBef>
                <a:spcAft>
                  <a:spcPts val="0"/>
                </a:spcAft>
                <a:buNone/>
              </a:pPr>
              <a:r>
                <a:rPr lang="en-US" sz="2800" dirty="0">
                  <a:solidFill>
                    <a:schemeClr val="dk1"/>
                  </a:solidFill>
                  <a:latin typeface="Source Sans Pro"/>
                  <a:ea typeface="Source Sans Pro"/>
                  <a:cs typeface="Source Sans Pro"/>
                  <a:sym typeface="Source Sans Pro"/>
                </a:rPr>
                <a:t>Jeff Sweeney</a:t>
              </a:r>
              <a:endParaRPr sz="2800" b="0" i="0" u="none" strike="noStrike" cap="none" dirty="0">
                <a:solidFill>
                  <a:schemeClr val="dk1"/>
                </a:solidFill>
                <a:latin typeface="Source Sans Pro"/>
                <a:ea typeface="Source Sans Pro"/>
                <a:cs typeface="Source Sans Pro"/>
                <a:sym typeface="Source Sans Pro"/>
              </a:endParaRPr>
            </a:p>
          </p:txBody>
        </p:sp>
        <p:sp>
          <p:nvSpPr>
            <p:cNvPr id="627" name="Google Shape;627;p61"/>
            <p:cNvSpPr/>
            <p:nvPr/>
          </p:nvSpPr>
          <p:spPr>
            <a:xfrm>
              <a:off x="4381500" y="208918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Google Shape;628;p61"/>
            <p:cNvSpPr txBox="1"/>
            <p:nvPr/>
          </p:nvSpPr>
          <p:spPr>
            <a:xfrm>
              <a:off x="4381500" y="2089189"/>
              <a:ext cx="4381500" cy="465309"/>
            </a:xfrm>
            <a:prstGeom prst="rect">
              <a:avLst/>
            </a:prstGeom>
            <a:noFill/>
            <a:ln>
              <a:noFill/>
            </a:ln>
          </p:spPr>
          <p:txBody>
            <a:bodyPr spcFirstLastPara="1" wrap="square" lIns="213350" tIns="38100" rIns="213350" bIns="38100" anchor="ctr" anchorCtr="0">
              <a:noAutofit/>
            </a:bodyPr>
            <a:lstStyle/>
            <a:p>
              <a:pPr lvl="0" algn="ctr">
                <a:lnSpc>
                  <a:spcPct val="90000"/>
                </a:lnSpc>
              </a:pPr>
              <a:r>
                <a:rPr lang="en-US" sz="2000" dirty="0">
                  <a:solidFill>
                    <a:schemeClr val="dk1"/>
                  </a:solidFill>
                  <a:latin typeface="Source Sans Pro"/>
                  <a:ea typeface="Source Sans Pro"/>
                  <a:cs typeface="Source Sans Pro"/>
                  <a:sym typeface="Source Sans Pro"/>
                </a:rPr>
                <a:t>JSweeney@chesapeakebay.net</a:t>
              </a:r>
              <a:endParaRPr sz="2000" b="0" i="0" u="none" strike="noStrike" cap="none" dirty="0">
                <a:solidFill>
                  <a:schemeClr val="dk1"/>
                </a:solidFill>
                <a:latin typeface="Source Sans Pro"/>
                <a:ea typeface="Source Sans Pro"/>
                <a:cs typeface="Source Sans Pro"/>
                <a:sym typeface="Source Sans Pro"/>
              </a:endParaRPr>
            </a:p>
          </p:txBody>
        </p:sp>
        <p:sp>
          <p:nvSpPr>
            <p:cNvPr id="629" name="Google Shape;629;p61"/>
            <p:cNvSpPr/>
            <p:nvPr/>
          </p:nvSpPr>
          <p:spPr>
            <a:xfrm rot="10800000">
              <a:off x="0" y="1916"/>
              <a:ext cx="8763000" cy="1556217"/>
            </a:xfrm>
            <a:prstGeom prst="upArrowCallout">
              <a:avLst>
                <a:gd name="adj1" fmla="val 25000"/>
                <a:gd name="adj2" fmla="val 25000"/>
                <a:gd name="adj3" fmla="val 25000"/>
                <a:gd name="adj4" fmla="val 64977"/>
              </a:avLst>
            </a:prstGeom>
            <a:gradFill>
              <a:gsLst>
                <a:gs pos="0">
                  <a:srgbClr val="007FAF"/>
                </a:gs>
                <a:gs pos="80000">
                  <a:srgbClr val="00A7E8"/>
                </a:gs>
                <a:gs pos="100000">
                  <a:srgbClr val="00ABE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Google Shape;630;p61"/>
            <p:cNvSpPr txBox="1"/>
            <p:nvPr/>
          </p:nvSpPr>
          <p:spPr>
            <a:xfrm>
              <a:off x="0" y="1916"/>
              <a:ext cx="8763000" cy="546232"/>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None/>
              </a:pPr>
              <a:r>
                <a:rPr lang="en-US" sz="3000" dirty="0">
                  <a:solidFill>
                    <a:schemeClr val="lt1"/>
                  </a:solidFill>
                  <a:latin typeface="Source Sans Pro"/>
                  <a:ea typeface="Source Sans Pro"/>
                  <a:cs typeface="Source Sans Pro"/>
                  <a:sym typeface="Source Sans Pro"/>
                </a:rPr>
                <a:t>EPA</a:t>
              </a:r>
              <a:r>
                <a:rPr lang="en-US" sz="3000" b="0" i="0" u="none" strike="noStrike" cap="none" dirty="0">
                  <a:solidFill>
                    <a:schemeClr val="lt1"/>
                  </a:solidFill>
                  <a:latin typeface="Source Sans Pro"/>
                  <a:ea typeface="Source Sans Pro"/>
                  <a:cs typeface="Source Sans Pro"/>
                  <a:sym typeface="Source Sans Pro"/>
                </a:rPr>
                <a:t> POCs</a:t>
              </a:r>
              <a:endParaRPr sz="3000" b="0" i="0" u="none" strike="noStrike" cap="none" dirty="0">
                <a:solidFill>
                  <a:schemeClr val="lt1"/>
                </a:solidFill>
                <a:latin typeface="Source Sans Pro"/>
                <a:ea typeface="Source Sans Pro"/>
                <a:cs typeface="Source Sans Pro"/>
                <a:sym typeface="Source Sans Pro"/>
              </a:endParaRPr>
            </a:p>
          </p:txBody>
        </p:sp>
        <p:sp>
          <p:nvSpPr>
            <p:cNvPr id="631" name="Google Shape;631;p61"/>
            <p:cNvSpPr/>
            <p:nvPr/>
          </p:nvSpPr>
          <p:spPr>
            <a:xfrm>
              <a:off x="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Google Shape;632;p61"/>
            <p:cNvSpPr txBox="1"/>
            <p:nvPr/>
          </p:nvSpPr>
          <p:spPr>
            <a:xfrm>
              <a:off x="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r>
                <a:rPr lang="en-US" sz="3000" b="0" i="0" u="none" strike="noStrike" cap="none" dirty="0">
                  <a:solidFill>
                    <a:schemeClr val="dk1"/>
                  </a:solidFill>
                  <a:latin typeface="Source Sans Pro"/>
                  <a:ea typeface="Source Sans Pro"/>
                  <a:cs typeface="Source Sans Pro"/>
                  <a:sym typeface="Source Sans Pro"/>
                </a:rPr>
                <a:t>Greg Allen</a:t>
              </a:r>
              <a:endParaRPr sz="3000" b="0" i="0" u="none" strike="noStrike" cap="none" dirty="0">
                <a:solidFill>
                  <a:schemeClr val="dk1"/>
                </a:solidFill>
                <a:latin typeface="Source Sans Pro"/>
                <a:ea typeface="Source Sans Pro"/>
                <a:cs typeface="Source Sans Pro"/>
                <a:sym typeface="Source Sans Pro"/>
              </a:endParaRPr>
            </a:p>
          </p:txBody>
        </p:sp>
        <p:sp>
          <p:nvSpPr>
            <p:cNvPr id="633" name="Google Shape;633;p61"/>
            <p:cNvSpPr/>
            <p:nvPr/>
          </p:nvSpPr>
          <p:spPr>
            <a:xfrm>
              <a:off x="4381500" y="548149"/>
              <a:ext cx="4381500" cy="465309"/>
            </a:xfrm>
            <a:prstGeom prst="rect">
              <a:avLst/>
            </a:prstGeom>
            <a:solidFill>
              <a:srgbClr val="CADDEB">
                <a:alpha val="89803"/>
              </a:srgbClr>
            </a:solidFill>
            <a:ln w="9525" cap="flat" cmpd="sng">
              <a:solidFill>
                <a:srgbClr val="CADDEB">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Google Shape;634;p61"/>
            <p:cNvSpPr txBox="1"/>
            <p:nvPr/>
          </p:nvSpPr>
          <p:spPr>
            <a:xfrm>
              <a:off x="4381500" y="548149"/>
              <a:ext cx="4381500" cy="465309"/>
            </a:xfrm>
            <a:prstGeom prst="rect">
              <a:avLst/>
            </a:prstGeom>
            <a:noFill/>
            <a:ln>
              <a:noFill/>
            </a:ln>
          </p:spPr>
          <p:txBody>
            <a:bodyPr spcFirstLastPara="1" wrap="square" lIns="213350" tIns="38100" rIns="213350" bIns="38100" anchor="ctr" anchorCtr="0">
              <a:noAutofit/>
            </a:bodyPr>
            <a:lstStyle/>
            <a:p>
              <a:pPr marL="0" marR="0" lvl="0" indent="0" algn="ctr" rtl="0">
                <a:lnSpc>
                  <a:spcPct val="90000"/>
                </a:lnSpc>
                <a:spcBef>
                  <a:spcPts val="0"/>
                </a:spcBef>
                <a:spcAft>
                  <a:spcPts val="0"/>
                </a:spcAft>
                <a:buNone/>
              </a:pPr>
              <a:endParaRPr sz="3000" b="0" i="0" u="none" strike="noStrike" cap="none" dirty="0">
                <a:solidFill>
                  <a:schemeClr val="dk1"/>
                </a:solidFill>
                <a:latin typeface="Source Sans Pro"/>
                <a:ea typeface="Source Sans Pro"/>
                <a:cs typeface="Source Sans Pro"/>
                <a:sym typeface="Source Sans Pro"/>
              </a:endParaRPr>
            </a:p>
          </p:txBody>
        </p:sp>
      </p:grpSp>
      <p:sp>
        <p:nvSpPr>
          <p:cNvPr id="3" name="Rectangle 2"/>
          <p:cNvSpPr/>
          <p:nvPr/>
        </p:nvSpPr>
        <p:spPr>
          <a:xfrm>
            <a:off x="4935378" y="1668639"/>
            <a:ext cx="3903822" cy="461665"/>
          </a:xfrm>
          <a:prstGeom prst="rect">
            <a:avLst/>
          </a:prstGeom>
        </p:spPr>
        <p:txBody>
          <a:bodyPr wrap="square">
            <a:spAutoFit/>
          </a:bodyPr>
          <a:lstStyle/>
          <a:p>
            <a:r>
              <a:rPr lang="en-US" sz="2400" dirty="0"/>
              <a:t>allen.greg@epa.gov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tile tx="0" ty="0" sx="100000" sy="100000" flip="none" algn="tl"/>
        </a:blipFill>
        <a:effectLst/>
      </p:bgPr>
    </p:bg>
    <p:spTree>
      <p:nvGrpSpPr>
        <p:cNvPr id="1" name="Shape 223"/>
        <p:cNvGrpSpPr/>
        <p:nvPr/>
      </p:nvGrpSpPr>
      <p:grpSpPr>
        <a:xfrm>
          <a:off x="0" y="0"/>
          <a:ext cx="0" cy="0"/>
          <a:chOff x="0" y="0"/>
          <a:chExt cx="0" cy="0"/>
        </a:xfrm>
      </p:grpSpPr>
      <p:pic>
        <p:nvPicPr>
          <p:cNvPr id="5" name="Google Shape;237;p37" descr="Related image"/>
          <p:cNvPicPr preferRelativeResize="0"/>
          <p:nvPr/>
        </p:nvPicPr>
        <p:blipFill rotWithShape="1">
          <a:blip r:embed="rId4">
            <a:alphaModFix/>
            <a:extLst>
              <a:ext uri="{BEBA8EAE-BF5A-486C-A8C5-ECC9F3942E4B}">
                <a14:imgProps xmlns:a14="http://schemas.microsoft.com/office/drawing/2010/main">
                  <a14:imgLayer r:embed="rId5">
                    <a14:imgEffect>
                      <a14:backgroundRemoval t="0" b="99556" l="0" r="99556"/>
                    </a14:imgEffect>
                  </a14:imgLayer>
                </a14:imgProps>
              </a:ext>
            </a:extLst>
          </a:blip>
          <a:srcRect/>
          <a:stretch/>
        </p:blipFill>
        <p:spPr>
          <a:xfrm>
            <a:off x="5899485" y="4146884"/>
            <a:ext cx="3048000" cy="3048000"/>
          </a:xfrm>
          <a:prstGeom prst="rect">
            <a:avLst/>
          </a:prstGeom>
          <a:noFill/>
          <a:ln>
            <a:noFill/>
          </a:ln>
        </p:spPr>
      </p:pic>
      <p:sp>
        <p:nvSpPr>
          <p:cNvPr id="224" name="Google Shape;224;p36"/>
          <p:cNvSpPr txBox="1">
            <a:spLocks noGrp="1"/>
          </p:cNvSpPr>
          <p:nvPr>
            <p:ph type="body" idx="1"/>
          </p:nvPr>
        </p:nvSpPr>
        <p:spPr>
          <a:xfrm>
            <a:off x="304800" y="1600200"/>
            <a:ext cx="8534400" cy="4800600"/>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Formed in 1983 due to rapid loss of aquatic life and wildlife</a:t>
            </a:r>
            <a:endParaRPr/>
          </a:p>
          <a:p>
            <a:pPr marL="472953" marR="0" lvl="1" indent="-243025" algn="l" rtl="0">
              <a:lnSpc>
                <a:spcPct val="85000"/>
              </a:lnSpc>
              <a:spcBef>
                <a:spcPts val="320"/>
              </a:spcBef>
              <a:spcAft>
                <a:spcPts val="0"/>
              </a:spcAft>
              <a:buClr>
                <a:schemeClr val="accent5"/>
              </a:buClr>
              <a:buSzPts val="1600"/>
              <a:buFont typeface="Arial"/>
              <a:buChar char="•"/>
            </a:pPr>
            <a:r>
              <a:rPr lang="en-US" sz="1600" b="0" i="0" u="none" strike="noStrike" cap="none">
                <a:solidFill>
                  <a:schemeClr val="dk1"/>
                </a:solidFill>
                <a:latin typeface="Arial"/>
                <a:ea typeface="Arial"/>
                <a:cs typeface="Arial"/>
                <a:sym typeface="Arial"/>
              </a:rPr>
              <a:t>Excess nitrogen and phosphorus main pollution sources</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Regional partnership guiding restoration and protection efforts</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Ex: Fisheries, habitat, water quality, land conservation, stewardship</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Authorized through Clean Water Act (CWA) Section 117</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Multiple agreements</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2014 Chesapeake Bay Watershed Agreement</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Chesapeake Bay total maximum daily load (TMDL)</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Sets targets and allocations for nitrogen, phosphorus and sediment</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Jurisdictions developed plans to reduce specific sources (i.e. wastewater treatment plants, urban stormwater, agriculture)</a:t>
            </a:r>
            <a:endParaRPr/>
          </a:p>
          <a:p>
            <a:pPr marL="209554" marR="0" lvl="0" indent="-69854" algn="l" rtl="0">
              <a:lnSpc>
                <a:spcPct val="85000"/>
              </a:lnSpc>
              <a:spcBef>
                <a:spcPts val="880"/>
              </a:spcBef>
              <a:spcAft>
                <a:spcPts val="0"/>
              </a:spcAft>
              <a:buClr>
                <a:schemeClr val="accent5"/>
              </a:buClr>
              <a:buSzPts val="2200"/>
              <a:buFont typeface="Arial"/>
              <a:buNone/>
            </a:pPr>
            <a:endParaRPr sz="2200" b="1" i="0" u="none" strike="noStrike" cap="none">
              <a:solidFill>
                <a:schemeClr val="dk1"/>
              </a:solidFill>
              <a:latin typeface="Arial"/>
              <a:ea typeface="Arial"/>
              <a:cs typeface="Arial"/>
              <a:sym typeface="Arial"/>
            </a:endParaRPr>
          </a:p>
        </p:txBody>
      </p:sp>
      <p:sp>
        <p:nvSpPr>
          <p:cNvPr id="225" name="Google Shape;225;p36"/>
          <p:cNvSpPr txBox="1">
            <a:spLocks noGrp="1"/>
          </p:cNvSpPr>
          <p:nvPr>
            <p:ph type="title"/>
          </p:nvPr>
        </p:nvSpPr>
        <p:spPr>
          <a:xfrm>
            <a:off x="0" y="300789"/>
            <a:ext cx="9144000"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Chesapeake Bay Program</a:t>
            </a:r>
            <a:endParaRPr sz="3300" b="1" i="0" u="none" strike="noStrike" cap="none" dirty="0">
              <a:solidFill>
                <a:srgbClr val="262626"/>
              </a:solidFill>
              <a:latin typeface="Arial"/>
              <a:ea typeface="Arial"/>
              <a:cs typeface="Arial"/>
              <a:sym typeface="Arial"/>
            </a:endParaRPr>
          </a:p>
        </p:txBody>
      </p:sp>
      <p:sp>
        <p:nvSpPr>
          <p:cNvPr id="226" name="Google Shape;226;p3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3</a:t>
            </a:fld>
            <a:endParaRPr sz="1400" b="0" i="0" u="none" strike="noStrike" cap="none">
              <a:solidFill>
                <a:srgbClr val="000000"/>
              </a:solidFill>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Fig_5_7_bay pgm support syst_Lg_print"/>
          <p:cNvPicPr>
            <a:picLocks noChangeAspect="1" noChangeArrowheads="1"/>
          </p:cNvPicPr>
          <p:nvPr/>
        </p:nvPicPr>
        <p:blipFill>
          <a:blip r:embed="rId2" cstate="print"/>
          <a:srcRect/>
          <a:stretch>
            <a:fillRect/>
          </a:stretch>
        </p:blipFill>
        <p:spPr bwMode="auto">
          <a:xfrm>
            <a:off x="308758" y="1359568"/>
            <a:ext cx="8835243" cy="5445178"/>
          </a:xfrm>
          <a:prstGeom prst="rect">
            <a:avLst/>
          </a:prstGeom>
          <a:noFill/>
          <a:ln w="9525">
            <a:noFill/>
            <a:miter lim="800000"/>
            <a:headEnd/>
            <a:tailEnd/>
          </a:ln>
        </p:spPr>
      </p:pic>
      <p:sp>
        <p:nvSpPr>
          <p:cNvPr id="3" name="Rectangle 3"/>
          <p:cNvSpPr txBox="1">
            <a:spLocks noChangeArrowheads="1"/>
          </p:cNvSpPr>
          <p:nvPr/>
        </p:nvSpPr>
        <p:spPr>
          <a:xfrm>
            <a:off x="0" y="287070"/>
            <a:ext cx="9143999" cy="948929"/>
          </a:xfrm>
          <a:prstGeom prst="rect">
            <a:avLst/>
          </a:prstGeom>
        </p:spPr>
        <p:txBody>
          <a:bodyPr/>
          <a:lstStyle/>
          <a:p>
            <a:pPr marL="182880" fontAlgn="base">
              <a:spcBef>
                <a:spcPct val="0"/>
              </a:spcBef>
              <a:spcAft>
                <a:spcPct val="0"/>
              </a:spcAft>
              <a:defRPr/>
            </a:pPr>
            <a:r>
              <a:rPr lang="en-US" sz="3300" b="1" dirty="0">
                <a:latin typeface="Arial" pitchFamily="34" charset="0"/>
                <a:ea typeface="+mj-ea"/>
                <a:cs typeface="Arial" pitchFamily="34" charset="0"/>
              </a:rPr>
              <a:t>Suite of Partnership Models Used in Collaborative Decision Making</a:t>
            </a:r>
          </a:p>
        </p:txBody>
      </p:sp>
    </p:spTree>
    <p:extLst>
      <p:ext uri="{BB962C8B-B14F-4D97-AF65-F5344CB8AC3E}">
        <p14:creationId xmlns:p14="http://schemas.microsoft.com/office/powerpoint/2010/main" val="188301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464" y="1530207"/>
            <a:ext cx="9056535" cy="5063097"/>
            <a:chOff x="220649" y="1917627"/>
            <a:chExt cx="8110758" cy="4026587"/>
          </a:xfrm>
        </p:grpSpPr>
        <p:sp>
          <p:nvSpPr>
            <p:cNvPr id="6" name="Down Arrow 5"/>
            <p:cNvSpPr/>
            <p:nvPr/>
          </p:nvSpPr>
          <p:spPr>
            <a:xfrm>
              <a:off x="5110865" y="2385506"/>
              <a:ext cx="3079398" cy="3558708"/>
            </a:xfrm>
            <a:prstGeom prst="downArrow">
              <a:avLst>
                <a:gd name="adj1" fmla="val 74497"/>
                <a:gd name="adj2" fmla="val 288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p:cNvSpPr txBox="1"/>
            <p:nvPr/>
          </p:nvSpPr>
          <p:spPr>
            <a:xfrm>
              <a:off x="5760666" y="2461463"/>
              <a:ext cx="1726402" cy="3231654"/>
            </a:xfrm>
            <a:prstGeom prst="rect">
              <a:avLst/>
            </a:prstGeom>
            <a:noFill/>
          </p:spPr>
          <p:txBody>
            <a:bodyPr wrap="square" rtlCol="0">
              <a:spAutoFit/>
            </a:bodyPr>
            <a:lstStyle/>
            <a:p>
              <a:pPr algn="ctr"/>
              <a:r>
                <a:rPr lang="en-US" sz="1200" b="1" dirty="0"/>
                <a:t>Average Load +     Inputs * Sensitivity</a:t>
              </a:r>
            </a:p>
            <a:p>
              <a:pPr algn="ctr"/>
              <a:endParaRPr lang="en-US" sz="1200" b="1" dirty="0"/>
            </a:p>
            <a:p>
              <a:pPr algn="ctr"/>
              <a:endParaRPr lang="en-US" sz="1200" b="1" dirty="0"/>
            </a:p>
            <a:p>
              <a:pPr algn="ctr"/>
              <a:r>
                <a:rPr lang="en-US" sz="1200" b="1" dirty="0"/>
                <a:t>Land Use Acres</a:t>
              </a:r>
            </a:p>
            <a:p>
              <a:pPr algn="ctr"/>
              <a:endParaRPr lang="en-US" sz="1200" b="1" dirty="0"/>
            </a:p>
            <a:p>
              <a:pPr algn="ctr"/>
              <a:endParaRPr lang="en-US" sz="1200" b="1" dirty="0"/>
            </a:p>
            <a:p>
              <a:pPr algn="ctr"/>
              <a:r>
                <a:rPr lang="en-US" sz="1200" b="1" dirty="0"/>
                <a:t>BMPs</a:t>
              </a:r>
            </a:p>
            <a:p>
              <a:pPr algn="ctr"/>
              <a:endParaRPr lang="en-US" sz="1200" b="1" dirty="0"/>
            </a:p>
            <a:p>
              <a:pPr algn="ctr"/>
              <a:endParaRPr lang="en-US" sz="1200" b="1" dirty="0"/>
            </a:p>
            <a:p>
              <a:pPr algn="ctr"/>
              <a:r>
                <a:rPr lang="en-US" sz="1200" b="1" dirty="0"/>
                <a:t>Land to Water</a:t>
              </a:r>
            </a:p>
            <a:p>
              <a:pPr algn="ctr"/>
              <a:endParaRPr lang="en-US" sz="1200" b="1" dirty="0"/>
            </a:p>
            <a:p>
              <a:pPr algn="ctr"/>
              <a:endParaRPr lang="en-US" sz="1200" b="1" dirty="0"/>
            </a:p>
            <a:p>
              <a:pPr algn="ctr"/>
              <a:r>
                <a:rPr lang="en-US" sz="1200" b="1" dirty="0"/>
                <a:t>Stream Delivery</a:t>
              </a:r>
            </a:p>
            <a:p>
              <a:pPr algn="ctr"/>
              <a:endParaRPr lang="en-US" sz="1200" b="1" dirty="0"/>
            </a:p>
            <a:p>
              <a:pPr algn="ctr"/>
              <a:endParaRPr lang="en-US" sz="1200" b="1" dirty="0"/>
            </a:p>
            <a:p>
              <a:pPr algn="ctr"/>
              <a:r>
                <a:rPr lang="en-US" sz="1200" b="1" dirty="0"/>
                <a:t>River Delivery</a:t>
              </a:r>
            </a:p>
          </p:txBody>
        </p:sp>
        <p:sp>
          <p:nvSpPr>
            <p:cNvPr id="8" name="Right Arrow 7"/>
            <p:cNvSpPr/>
            <p:nvPr/>
          </p:nvSpPr>
          <p:spPr>
            <a:xfrm rot="1796252">
              <a:off x="5199589" y="4359604"/>
              <a:ext cx="922280" cy="6030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Direct Loads</a:t>
              </a:r>
            </a:p>
          </p:txBody>
        </p:sp>
        <p:sp>
          <p:nvSpPr>
            <p:cNvPr id="9" name="Title 1"/>
            <p:cNvSpPr txBox="1">
              <a:spLocks/>
            </p:cNvSpPr>
            <p:nvPr/>
          </p:nvSpPr>
          <p:spPr>
            <a:xfrm>
              <a:off x="4846748" y="1980426"/>
              <a:ext cx="3484659" cy="396469"/>
            </a:xfrm>
            <a:prstGeom prst="rect">
              <a:avLst/>
            </a:prstGeom>
            <a:solidFill>
              <a:schemeClr val="accent6">
                <a:lumMod val="60000"/>
                <a:lumOff val="40000"/>
              </a:schemeClr>
            </a:solidFill>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mn-lt"/>
                </a:rPr>
                <a:t>Phase 6 Watershed Model</a:t>
              </a:r>
            </a:p>
          </p:txBody>
        </p:sp>
        <p:sp>
          <p:nvSpPr>
            <p:cNvPr id="12" name="Rectangle 11"/>
            <p:cNvSpPr/>
            <p:nvPr/>
          </p:nvSpPr>
          <p:spPr>
            <a:xfrm>
              <a:off x="2941164" y="2306622"/>
              <a:ext cx="579748" cy="65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p:cNvSpPr/>
            <p:nvPr/>
          </p:nvSpPr>
          <p:spPr>
            <a:xfrm>
              <a:off x="1235983" y="2306622"/>
              <a:ext cx="1611984" cy="245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extBox 13"/>
            <p:cNvSpPr txBox="1"/>
            <p:nvPr/>
          </p:nvSpPr>
          <p:spPr>
            <a:xfrm>
              <a:off x="220649" y="1917627"/>
              <a:ext cx="3832954" cy="830997"/>
            </a:xfrm>
            <a:prstGeom prst="rect">
              <a:avLst/>
            </a:prstGeom>
            <a:noFill/>
          </p:spPr>
          <p:txBody>
            <a:bodyPr wrap="square" rtlCol="0">
              <a:spAutoFit/>
            </a:bodyPr>
            <a:lstStyle/>
            <a:p>
              <a:r>
                <a:rPr lang="en-US" sz="2400" dirty="0"/>
                <a:t>Prior Bay Watershed Models</a:t>
              </a:r>
            </a:p>
          </p:txBody>
        </p:sp>
        <p:sp>
          <p:nvSpPr>
            <p:cNvPr id="15" name="TextBox 14"/>
            <p:cNvSpPr txBox="1"/>
            <p:nvPr/>
          </p:nvSpPr>
          <p:spPr>
            <a:xfrm>
              <a:off x="6457950" y="2886632"/>
              <a:ext cx="266749" cy="507831"/>
            </a:xfrm>
            <a:prstGeom prst="rect">
              <a:avLst/>
            </a:prstGeom>
            <a:noFill/>
          </p:spPr>
          <p:txBody>
            <a:bodyPr wrap="square" rtlCol="0">
              <a:spAutoFit/>
            </a:bodyPr>
            <a:lstStyle/>
            <a:p>
              <a:r>
                <a:rPr lang="en-US" sz="2700" b="1" dirty="0">
                  <a:solidFill>
                    <a:schemeClr val="accent1">
                      <a:lumMod val="75000"/>
                    </a:schemeClr>
                  </a:solidFill>
                </a:rPr>
                <a:t>*</a:t>
              </a:r>
            </a:p>
          </p:txBody>
        </p:sp>
        <p:sp>
          <p:nvSpPr>
            <p:cNvPr id="16" name="TextBox 15"/>
            <p:cNvSpPr txBox="1"/>
            <p:nvPr/>
          </p:nvSpPr>
          <p:spPr>
            <a:xfrm>
              <a:off x="6455961" y="3433330"/>
              <a:ext cx="266749" cy="507831"/>
            </a:xfrm>
            <a:prstGeom prst="rect">
              <a:avLst/>
            </a:prstGeom>
            <a:noFill/>
          </p:spPr>
          <p:txBody>
            <a:bodyPr wrap="square" rtlCol="0">
              <a:spAutoFit/>
            </a:bodyPr>
            <a:lstStyle/>
            <a:p>
              <a:r>
                <a:rPr lang="en-US" sz="2700" b="1" dirty="0">
                  <a:solidFill>
                    <a:schemeClr val="accent1">
                      <a:lumMod val="75000"/>
                    </a:schemeClr>
                  </a:solidFill>
                </a:rPr>
                <a:t>*</a:t>
              </a:r>
            </a:p>
          </p:txBody>
        </p:sp>
        <p:sp>
          <p:nvSpPr>
            <p:cNvPr id="17" name="TextBox 16"/>
            <p:cNvSpPr txBox="1"/>
            <p:nvPr/>
          </p:nvSpPr>
          <p:spPr>
            <a:xfrm>
              <a:off x="6455961" y="3986207"/>
              <a:ext cx="266749" cy="507831"/>
            </a:xfrm>
            <a:prstGeom prst="rect">
              <a:avLst/>
            </a:prstGeom>
            <a:noFill/>
          </p:spPr>
          <p:txBody>
            <a:bodyPr wrap="square" rtlCol="0">
              <a:spAutoFit/>
            </a:bodyPr>
            <a:lstStyle/>
            <a:p>
              <a:r>
                <a:rPr lang="en-US" sz="2700" b="1" dirty="0">
                  <a:solidFill>
                    <a:schemeClr val="accent1">
                      <a:lumMod val="75000"/>
                    </a:schemeClr>
                  </a:solidFill>
                </a:rPr>
                <a:t>*</a:t>
              </a:r>
            </a:p>
          </p:txBody>
        </p:sp>
        <p:sp>
          <p:nvSpPr>
            <p:cNvPr id="18" name="TextBox 17"/>
            <p:cNvSpPr txBox="1"/>
            <p:nvPr/>
          </p:nvSpPr>
          <p:spPr>
            <a:xfrm>
              <a:off x="6455704" y="4524938"/>
              <a:ext cx="266749" cy="507831"/>
            </a:xfrm>
            <a:prstGeom prst="rect">
              <a:avLst/>
            </a:prstGeom>
            <a:noFill/>
          </p:spPr>
          <p:txBody>
            <a:bodyPr wrap="square" rtlCol="0">
              <a:spAutoFit/>
            </a:bodyPr>
            <a:lstStyle/>
            <a:p>
              <a:r>
                <a:rPr lang="en-US" sz="2700" b="1" dirty="0">
                  <a:solidFill>
                    <a:schemeClr val="accent1">
                      <a:lumMod val="75000"/>
                    </a:schemeClr>
                  </a:solidFill>
                </a:rPr>
                <a:t>*</a:t>
              </a:r>
            </a:p>
          </p:txBody>
        </p:sp>
        <p:sp>
          <p:nvSpPr>
            <p:cNvPr id="19" name="TextBox 18"/>
            <p:cNvSpPr txBox="1"/>
            <p:nvPr/>
          </p:nvSpPr>
          <p:spPr>
            <a:xfrm>
              <a:off x="6459066" y="5068933"/>
              <a:ext cx="266749" cy="507831"/>
            </a:xfrm>
            <a:prstGeom prst="rect">
              <a:avLst/>
            </a:prstGeom>
            <a:noFill/>
          </p:spPr>
          <p:txBody>
            <a:bodyPr wrap="square" rtlCol="0">
              <a:spAutoFit/>
            </a:bodyPr>
            <a:lstStyle/>
            <a:p>
              <a:r>
                <a:rPr lang="en-US" sz="2700" b="1" dirty="0">
                  <a:solidFill>
                    <a:schemeClr val="accent1">
                      <a:lumMod val="75000"/>
                    </a:schemeClr>
                  </a:solidFill>
                </a:rPr>
                <a:t>*</a:t>
              </a:r>
            </a:p>
          </p:txBody>
        </p:sp>
        <p:sp>
          <p:nvSpPr>
            <p:cNvPr id="20" name="Down Arrow 19"/>
            <p:cNvSpPr/>
            <p:nvPr/>
          </p:nvSpPr>
          <p:spPr>
            <a:xfrm rot="-5400000">
              <a:off x="4118531" y="3057171"/>
              <a:ext cx="410959" cy="1606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 name="Picture 1"/>
            <p:cNvPicPr>
              <a:picLocks noChangeAspect="1"/>
            </p:cNvPicPr>
            <p:nvPr/>
          </p:nvPicPr>
          <p:blipFill>
            <a:blip r:embed="rId2"/>
            <a:stretch>
              <a:fillRect/>
            </a:stretch>
          </p:blipFill>
          <p:spPr>
            <a:xfrm>
              <a:off x="784191" y="4099549"/>
              <a:ext cx="2275719" cy="1710783"/>
            </a:xfrm>
            <a:prstGeom prst="rect">
              <a:avLst/>
            </a:prstGeom>
          </p:spPr>
        </p:pic>
        <p:pic>
          <p:nvPicPr>
            <p:cNvPr id="5" name="Picture 4"/>
            <p:cNvPicPr>
              <a:picLocks noChangeAspect="1"/>
            </p:cNvPicPr>
            <p:nvPr/>
          </p:nvPicPr>
          <p:blipFill rotWithShape="1">
            <a:blip r:embed="rId3"/>
            <a:srcRect t="3644" b="28089"/>
            <a:stretch/>
          </p:blipFill>
          <p:spPr>
            <a:xfrm>
              <a:off x="323299" y="2352027"/>
              <a:ext cx="3197504" cy="1746264"/>
            </a:xfrm>
            <a:prstGeom prst="rect">
              <a:avLst/>
            </a:prstGeom>
          </p:spPr>
        </p:pic>
      </p:grpSp>
      <p:sp>
        <p:nvSpPr>
          <p:cNvPr id="21" name="Rectangle 3"/>
          <p:cNvSpPr txBox="1">
            <a:spLocks noChangeArrowheads="1"/>
          </p:cNvSpPr>
          <p:nvPr/>
        </p:nvSpPr>
        <p:spPr>
          <a:xfrm>
            <a:off x="0" y="287070"/>
            <a:ext cx="9143999" cy="948929"/>
          </a:xfrm>
          <a:prstGeom prst="rect">
            <a:avLst/>
          </a:prstGeom>
        </p:spPr>
        <p:txBody>
          <a:bodyPr/>
          <a:lstStyle/>
          <a:p>
            <a:pPr marL="182880" fontAlgn="base">
              <a:spcBef>
                <a:spcPct val="0"/>
              </a:spcBef>
              <a:spcAft>
                <a:spcPct val="0"/>
              </a:spcAft>
              <a:defRPr/>
            </a:pPr>
            <a:r>
              <a:rPr lang="en-US" sz="3300" b="1" dirty="0">
                <a:latin typeface="Arial" pitchFamily="34" charset="0"/>
                <a:ea typeface="+mj-ea"/>
                <a:cs typeface="Arial" pitchFamily="34" charset="0"/>
              </a:rPr>
              <a:t>Suite of Partnership Models Used in Collaborative Decision Making</a:t>
            </a:r>
          </a:p>
        </p:txBody>
      </p:sp>
    </p:spTree>
    <p:extLst>
      <p:ext uri="{BB962C8B-B14F-4D97-AF65-F5344CB8AC3E}">
        <p14:creationId xmlns:p14="http://schemas.microsoft.com/office/powerpoint/2010/main" val="2387262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4" name="Google Shape;664;p63"/>
          <p:cNvGrpSpPr/>
          <p:nvPr/>
        </p:nvGrpSpPr>
        <p:grpSpPr>
          <a:xfrm>
            <a:off x="200548" y="1687008"/>
            <a:ext cx="8541829" cy="4648449"/>
            <a:chOff x="415636" y="734382"/>
            <a:chExt cx="11389105" cy="6197932"/>
          </a:xfrm>
        </p:grpSpPr>
        <p:grpSp>
          <p:nvGrpSpPr>
            <p:cNvPr id="665" name="Google Shape;665;p63"/>
            <p:cNvGrpSpPr/>
            <p:nvPr/>
          </p:nvGrpSpPr>
          <p:grpSpPr>
            <a:xfrm>
              <a:off x="415636" y="734382"/>
              <a:ext cx="2826327" cy="1479665"/>
              <a:chOff x="382382" y="723254"/>
              <a:chExt cx="2826327" cy="1479665"/>
            </a:xfrm>
          </p:grpSpPr>
          <p:sp>
            <p:nvSpPr>
              <p:cNvPr id="666" name="Google Shape;666;p63"/>
              <p:cNvSpPr/>
              <p:nvPr/>
            </p:nvSpPr>
            <p:spPr>
              <a:xfrm>
                <a:off x="382382" y="723254"/>
                <a:ext cx="2826327" cy="1479665"/>
              </a:xfrm>
              <a:prstGeom prst="roundRect">
                <a:avLst>
                  <a:gd name="adj" fmla="val 16667"/>
                </a:avLst>
              </a:prstGeom>
              <a:solidFill>
                <a:srgbClr val="E8EAE9"/>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67" name="Google Shape;667;p63"/>
              <p:cNvSpPr txBox="1"/>
              <p:nvPr/>
            </p:nvSpPr>
            <p:spPr>
              <a:xfrm>
                <a:off x="762569" y="947193"/>
                <a:ext cx="1961803" cy="104863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b="1" i="0" u="none" strike="noStrike" cap="none" dirty="0">
                    <a:solidFill>
                      <a:schemeClr val="dk1"/>
                    </a:solidFill>
                    <a:latin typeface="Source Sans Pro"/>
                    <a:ea typeface="Source Sans Pro"/>
                    <a:cs typeface="Source Sans Pro"/>
                    <a:sym typeface="Source Sans Pro"/>
                  </a:rPr>
                  <a:t>Identify Facilities and Land Uses</a:t>
                </a:r>
                <a:endParaRPr dirty="0"/>
              </a:p>
            </p:txBody>
          </p:sp>
        </p:grpSp>
        <p:grpSp>
          <p:nvGrpSpPr>
            <p:cNvPr id="668" name="Google Shape;668;p63"/>
            <p:cNvGrpSpPr/>
            <p:nvPr/>
          </p:nvGrpSpPr>
          <p:grpSpPr>
            <a:xfrm>
              <a:off x="4481948" y="734383"/>
              <a:ext cx="2826327" cy="1479665"/>
              <a:chOff x="4481948" y="734383"/>
              <a:chExt cx="2826327" cy="1479665"/>
            </a:xfrm>
          </p:grpSpPr>
          <p:sp>
            <p:nvSpPr>
              <p:cNvPr id="669" name="Google Shape;669;p63"/>
              <p:cNvSpPr/>
              <p:nvPr/>
            </p:nvSpPr>
            <p:spPr>
              <a:xfrm>
                <a:off x="4481948" y="734383"/>
                <a:ext cx="2826327" cy="1479665"/>
              </a:xfrm>
              <a:prstGeom prst="roundRect">
                <a:avLst>
                  <a:gd name="adj" fmla="val 16667"/>
                </a:avLst>
              </a:prstGeom>
              <a:solidFill>
                <a:srgbClr val="E8EAE9"/>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70" name="Google Shape;670;p63"/>
              <p:cNvSpPr txBox="1"/>
              <p:nvPr/>
            </p:nvSpPr>
            <p:spPr>
              <a:xfrm>
                <a:off x="4900585" y="1289548"/>
                <a:ext cx="1795550" cy="400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b="1" i="0" u="none" strike="noStrike" cap="none">
                    <a:solidFill>
                      <a:schemeClr val="dk1"/>
                    </a:solidFill>
                    <a:latin typeface="Source Sans Pro"/>
                    <a:ea typeface="Source Sans Pro"/>
                    <a:cs typeface="Source Sans Pro"/>
                    <a:sym typeface="Source Sans Pro"/>
                  </a:rPr>
                  <a:t>Set Targets</a:t>
                </a:r>
                <a:endParaRPr/>
              </a:p>
            </p:txBody>
          </p:sp>
        </p:grpSp>
        <p:grpSp>
          <p:nvGrpSpPr>
            <p:cNvPr id="671" name="Google Shape;671;p63"/>
            <p:cNvGrpSpPr/>
            <p:nvPr/>
          </p:nvGrpSpPr>
          <p:grpSpPr>
            <a:xfrm>
              <a:off x="8578730" y="752414"/>
              <a:ext cx="2826327" cy="1479665"/>
              <a:chOff x="8578730" y="752414"/>
              <a:chExt cx="2826327" cy="1479665"/>
            </a:xfrm>
          </p:grpSpPr>
          <p:sp>
            <p:nvSpPr>
              <p:cNvPr id="672" name="Google Shape;672;p63"/>
              <p:cNvSpPr/>
              <p:nvPr/>
            </p:nvSpPr>
            <p:spPr>
              <a:xfrm>
                <a:off x="8578730" y="752414"/>
                <a:ext cx="2826327" cy="1479665"/>
              </a:xfrm>
              <a:prstGeom prst="roundRect">
                <a:avLst>
                  <a:gd name="adj" fmla="val 16667"/>
                </a:avLst>
              </a:prstGeom>
              <a:solidFill>
                <a:srgbClr val="E8EAE9"/>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73" name="Google Shape;673;p63"/>
              <p:cNvSpPr txBox="1"/>
              <p:nvPr/>
            </p:nvSpPr>
            <p:spPr>
              <a:xfrm>
                <a:off x="8790702" y="982154"/>
                <a:ext cx="2402379" cy="12311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b="1" i="0" u="none" strike="noStrike" cap="none">
                    <a:solidFill>
                      <a:schemeClr val="dk1"/>
                    </a:solidFill>
                    <a:latin typeface="Source Sans Pro"/>
                    <a:ea typeface="Source Sans Pro"/>
                    <a:cs typeface="Source Sans Pro"/>
                    <a:sym typeface="Source Sans Pro"/>
                  </a:rPr>
                  <a:t>Indicate BMPs, Estimate Current Loads and Plan New BMPs</a:t>
                </a:r>
                <a:endParaRPr/>
              </a:p>
            </p:txBody>
          </p:sp>
        </p:grpSp>
        <p:grpSp>
          <p:nvGrpSpPr>
            <p:cNvPr id="674" name="Google Shape;674;p63"/>
            <p:cNvGrpSpPr/>
            <p:nvPr/>
          </p:nvGrpSpPr>
          <p:grpSpPr>
            <a:xfrm>
              <a:off x="8578730" y="3599411"/>
              <a:ext cx="2826327" cy="1479665"/>
              <a:chOff x="415636" y="3599411"/>
              <a:chExt cx="2826327" cy="1479665"/>
            </a:xfrm>
          </p:grpSpPr>
          <p:sp>
            <p:nvSpPr>
              <p:cNvPr id="675" name="Google Shape;675;p63"/>
              <p:cNvSpPr/>
              <p:nvPr/>
            </p:nvSpPr>
            <p:spPr>
              <a:xfrm>
                <a:off x="415636" y="3599411"/>
                <a:ext cx="2826327" cy="1479665"/>
              </a:xfrm>
              <a:prstGeom prst="roundRect">
                <a:avLst>
                  <a:gd name="adj" fmla="val 16667"/>
                </a:avLst>
              </a:prstGeom>
              <a:solidFill>
                <a:srgbClr val="E8EAE9"/>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76" name="Google Shape;676;p63"/>
              <p:cNvSpPr txBox="1"/>
              <p:nvPr/>
            </p:nvSpPr>
            <p:spPr>
              <a:xfrm>
                <a:off x="980900" y="4154578"/>
                <a:ext cx="1695796" cy="400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b="1" i="0" u="none" strike="noStrike" cap="none">
                    <a:solidFill>
                      <a:schemeClr val="dk1"/>
                    </a:solidFill>
                    <a:latin typeface="Source Sans Pro"/>
                    <a:ea typeface="Source Sans Pro"/>
                    <a:cs typeface="Source Sans Pro"/>
                    <a:sym typeface="Source Sans Pro"/>
                  </a:rPr>
                  <a:t>Implement</a:t>
                </a:r>
                <a:endParaRPr/>
              </a:p>
            </p:txBody>
          </p:sp>
        </p:grpSp>
        <p:grpSp>
          <p:nvGrpSpPr>
            <p:cNvPr id="677" name="Google Shape;677;p63"/>
            <p:cNvGrpSpPr/>
            <p:nvPr/>
          </p:nvGrpSpPr>
          <p:grpSpPr>
            <a:xfrm>
              <a:off x="4497183" y="3599411"/>
              <a:ext cx="2826327" cy="1479665"/>
              <a:chOff x="4497183" y="3599411"/>
              <a:chExt cx="2826327" cy="1479665"/>
            </a:xfrm>
          </p:grpSpPr>
          <p:sp>
            <p:nvSpPr>
              <p:cNvPr id="678" name="Google Shape;678;p63"/>
              <p:cNvSpPr/>
              <p:nvPr/>
            </p:nvSpPr>
            <p:spPr>
              <a:xfrm>
                <a:off x="4497183" y="3599411"/>
                <a:ext cx="2826327" cy="1479665"/>
              </a:xfrm>
              <a:prstGeom prst="roundRect">
                <a:avLst>
                  <a:gd name="adj" fmla="val 16667"/>
                </a:avLst>
              </a:prstGeom>
              <a:solidFill>
                <a:srgbClr val="E8EAE9"/>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79" name="Google Shape;679;p63"/>
              <p:cNvSpPr txBox="1"/>
              <p:nvPr/>
            </p:nvSpPr>
            <p:spPr>
              <a:xfrm>
                <a:off x="4987635" y="4174775"/>
                <a:ext cx="1795550" cy="6771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b="1" i="0" u="none" strike="noStrike" cap="none">
                    <a:solidFill>
                      <a:schemeClr val="dk1"/>
                    </a:solidFill>
                    <a:latin typeface="Source Sans Pro"/>
                    <a:ea typeface="Source Sans Pro"/>
                    <a:cs typeface="Source Sans Pro"/>
                    <a:sym typeface="Source Sans Pro"/>
                  </a:rPr>
                  <a:t>Track and Report</a:t>
                </a:r>
                <a:endParaRPr/>
              </a:p>
            </p:txBody>
          </p:sp>
        </p:grpSp>
        <p:grpSp>
          <p:nvGrpSpPr>
            <p:cNvPr id="680" name="Google Shape;680;p63"/>
            <p:cNvGrpSpPr/>
            <p:nvPr/>
          </p:nvGrpSpPr>
          <p:grpSpPr>
            <a:xfrm>
              <a:off x="415636" y="3599411"/>
              <a:ext cx="2826327" cy="1479665"/>
              <a:chOff x="8578730" y="3599411"/>
              <a:chExt cx="2826327" cy="1479665"/>
            </a:xfrm>
          </p:grpSpPr>
          <p:sp>
            <p:nvSpPr>
              <p:cNvPr id="681" name="Google Shape;681;p63"/>
              <p:cNvSpPr/>
              <p:nvPr/>
            </p:nvSpPr>
            <p:spPr>
              <a:xfrm>
                <a:off x="8578730" y="3599411"/>
                <a:ext cx="2826327" cy="1479665"/>
              </a:xfrm>
              <a:prstGeom prst="roundRect">
                <a:avLst>
                  <a:gd name="adj" fmla="val 16667"/>
                </a:avLst>
              </a:prstGeom>
              <a:solidFill>
                <a:srgbClr val="E8EAE9"/>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82" name="Google Shape;682;p63"/>
              <p:cNvSpPr txBox="1"/>
              <p:nvPr/>
            </p:nvSpPr>
            <p:spPr>
              <a:xfrm>
                <a:off x="9143999" y="4016078"/>
                <a:ext cx="1762298" cy="6771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b="1" i="0" u="none" strike="noStrike" cap="none">
                    <a:solidFill>
                      <a:schemeClr val="dk1"/>
                    </a:solidFill>
                    <a:latin typeface="Source Sans Pro"/>
                    <a:ea typeface="Source Sans Pro"/>
                    <a:cs typeface="Source Sans Pro"/>
                    <a:sym typeface="Source Sans Pro"/>
                  </a:rPr>
                  <a:t>Progress and Accountability</a:t>
                </a:r>
                <a:endParaRPr/>
              </a:p>
            </p:txBody>
          </p:sp>
        </p:grpSp>
        <p:sp>
          <p:nvSpPr>
            <p:cNvPr id="683" name="Google Shape;683;p63"/>
            <p:cNvSpPr/>
            <p:nvPr/>
          </p:nvSpPr>
          <p:spPr>
            <a:xfrm>
              <a:off x="3488816" y="1365115"/>
              <a:ext cx="731520" cy="496701"/>
            </a:xfrm>
            <a:prstGeom prst="rightArrow">
              <a:avLst>
                <a:gd name="adj1" fmla="val 50000"/>
                <a:gd name="adj2" fmla="val 50000"/>
              </a:avLst>
            </a:prstGeom>
            <a:solidFill>
              <a:schemeClr val="accent1"/>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84" name="Google Shape;684;p63"/>
            <p:cNvSpPr/>
            <p:nvPr/>
          </p:nvSpPr>
          <p:spPr>
            <a:xfrm rot="10800000">
              <a:off x="7585359" y="4154576"/>
              <a:ext cx="731520" cy="496701"/>
            </a:xfrm>
            <a:prstGeom prst="rightArrow">
              <a:avLst>
                <a:gd name="adj1" fmla="val 50000"/>
                <a:gd name="adj2" fmla="val 50000"/>
              </a:avLst>
            </a:prstGeom>
            <a:solidFill>
              <a:schemeClr val="accent1"/>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85" name="Google Shape;685;p63"/>
            <p:cNvSpPr/>
            <p:nvPr/>
          </p:nvSpPr>
          <p:spPr>
            <a:xfrm rot="10800000">
              <a:off x="3503813" y="4154577"/>
              <a:ext cx="731520" cy="496701"/>
            </a:xfrm>
            <a:prstGeom prst="rightArrow">
              <a:avLst>
                <a:gd name="adj1" fmla="val 50000"/>
                <a:gd name="adj2" fmla="val 50000"/>
              </a:avLst>
            </a:prstGeom>
            <a:solidFill>
              <a:schemeClr val="accent1"/>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86" name="Google Shape;686;p63"/>
            <p:cNvSpPr/>
            <p:nvPr/>
          </p:nvSpPr>
          <p:spPr>
            <a:xfrm>
              <a:off x="7569887" y="1365114"/>
              <a:ext cx="731520" cy="496701"/>
            </a:xfrm>
            <a:prstGeom prst="rightArrow">
              <a:avLst>
                <a:gd name="adj1" fmla="val 50000"/>
                <a:gd name="adj2" fmla="val 50000"/>
              </a:avLst>
            </a:prstGeom>
            <a:solidFill>
              <a:schemeClr val="accent1"/>
            </a:solidFill>
            <a:ln w="25400" cap="flat" cmpd="sng">
              <a:solidFill>
                <a:srgbClr val="0073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Source Sans Pro"/>
                <a:ea typeface="Source Sans Pro"/>
                <a:cs typeface="Source Sans Pro"/>
                <a:sym typeface="Source Sans Pro"/>
              </a:endParaRPr>
            </a:p>
          </p:txBody>
        </p:sp>
        <p:sp>
          <p:nvSpPr>
            <p:cNvPr id="688" name="Google Shape;688;p63"/>
            <p:cNvSpPr txBox="1"/>
            <p:nvPr/>
          </p:nvSpPr>
          <p:spPr>
            <a:xfrm>
              <a:off x="8578730" y="2422749"/>
              <a:ext cx="2394065" cy="954108"/>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chemeClr val="dk1"/>
                </a:buClr>
                <a:buSzPts val="1350"/>
                <a:buFont typeface="Arial"/>
                <a:buChar char="•"/>
              </a:pPr>
              <a:r>
                <a:rPr lang="en-US" sz="1350" b="0" i="0" u="none" strike="noStrike" cap="none">
                  <a:solidFill>
                    <a:schemeClr val="dk1"/>
                  </a:solidFill>
                  <a:latin typeface="Source Sans Pro"/>
                  <a:ea typeface="Source Sans Pro"/>
                  <a:cs typeface="Source Sans Pro"/>
                  <a:sym typeface="Source Sans Pro"/>
                </a:rPr>
                <a:t>CAST</a:t>
              </a:r>
              <a:endParaRPr sz="1350" b="0" i="0" u="none" strike="noStrike" cap="none">
                <a:solidFill>
                  <a:schemeClr val="dk1"/>
                </a:solidFill>
                <a:latin typeface="Source Sans Pro"/>
                <a:ea typeface="Source Sans Pro"/>
                <a:cs typeface="Source Sans Pro"/>
                <a:sym typeface="Source Sans Pro"/>
              </a:endParaRPr>
            </a:p>
            <a:p>
              <a:pPr marL="214313" marR="0" lvl="0" indent="-214313" algn="l" rtl="0">
                <a:spcBef>
                  <a:spcPts val="0"/>
                </a:spcBef>
                <a:spcAft>
                  <a:spcPts val="0"/>
                </a:spcAft>
                <a:buClr>
                  <a:schemeClr val="dk1"/>
                </a:buClr>
                <a:buSzPts val="1350"/>
                <a:buFont typeface="Arial"/>
                <a:buChar char="•"/>
              </a:pPr>
              <a:r>
                <a:rPr lang="en-US" sz="1350" b="0" i="0" u="none" strike="noStrike" cap="none">
                  <a:solidFill>
                    <a:schemeClr val="dk1"/>
                  </a:solidFill>
                  <a:latin typeface="Source Sans Pro"/>
                  <a:ea typeface="Source Sans Pro"/>
                  <a:cs typeface="Source Sans Pro"/>
                  <a:sym typeface="Source Sans Pro"/>
                </a:rPr>
                <a:t>502 Guidance</a:t>
              </a:r>
              <a:endParaRPr/>
            </a:p>
            <a:p>
              <a:pPr marL="0" marR="0" lvl="0" indent="0" algn="l" rtl="0">
                <a:spcBef>
                  <a:spcPts val="0"/>
                </a:spcBef>
                <a:spcAft>
                  <a:spcPts val="0"/>
                </a:spcAft>
                <a:buNone/>
              </a:pPr>
              <a:endParaRPr sz="1350">
                <a:solidFill>
                  <a:schemeClr val="dk1"/>
                </a:solidFill>
                <a:latin typeface="Source Sans Pro"/>
                <a:ea typeface="Source Sans Pro"/>
                <a:cs typeface="Source Sans Pro"/>
                <a:sym typeface="Source Sans Pro"/>
              </a:endParaRPr>
            </a:p>
          </p:txBody>
        </p:sp>
        <p:sp>
          <p:nvSpPr>
            <p:cNvPr id="689" name="Google Shape;689;p63"/>
            <p:cNvSpPr txBox="1"/>
            <p:nvPr/>
          </p:nvSpPr>
          <p:spPr>
            <a:xfrm>
              <a:off x="4380804" y="2422749"/>
              <a:ext cx="3009209" cy="1231107"/>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chemeClr val="dk1"/>
                </a:buClr>
                <a:buSzPts val="1350"/>
                <a:buFont typeface="Arial"/>
                <a:buChar char="•"/>
              </a:pPr>
              <a:r>
                <a:rPr lang="en-US" sz="1350">
                  <a:solidFill>
                    <a:schemeClr val="dk1"/>
                  </a:solidFill>
                  <a:latin typeface="Source Sans Pro"/>
                  <a:ea typeface="Source Sans Pro"/>
                  <a:cs typeface="Source Sans Pro"/>
                  <a:sym typeface="Source Sans Pro"/>
                </a:rPr>
                <a:t>States or EPA will use the Federal Target Protocol</a:t>
              </a:r>
              <a:endParaRPr/>
            </a:p>
            <a:p>
              <a:pPr marL="0" marR="0" lvl="0" indent="0" algn="l" rtl="0">
                <a:spcBef>
                  <a:spcPts val="0"/>
                </a:spcBef>
                <a:spcAft>
                  <a:spcPts val="0"/>
                </a:spcAft>
                <a:buNone/>
              </a:pPr>
              <a:endParaRPr sz="135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350">
                <a:solidFill>
                  <a:schemeClr val="dk1"/>
                </a:solidFill>
                <a:latin typeface="Source Sans Pro"/>
                <a:ea typeface="Source Sans Pro"/>
                <a:cs typeface="Source Sans Pro"/>
                <a:sym typeface="Source Sans Pro"/>
              </a:endParaRPr>
            </a:p>
          </p:txBody>
        </p:sp>
        <p:sp>
          <p:nvSpPr>
            <p:cNvPr id="690" name="Google Shape;690;p63"/>
            <p:cNvSpPr txBox="1"/>
            <p:nvPr/>
          </p:nvSpPr>
          <p:spPr>
            <a:xfrm>
              <a:off x="4427336" y="5147210"/>
              <a:ext cx="3009209" cy="1785104"/>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chemeClr val="dk1"/>
                </a:buClr>
                <a:buSzPts val="1350"/>
                <a:buFont typeface="Arial"/>
                <a:buChar char="•"/>
              </a:pPr>
              <a:r>
                <a:rPr lang="en-US" sz="1350" dirty="0">
                  <a:solidFill>
                    <a:schemeClr val="dk1"/>
                  </a:solidFill>
                  <a:latin typeface="Source Sans Pro"/>
                  <a:ea typeface="Source Sans Pro"/>
                  <a:cs typeface="Source Sans Pro"/>
                  <a:sym typeface="Source Sans Pro"/>
                </a:rPr>
                <a:t>Spreadsheets to the States</a:t>
              </a:r>
              <a:endParaRPr dirty="0"/>
            </a:p>
            <a:p>
              <a:pPr marL="214313" marR="0" lvl="0" indent="-214313" algn="l" rtl="0">
                <a:spcBef>
                  <a:spcPts val="0"/>
                </a:spcBef>
                <a:spcAft>
                  <a:spcPts val="0"/>
                </a:spcAft>
                <a:buClr>
                  <a:schemeClr val="dk1"/>
                </a:buClr>
                <a:buSzPts val="1350"/>
                <a:buFont typeface="Arial"/>
                <a:buChar char="•"/>
              </a:pPr>
              <a:r>
                <a:rPr lang="en-US" sz="1350" dirty="0">
                  <a:solidFill>
                    <a:schemeClr val="dk1"/>
                  </a:solidFill>
                  <a:latin typeface="Source Sans Pro"/>
                  <a:ea typeface="Source Sans Pro"/>
                  <a:cs typeface="Source Sans Pro"/>
                  <a:sym typeface="Source Sans Pro"/>
                </a:rPr>
                <a:t>States report through NEIEN</a:t>
              </a:r>
              <a:endParaRPr dirty="0"/>
            </a:p>
            <a:p>
              <a:pPr marL="214313" marR="0" lvl="0" indent="-128588" algn="l" rtl="0">
                <a:spcBef>
                  <a:spcPts val="0"/>
                </a:spcBef>
                <a:spcAft>
                  <a:spcPts val="0"/>
                </a:spcAft>
                <a:buClr>
                  <a:schemeClr val="dk1"/>
                </a:buClr>
                <a:buSzPts val="1350"/>
                <a:buFont typeface="Arial"/>
                <a:buNone/>
              </a:pPr>
              <a:endParaRPr sz="135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350" dirty="0">
                <a:solidFill>
                  <a:schemeClr val="dk1"/>
                </a:solidFill>
                <a:latin typeface="Source Sans Pro"/>
                <a:ea typeface="Source Sans Pro"/>
                <a:cs typeface="Source Sans Pro"/>
                <a:sym typeface="Source Sans Pro"/>
              </a:endParaRPr>
            </a:p>
          </p:txBody>
        </p:sp>
        <p:sp>
          <p:nvSpPr>
            <p:cNvPr id="691" name="Google Shape;691;p63"/>
            <p:cNvSpPr txBox="1"/>
            <p:nvPr/>
          </p:nvSpPr>
          <p:spPr>
            <a:xfrm>
              <a:off x="8578730" y="5285710"/>
              <a:ext cx="3226011" cy="1508105"/>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chemeClr val="dk1"/>
                </a:buClr>
                <a:buSzPts val="1350"/>
                <a:buFont typeface="Arial"/>
                <a:buChar char="•"/>
              </a:pPr>
              <a:r>
                <a:rPr lang="en-US" sz="1350">
                  <a:solidFill>
                    <a:schemeClr val="dk1"/>
                  </a:solidFill>
                  <a:latin typeface="Source Sans Pro"/>
                  <a:ea typeface="Source Sans Pro"/>
                  <a:cs typeface="Source Sans Pro"/>
                  <a:sym typeface="Source Sans Pro"/>
                </a:rPr>
                <a:t>502 Guidance</a:t>
              </a:r>
              <a:endParaRPr/>
            </a:p>
            <a:p>
              <a:pPr marL="214313" marR="0" lvl="0" indent="-214313" algn="l" rtl="0">
                <a:spcBef>
                  <a:spcPts val="0"/>
                </a:spcBef>
                <a:spcAft>
                  <a:spcPts val="0"/>
                </a:spcAft>
                <a:buClr>
                  <a:schemeClr val="dk1"/>
                </a:buClr>
                <a:buSzPts val="1350"/>
                <a:buFont typeface="Arial"/>
                <a:buChar char="•"/>
              </a:pPr>
              <a:r>
                <a:rPr lang="en-US" sz="1350">
                  <a:solidFill>
                    <a:schemeClr val="dk1"/>
                  </a:solidFill>
                  <a:latin typeface="Source Sans Pro"/>
                  <a:ea typeface="Source Sans Pro"/>
                  <a:cs typeface="Source Sans Pro"/>
                  <a:sym typeface="Source Sans Pro"/>
                </a:rPr>
                <a:t>Chesapeake Bay Basinwide BMP Verification Framework</a:t>
              </a:r>
              <a:endParaRPr/>
            </a:p>
            <a:p>
              <a:pPr marL="0" marR="0" lvl="0" indent="0" algn="l" rtl="0">
                <a:spcBef>
                  <a:spcPts val="0"/>
                </a:spcBef>
                <a:spcAft>
                  <a:spcPts val="0"/>
                </a:spcAft>
                <a:buNone/>
              </a:pPr>
              <a:endParaRPr sz="1350">
                <a:solidFill>
                  <a:schemeClr val="dk1"/>
                </a:solidFill>
                <a:latin typeface="Source Sans Pro"/>
                <a:ea typeface="Source Sans Pro"/>
                <a:cs typeface="Source Sans Pro"/>
                <a:sym typeface="Source Sans Pro"/>
              </a:endParaRPr>
            </a:p>
          </p:txBody>
        </p:sp>
      </p:grpSp>
      <p:sp>
        <p:nvSpPr>
          <p:cNvPr id="692" name="Google Shape;692;p63"/>
          <p:cNvSpPr txBox="1"/>
          <p:nvPr/>
        </p:nvSpPr>
        <p:spPr>
          <a:xfrm>
            <a:off x="200548" y="1156380"/>
            <a:ext cx="7369229"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Source Sans Pro"/>
                <a:ea typeface="Source Sans Pro"/>
                <a:cs typeface="Source Sans Pro"/>
                <a:sym typeface="Source Sans Pro"/>
              </a:rPr>
              <a:t>Tools and resources available to federal agencies, broken out by process.</a:t>
            </a:r>
            <a:endParaRPr sz="1500" b="1">
              <a:solidFill>
                <a:schemeClr val="dk1"/>
              </a:solidFill>
              <a:latin typeface="Source Sans Pro"/>
              <a:ea typeface="Source Sans Pro"/>
              <a:cs typeface="Source Sans Pro"/>
              <a:sym typeface="Source Sans Pro"/>
            </a:endParaRPr>
          </a:p>
        </p:txBody>
      </p:sp>
      <p:sp>
        <p:nvSpPr>
          <p:cNvPr id="693" name="Google Shape;693;p63"/>
          <p:cNvSpPr txBox="1"/>
          <p:nvPr/>
        </p:nvSpPr>
        <p:spPr>
          <a:xfrm>
            <a:off x="127376" y="2797771"/>
            <a:ext cx="2270167" cy="7155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i="1">
                <a:solidFill>
                  <a:schemeClr val="dk1"/>
                </a:solidFill>
                <a:latin typeface="Source Sans Pro"/>
                <a:ea typeface="Source Sans Pro"/>
                <a:cs typeface="Source Sans Pro"/>
                <a:sym typeface="Source Sans Pro"/>
              </a:rPr>
              <a:t>Phase 6</a:t>
            </a:r>
            <a:endParaRPr/>
          </a:p>
          <a:p>
            <a:pPr marL="214313" marR="0" lvl="0" indent="-214313" algn="l" rtl="0">
              <a:spcBef>
                <a:spcPts val="0"/>
              </a:spcBef>
              <a:spcAft>
                <a:spcPts val="0"/>
              </a:spcAft>
              <a:buClr>
                <a:schemeClr val="dk1"/>
              </a:buClr>
              <a:buSzPts val="1350"/>
              <a:buFont typeface="Arial"/>
              <a:buChar char="•"/>
            </a:pPr>
            <a:r>
              <a:rPr lang="en-US" sz="1350">
                <a:solidFill>
                  <a:schemeClr val="dk1"/>
                </a:solidFill>
                <a:latin typeface="Source Sans Pro"/>
                <a:ea typeface="Source Sans Pro"/>
                <a:cs typeface="Source Sans Pro"/>
                <a:sym typeface="Source Sans Pro"/>
              </a:rPr>
              <a:t>Facility Editor Tool</a:t>
            </a:r>
            <a:endParaRPr/>
          </a:p>
          <a:p>
            <a:pPr marL="0" marR="0" lvl="0" indent="0" algn="l" rtl="0">
              <a:spcBef>
                <a:spcPts val="0"/>
              </a:spcBef>
              <a:spcAft>
                <a:spcPts val="0"/>
              </a:spcAft>
              <a:buNone/>
            </a:pPr>
            <a:endParaRPr sz="1350">
              <a:solidFill>
                <a:schemeClr val="dk1"/>
              </a:solidFill>
              <a:latin typeface="Source Sans Pro"/>
              <a:ea typeface="Source Sans Pro"/>
              <a:cs typeface="Source Sans Pro"/>
              <a:sym typeface="Source Sans Pro"/>
            </a:endParaRPr>
          </a:p>
        </p:txBody>
      </p:sp>
      <p:sp>
        <p:nvSpPr>
          <p:cNvPr id="694" name="Google Shape;694;p63"/>
          <p:cNvSpPr txBox="1"/>
          <p:nvPr/>
        </p:nvSpPr>
        <p:spPr>
          <a:xfrm>
            <a:off x="304801" y="4937181"/>
            <a:ext cx="201549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i="1" dirty="0">
                <a:solidFill>
                  <a:schemeClr val="dk1"/>
                </a:solidFill>
                <a:latin typeface="Source Sans Pro"/>
                <a:ea typeface="Source Sans Pro"/>
                <a:cs typeface="Source Sans Pro"/>
                <a:sym typeface="Source Sans Pro"/>
              </a:rPr>
              <a:t>Phase 6 </a:t>
            </a:r>
            <a:endParaRPr sz="1350" dirty="0">
              <a:solidFill>
                <a:schemeClr val="dk1"/>
              </a:solidFill>
              <a:latin typeface="Source Sans Pro"/>
              <a:ea typeface="Source Sans Pro"/>
              <a:cs typeface="Source Sans Pro"/>
              <a:sym typeface="Source Sans Pro"/>
            </a:endParaRPr>
          </a:p>
          <a:p>
            <a:pPr marL="214313" marR="0" lvl="0" indent="-214313" algn="l" rtl="0">
              <a:spcBef>
                <a:spcPts val="0"/>
              </a:spcBef>
              <a:spcAft>
                <a:spcPts val="0"/>
              </a:spcAft>
              <a:buClr>
                <a:schemeClr val="dk1"/>
              </a:buClr>
              <a:buSzPts val="1350"/>
              <a:buFont typeface="Arial"/>
              <a:buChar char="•"/>
            </a:pPr>
            <a:r>
              <a:rPr lang="en-US" sz="1350" dirty="0">
                <a:solidFill>
                  <a:schemeClr val="dk1"/>
                </a:solidFill>
                <a:latin typeface="Source Sans Pro"/>
                <a:ea typeface="Source Sans Pro"/>
                <a:cs typeface="Source Sans Pro"/>
                <a:sym typeface="Source Sans Pro"/>
              </a:rPr>
              <a:t>CAST</a:t>
            </a:r>
            <a:endParaRPr dirty="0"/>
          </a:p>
          <a:p>
            <a:pPr marL="214313" marR="0" lvl="0" indent="-214313" algn="l" rtl="0">
              <a:spcBef>
                <a:spcPts val="0"/>
              </a:spcBef>
              <a:spcAft>
                <a:spcPts val="0"/>
              </a:spcAft>
              <a:buClr>
                <a:schemeClr val="dk1"/>
              </a:buClr>
              <a:buSzPts val="1350"/>
              <a:buFont typeface="Arial"/>
              <a:buChar char="•"/>
            </a:pPr>
            <a:r>
              <a:rPr lang="en-US" sz="1350" dirty="0">
                <a:solidFill>
                  <a:schemeClr val="dk1"/>
                </a:solidFill>
                <a:latin typeface="Source Sans Pro"/>
                <a:ea typeface="Source Sans Pro"/>
                <a:cs typeface="Source Sans Pro"/>
                <a:sym typeface="Source Sans Pro"/>
              </a:rPr>
              <a:t>Watershed Model</a:t>
            </a:r>
            <a:endParaRPr dirty="0"/>
          </a:p>
          <a:p>
            <a:pPr marL="0" marR="0" lvl="0" indent="0" algn="l" rtl="0">
              <a:spcBef>
                <a:spcPts val="0"/>
              </a:spcBef>
              <a:spcAft>
                <a:spcPts val="0"/>
              </a:spcAft>
              <a:buNone/>
            </a:pPr>
            <a:endParaRPr sz="1350" dirty="0">
              <a:solidFill>
                <a:schemeClr val="dk1"/>
              </a:solidFill>
              <a:latin typeface="Source Sans Pro"/>
              <a:ea typeface="Source Sans Pro"/>
              <a:cs typeface="Source Sans Pro"/>
              <a:sym typeface="Source Sans Pro"/>
            </a:endParaRPr>
          </a:p>
        </p:txBody>
      </p:sp>
      <p:sp>
        <p:nvSpPr>
          <p:cNvPr id="695" name="Google Shape;695;p63"/>
          <p:cNvSpPr txBox="1"/>
          <p:nvPr/>
        </p:nvSpPr>
        <p:spPr>
          <a:xfrm>
            <a:off x="0" y="347666"/>
            <a:ext cx="9143999" cy="623383"/>
          </a:xfrm>
          <a:prstGeom prst="rect">
            <a:avLst/>
          </a:prstGeom>
          <a:noFill/>
          <a:ln>
            <a:noFill/>
          </a:ln>
        </p:spPr>
        <p:txBody>
          <a:bodyPr spcFirstLastPara="1" wrap="square" lIns="0" tIns="0" rIns="0" bIns="0" anchor="t"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u="none" dirty="0">
                <a:solidFill>
                  <a:schemeClr val="dk1"/>
                </a:solidFill>
                <a:latin typeface="Arial"/>
                <a:ea typeface="Arial"/>
                <a:cs typeface="Arial"/>
                <a:sym typeface="Arial"/>
              </a:rPr>
              <a:t>Modeling Tools</a:t>
            </a:r>
            <a:endParaRPr sz="3300" b="1" u="none" dirty="0">
              <a:solidFill>
                <a:schemeClr val="dk1"/>
              </a:solidFill>
              <a:latin typeface="Arial"/>
              <a:ea typeface="Arial"/>
              <a:cs typeface="Arial"/>
              <a:sym typeface="Arial"/>
            </a:endParaRPr>
          </a:p>
        </p:txBody>
      </p:sp>
      <p:sp>
        <p:nvSpPr>
          <p:cNvPr id="2" name="Curved Left Arrow 1"/>
          <p:cNvSpPr/>
          <p:nvPr/>
        </p:nvSpPr>
        <p:spPr>
          <a:xfrm>
            <a:off x="8130885" y="2082878"/>
            <a:ext cx="941415" cy="2308660"/>
          </a:xfrm>
          <a:prstGeom prst="curvedLeftArrow">
            <a:avLst>
              <a:gd name="adj1" fmla="val 31084"/>
              <a:gd name="adj2" fmla="val 53131"/>
              <a:gd name="adj3" fmla="val 27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4"/>
          <p:cNvSpPr txBox="1"/>
          <p:nvPr/>
        </p:nvSpPr>
        <p:spPr>
          <a:xfrm>
            <a:off x="0" y="415700"/>
            <a:ext cx="9144000" cy="586039"/>
          </a:xfrm>
          <a:prstGeom prst="rect">
            <a:avLst/>
          </a:prstGeom>
          <a:noFill/>
          <a:ln>
            <a:noFill/>
          </a:ln>
        </p:spPr>
        <p:txBody>
          <a:bodyPr spcFirstLastPara="1" wrap="square" lIns="0" tIns="0" rIns="0" bIns="0" anchor="t"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dirty="0">
                <a:solidFill>
                  <a:schemeClr val="dk1"/>
                </a:solidFill>
                <a:latin typeface="Arial"/>
                <a:ea typeface="Arial"/>
                <a:cs typeface="Arial"/>
                <a:sym typeface="Arial"/>
              </a:rPr>
              <a:t>Chesapeake Bay Program Key Years</a:t>
            </a:r>
            <a:endParaRPr sz="3300" b="1" dirty="0">
              <a:solidFill>
                <a:schemeClr val="dk1"/>
              </a:solidFill>
              <a:latin typeface="Arial"/>
              <a:ea typeface="Arial"/>
              <a:cs typeface="Arial"/>
              <a:sym typeface="Arial"/>
            </a:endParaRPr>
          </a:p>
        </p:txBody>
      </p:sp>
      <p:sp>
        <p:nvSpPr>
          <p:cNvPr id="702" name="Google Shape;702;p64"/>
          <p:cNvSpPr txBox="1"/>
          <p:nvPr/>
        </p:nvSpPr>
        <p:spPr>
          <a:xfrm>
            <a:off x="26504" y="1001739"/>
            <a:ext cx="8888896" cy="58785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1985 - The Chesapeake Bay Program Partnership est. 1983; 985 provides representative "baseline" to measure progress made to date</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2010 - The Chesapeake Bay TMDL was published on December 29, 2010. This year provides a second "baseline" to measure TMDL progress made to date</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Forms the basis of two key scenarios that place boundaries on possible pollution efforts.</a:t>
            </a:r>
            <a:endParaRPr dirty="0"/>
          </a:p>
          <a:p>
            <a:pPr marL="1200150" marR="0" lvl="2"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No Action:  2010 if no BMPs had been implemented and no wastewater treatment plant upgrades had been made</a:t>
            </a:r>
            <a:endParaRPr dirty="0"/>
          </a:p>
          <a:p>
            <a:pPr marL="1200150" marR="0" lvl="2"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E3: 2010 if all the theoretically possible treatment plant upgrades and BMPs had been completed</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Both are used to determine State 2025 Planning Targets</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States must account for growth in nutrient sources out to 2025</a:t>
            </a: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2017 - This year represents the mid-point of the TMDL process by which all actions planned by jurisdictions were to have been completed to reduce N,P and S by 60%</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This year also represents the most recent estimates of progress made to date</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2025 - This is the year that ALL practices must be in place to meet water quality standards in the Chesapeake Bay and its tidal tributaries. </a:t>
            </a:r>
            <a:endParaRPr sz="1800" dirty="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States with support from local partners will be asked to develop Phase III WIPs that can achieve their pollution reduction goals by this year</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65"/>
          <p:cNvSpPr txBox="1">
            <a:spLocks noGrp="1"/>
          </p:cNvSpPr>
          <p:nvPr>
            <p:ph type="body" idx="1"/>
          </p:nvPr>
        </p:nvSpPr>
        <p:spPr>
          <a:xfrm>
            <a:off x="28575" y="381000"/>
            <a:ext cx="9115425" cy="457201"/>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Common Terms and Definitions</a:t>
            </a:r>
            <a:endParaRPr sz="3300" b="1" i="0" u="none" strike="noStrike" cap="none" dirty="0">
              <a:solidFill>
                <a:schemeClr val="dk1"/>
              </a:solidFill>
              <a:latin typeface="Arial"/>
              <a:ea typeface="Arial"/>
              <a:cs typeface="Arial"/>
              <a:sym typeface="Arial"/>
            </a:endParaRPr>
          </a:p>
        </p:txBody>
      </p:sp>
      <p:sp>
        <p:nvSpPr>
          <p:cNvPr id="709" name="Google Shape;709;p6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34</a:t>
            </a:fld>
            <a:endParaRPr sz="700">
              <a:solidFill>
                <a:srgbClr val="B7B7A9"/>
              </a:solidFill>
              <a:latin typeface="Source Sans Pro"/>
              <a:ea typeface="Source Sans Pro"/>
              <a:cs typeface="Source Sans Pro"/>
              <a:sym typeface="Source Sans Pro"/>
            </a:endParaRPr>
          </a:p>
        </p:txBody>
      </p:sp>
      <p:sp>
        <p:nvSpPr>
          <p:cNvPr id="710" name="Google Shape;710;p65"/>
          <p:cNvSpPr txBox="1"/>
          <p:nvPr/>
        </p:nvSpPr>
        <p:spPr>
          <a:xfrm>
            <a:off x="28575" y="838201"/>
            <a:ext cx="8686800" cy="6128083"/>
          </a:xfrm>
          <a:prstGeom prst="rect">
            <a:avLst/>
          </a:prstGeom>
          <a:noFill/>
          <a:ln>
            <a:noFill/>
          </a:ln>
        </p:spPr>
        <p:txBody>
          <a:bodyPr spcFirstLastPara="1" wrap="square" lIns="0" tIns="0" rIns="0" bIns="0" anchor="b" anchorCtr="0">
            <a:noAutofit/>
          </a:bodyPr>
          <a:lstStyle/>
          <a:p>
            <a:pPr marL="233363" marR="0" lvl="0" indent="-233363" algn="l" rtl="0">
              <a:lnSpc>
                <a:spcPct val="75000"/>
              </a:lnSpc>
              <a:spcBef>
                <a:spcPts val="0"/>
              </a:spcBef>
              <a:spcAft>
                <a:spcPts val="200"/>
              </a:spcAft>
              <a:buClr>
                <a:schemeClr val="accent5"/>
              </a:buClr>
              <a:buSzPts val="1400"/>
              <a:buFont typeface="Arial"/>
              <a:buChar char="•"/>
            </a:pPr>
            <a:r>
              <a:rPr lang="en-US" sz="1600" b="1" dirty="0">
                <a:solidFill>
                  <a:schemeClr val="dk1"/>
                </a:solidFill>
                <a:latin typeface="Arial"/>
                <a:ea typeface="Arial"/>
                <a:cs typeface="Arial"/>
                <a:sym typeface="Arial"/>
              </a:rPr>
              <a:t>Chesapeake Bay Program Glossary </a:t>
            </a:r>
            <a:r>
              <a:rPr lang="en-US" sz="1600" dirty="0">
                <a:solidFill>
                  <a:schemeClr val="dk1"/>
                </a:solidFill>
                <a:latin typeface="Arial"/>
                <a:ea typeface="Arial"/>
                <a:cs typeface="Arial"/>
                <a:sym typeface="Arial"/>
              </a:rPr>
              <a:t>includes terms used to describe the Chesapeake Bay, its ecosystem and restoration efforts: </a:t>
            </a:r>
            <a:r>
              <a:rPr lang="en-US" sz="1600" u="sng" dirty="0">
                <a:solidFill>
                  <a:schemeClr val="hlink"/>
                </a:solidFill>
                <a:latin typeface="Arial"/>
                <a:ea typeface="Arial"/>
                <a:cs typeface="Arial"/>
                <a:sym typeface="Arial"/>
                <a:hlinkClick r:id="rId3"/>
              </a:rPr>
              <a:t>https://www.chesapeakebay.net/discover/glossary#</a:t>
            </a:r>
            <a:endParaRPr sz="1600" dirty="0">
              <a:solidFill>
                <a:schemeClr val="dk1"/>
              </a:solidFill>
              <a:latin typeface="Arial"/>
              <a:ea typeface="Arial"/>
              <a:cs typeface="Arial"/>
              <a:sym typeface="Arial"/>
            </a:endParaRPr>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Federal data layer</a:t>
            </a:r>
            <a:r>
              <a:rPr lang="en-US" sz="1600" dirty="0">
                <a:solidFill>
                  <a:schemeClr val="dk1"/>
                </a:solidFill>
                <a:latin typeface="Arial"/>
                <a:ea typeface="Arial"/>
                <a:cs typeface="Arial"/>
                <a:sym typeface="Arial"/>
              </a:rPr>
              <a:t>:  Federal lands and facilities ownership, boundary, acreage information located in an ArcGIS Online map viewer for the Chesapeake Bay watershed. http://gis.chesapeakebay.net/fedfacs/</a:t>
            </a:r>
            <a:endParaRPr sz="1600" dirty="0">
              <a:solidFill>
                <a:schemeClr val="dk1"/>
              </a:solidFill>
              <a:latin typeface="Arial"/>
              <a:ea typeface="Arial"/>
              <a:cs typeface="Arial"/>
              <a:sym typeface="Arial"/>
            </a:endParaRPr>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High-resolution data</a:t>
            </a:r>
            <a:r>
              <a:rPr lang="en-US" sz="1600" dirty="0">
                <a:solidFill>
                  <a:schemeClr val="dk1"/>
                </a:solidFill>
                <a:latin typeface="Arial"/>
                <a:ea typeface="Arial"/>
                <a:cs typeface="Arial"/>
                <a:sym typeface="Arial"/>
              </a:rPr>
              <a:t>:  One-meter resolution land cover dataset for the Chesapeake Bay watershed.  Prior data was at the 30-meter resolution.  Gives more accurate look at what’s really on the landscape. http://chesapeakeconservancy.org/conservation-innovation-center/high-resolution-data/land-cover-data-project/</a:t>
            </a:r>
            <a:endParaRPr sz="1600" dirty="0">
              <a:solidFill>
                <a:schemeClr val="dk1"/>
              </a:solidFill>
              <a:latin typeface="Arial"/>
              <a:ea typeface="Arial"/>
              <a:cs typeface="Arial"/>
              <a:sym typeface="Arial"/>
            </a:endParaRPr>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Federal Land Use</a:t>
            </a:r>
            <a:r>
              <a:rPr lang="en-US" sz="1600" dirty="0">
                <a:solidFill>
                  <a:schemeClr val="dk1"/>
                </a:solidFill>
                <a:latin typeface="Arial"/>
                <a:ea typeface="Arial"/>
                <a:cs typeface="Arial"/>
                <a:sym typeface="Arial"/>
              </a:rPr>
              <a:t>:  Most federal land use data is captured within the high-resolution dataset.  Land uses assigned to federal lands include: forest, natural, turf, developed,.  Agricultural land uses were extracted from federal lands due to data gaps and uncertainty.</a:t>
            </a:r>
            <a:endParaRPr sz="1600" dirty="0"/>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Allocation Air</a:t>
            </a:r>
            <a:r>
              <a:rPr lang="en-US" sz="1600" dirty="0">
                <a:solidFill>
                  <a:schemeClr val="dk1"/>
                </a:solidFill>
                <a:latin typeface="Arial"/>
                <a:ea typeface="Arial"/>
                <a:cs typeface="Arial"/>
                <a:sym typeface="Arial"/>
              </a:rPr>
              <a:t>:  Portion of nitrogen, phosphorus and sediment load under the oversight of EPA.  Load reductions are accounted for through the CAA.</a:t>
            </a:r>
            <a:endParaRPr sz="1600" dirty="0"/>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Hydrologic Unit Code (HUC):</a:t>
            </a:r>
            <a:r>
              <a:rPr lang="en-US" sz="1600" b="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A hierarchal sequence of numbers or letters that identify a hydrologic feature like a river, river reach, lake or watershed.  Longer the number sequence the smaller the average size or scale.</a:t>
            </a:r>
            <a:endParaRPr sz="1600" dirty="0"/>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Scenario</a:t>
            </a:r>
            <a:r>
              <a:rPr lang="en-US" sz="1600" dirty="0">
                <a:solidFill>
                  <a:schemeClr val="dk1"/>
                </a:solidFill>
                <a:latin typeface="Arial"/>
                <a:ea typeface="Arial"/>
                <a:cs typeface="Arial"/>
                <a:sym typeface="Arial"/>
              </a:rPr>
              <a:t>:  Forecasted condition for planning purposes to compare against target or goal.</a:t>
            </a:r>
            <a:endParaRPr sz="1600" dirty="0"/>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Calibrated model</a:t>
            </a:r>
            <a:r>
              <a:rPr lang="en-US" sz="1600" dirty="0">
                <a:solidFill>
                  <a:schemeClr val="dk1"/>
                </a:solidFill>
                <a:latin typeface="Arial"/>
                <a:ea typeface="Arial"/>
                <a:cs typeface="Arial"/>
                <a:sym typeface="Arial"/>
              </a:rPr>
              <a:t>:  Phase 6 model uses monitoring data to ensure model outputs mimic conditions from observed monitoring stations.</a:t>
            </a:r>
            <a:endParaRPr sz="1600" dirty="0"/>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Construction General Permit Database</a:t>
            </a:r>
            <a:r>
              <a:rPr lang="en-US" sz="1600" dirty="0">
                <a:solidFill>
                  <a:schemeClr val="dk1"/>
                </a:solidFill>
                <a:latin typeface="Arial"/>
                <a:ea typeface="Arial"/>
                <a:cs typeface="Arial"/>
                <a:sym typeface="Arial"/>
              </a:rPr>
              <a:t>:  States have electronic reporting systems for construction permit applications.  Some may use this database to bring data into their NEIEN submittal.</a:t>
            </a:r>
            <a:endParaRPr sz="1600" dirty="0">
              <a:solidFill>
                <a:schemeClr val="dk1"/>
              </a:solidFill>
              <a:latin typeface="Arial"/>
              <a:ea typeface="Arial"/>
              <a:cs typeface="Arial"/>
              <a:sym typeface="Arial"/>
            </a:endParaRPr>
          </a:p>
          <a:p>
            <a:pPr marL="233363" marR="0" lvl="0" indent="-233363" algn="l" rtl="0">
              <a:lnSpc>
                <a:spcPct val="75000"/>
              </a:lnSpc>
              <a:spcBef>
                <a:spcPts val="560"/>
              </a:spcBef>
              <a:spcAft>
                <a:spcPts val="200"/>
              </a:spcAft>
              <a:buClr>
                <a:schemeClr val="accent5"/>
              </a:buClr>
              <a:buSzPts val="1400"/>
              <a:buFont typeface="Arial"/>
              <a:buChar char="•"/>
            </a:pPr>
            <a:r>
              <a:rPr lang="en-US" sz="1600" b="1" u="sng" dirty="0">
                <a:solidFill>
                  <a:schemeClr val="dk1"/>
                </a:solidFill>
                <a:latin typeface="Arial"/>
                <a:ea typeface="Arial"/>
                <a:cs typeface="Arial"/>
                <a:sym typeface="Arial"/>
              </a:rPr>
              <a:t>Regulated versus unregulated lands</a:t>
            </a:r>
            <a:r>
              <a:rPr lang="en-US" sz="1600" dirty="0">
                <a:solidFill>
                  <a:schemeClr val="dk1"/>
                </a:solidFill>
                <a:latin typeface="Arial"/>
                <a:ea typeface="Arial"/>
                <a:cs typeface="Arial"/>
                <a:sym typeface="Arial"/>
              </a:rPr>
              <a:t>:  Permitted versus non-permitted.  Most of the implementation necessary to meet the CB TMDL will come from lands are not permitted/non-regulated.</a:t>
            </a:r>
            <a:endParaRPr sz="1600" dirty="0">
              <a:solidFill>
                <a:schemeClr val="dk1"/>
              </a:solidFill>
              <a:latin typeface="Arial"/>
              <a:ea typeface="Arial"/>
              <a:cs typeface="Arial"/>
              <a:sym typeface="Arial"/>
            </a:endParaRPr>
          </a:p>
          <a:p>
            <a:pPr marL="0" marR="0" lvl="0" indent="0" algn="l" rtl="0">
              <a:lnSpc>
                <a:spcPct val="75000"/>
              </a:lnSpc>
              <a:spcBef>
                <a:spcPts val="560"/>
              </a:spcBef>
              <a:spcAft>
                <a:spcPts val="0"/>
              </a:spcAft>
              <a:buClr>
                <a:schemeClr val="accent5"/>
              </a:buClr>
              <a:buSzPts val="1400"/>
              <a:buFont typeface="Arial"/>
              <a:buNone/>
            </a:pPr>
            <a:endParaRPr sz="1400" dirty="0">
              <a:solidFill>
                <a:srgbClr val="262626"/>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6"/>
          <p:cNvSpPr txBox="1">
            <a:spLocks noGrp="1"/>
          </p:cNvSpPr>
          <p:nvPr>
            <p:ph type="body" idx="1"/>
          </p:nvPr>
        </p:nvSpPr>
        <p:spPr>
          <a:xfrm>
            <a:off x="12010" y="304800"/>
            <a:ext cx="9131990" cy="990607"/>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Phase III WIP Expectations for Federal Lands and Facilities</a:t>
            </a:r>
            <a:endParaRPr sz="3300" b="1" i="0" u="none" strike="noStrike" cap="none" dirty="0">
              <a:solidFill>
                <a:schemeClr val="dk1"/>
              </a:solidFill>
              <a:latin typeface="Arial"/>
              <a:ea typeface="Arial"/>
              <a:cs typeface="Arial"/>
              <a:sym typeface="Arial"/>
            </a:endParaRPr>
          </a:p>
        </p:txBody>
      </p:sp>
      <p:sp>
        <p:nvSpPr>
          <p:cNvPr id="717" name="Google Shape;717;p6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35</a:t>
            </a:fld>
            <a:endParaRPr sz="700">
              <a:solidFill>
                <a:srgbClr val="B7B7A9"/>
              </a:solidFill>
              <a:latin typeface="Source Sans Pro"/>
              <a:ea typeface="Source Sans Pro"/>
              <a:cs typeface="Source Sans Pro"/>
              <a:sym typeface="Source Sans Pro"/>
            </a:endParaRPr>
          </a:p>
        </p:txBody>
      </p:sp>
      <p:sp>
        <p:nvSpPr>
          <p:cNvPr id="718" name="Google Shape;718;p66"/>
          <p:cNvSpPr txBox="1"/>
          <p:nvPr/>
        </p:nvSpPr>
        <p:spPr>
          <a:xfrm>
            <a:off x="381000" y="1447800"/>
            <a:ext cx="8458200" cy="5632311"/>
          </a:xfrm>
          <a:prstGeom prst="rect">
            <a:avLst/>
          </a:prstGeom>
          <a:noFill/>
          <a:ln>
            <a:noFill/>
          </a:ln>
        </p:spPr>
        <p:txBody>
          <a:bodyPr spcFirstLastPara="1" wrap="square" lIns="91425" tIns="45700" rIns="91425" bIns="45700" anchor="t" anchorCtr="0">
            <a:noAutofit/>
          </a:bodyPr>
          <a:lstStyle/>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Location and description of federal land or facility</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Description and estimate of current TN, TP, and TSS</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Estimate of anticipated growth through 2025 </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Verified records of existing BMPs through 2017</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Description of existing programs, policies, and strategies used to drive BMP implementation</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Inventory of NPDES permits</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Description of facility’s stormwater management program (such as MS4 permit requirements) Planned reductions from point and nonpoint sources including addressing anticipated growth</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BMP implementation scenarios to reduce TN, TP, and TSS to reach the new facility specific targets </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Planned actions, programs, policies, and resources necessary through 2025 </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Plans to address gaps in achieving reductions</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Procedure for tracking and annually reporting BMPs to the jurisdiction in a manner that is consistent with the jurisdiction’s procedures (and copy to EPA)</a:t>
            </a:r>
            <a:endParaRPr dirty="0"/>
          </a:p>
          <a:p>
            <a:pPr marL="347663" marR="0" lvl="2" indent="-347663" algn="l" rtl="0">
              <a:spcBef>
                <a:spcPts val="0"/>
              </a:spcBef>
              <a:spcAft>
                <a:spcPts val="0"/>
              </a:spcAft>
              <a:buClr>
                <a:srgbClr val="000000"/>
              </a:buClr>
              <a:buSzPts val="1800"/>
              <a:buFont typeface="Arial"/>
              <a:buChar char="•"/>
            </a:pPr>
            <a:r>
              <a:rPr lang="en-US" sz="1800" i="0" u="none" strike="noStrike" cap="none" dirty="0">
                <a:solidFill>
                  <a:srgbClr val="000000"/>
                </a:solidFill>
                <a:sym typeface="Arial"/>
              </a:rPr>
              <a:t>Process for assessing implementation progress</a:t>
            </a:r>
            <a:endParaRPr dirty="0"/>
          </a:p>
          <a:p>
            <a:pPr marL="0" marR="0" lvl="0" indent="0" algn="l" rtl="0">
              <a:spcBef>
                <a:spcPts val="0"/>
              </a:spcBef>
              <a:spcAft>
                <a:spcPts val="0"/>
              </a:spcAft>
              <a:buNone/>
            </a:pPr>
            <a:endParaRPr sz="1800" dirty="0">
              <a:solidFill>
                <a:schemeClr val="dk1"/>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7"/>
          <p:cNvSpPr txBox="1">
            <a:spLocks noGrp="1"/>
          </p:cNvSpPr>
          <p:nvPr>
            <p:ph type="body" idx="1"/>
          </p:nvPr>
        </p:nvSpPr>
        <p:spPr>
          <a:xfrm>
            <a:off x="0" y="296299"/>
            <a:ext cx="9144000" cy="990607"/>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Phase III WIP Expectations for Federal Lands and Facilities</a:t>
            </a:r>
            <a:endParaRPr sz="3300" b="1" i="0" u="none" strike="noStrike" cap="none" dirty="0">
              <a:solidFill>
                <a:schemeClr val="dk1"/>
              </a:solidFill>
              <a:latin typeface="Arial"/>
              <a:ea typeface="Arial"/>
              <a:cs typeface="Arial"/>
              <a:sym typeface="Arial"/>
            </a:endParaRPr>
          </a:p>
        </p:txBody>
      </p:sp>
      <p:sp>
        <p:nvSpPr>
          <p:cNvPr id="725" name="Google Shape;725;p67"/>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36</a:t>
            </a:fld>
            <a:endParaRPr sz="700">
              <a:solidFill>
                <a:srgbClr val="B7B7A9"/>
              </a:solidFill>
              <a:latin typeface="Source Sans Pro"/>
              <a:ea typeface="Source Sans Pro"/>
              <a:cs typeface="Source Sans Pro"/>
              <a:sym typeface="Source Sans Pro"/>
            </a:endParaRPr>
          </a:p>
        </p:txBody>
      </p:sp>
      <p:sp>
        <p:nvSpPr>
          <p:cNvPr id="726" name="Google Shape;726;p67"/>
          <p:cNvSpPr/>
          <p:nvPr/>
        </p:nvSpPr>
        <p:spPr>
          <a:xfrm>
            <a:off x="147637" y="1772723"/>
            <a:ext cx="8691563" cy="4278094"/>
          </a:xfrm>
          <a:prstGeom prst="rect">
            <a:avLst/>
          </a:prstGeom>
          <a:noFill/>
          <a:ln>
            <a:noFill/>
          </a:ln>
        </p:spPr>
        <p:txBody>
          <a:bodyPr spcFirstLastPara="1" wrap="square" lIns="91425" tIns="45700" rIns="91425" bIns="45700" anchor="t" anchorCtr="0">
            <a:noAutofit/>
          </a:bodyPr>
          <a:lstStyle/>
          <a:p>
            <a:pPr marL="347663" marR="0" lvl="2" indent="-347663"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Other information specified by permit conditions or as requested by jurisdictions </a:t>
            </a:r>
            <a:endParaRPr dirty="0"/>
          </a:p>
          <a:p>
            <a:pPr marL="347663" marR="0" lvl="2" indent="-347663"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EPA expects federal agencies to take the following steps: </a:t>
            </a:r>
            <a:endParaRPr sz="1600" i="0" u="none" strike="noStrike" cap="none" dirty="0">
              <a:solidFill>
                <a:schemeClr val="dk1"/>
              </a:solidFill>
              <a:sym typeface="Arial"/>
            </a:endParaRPr>
          </a:p>
          <a:p>
            <a:pPr marL="804863" marR="0" lvl="4" indent="-347663"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Assess properties to determine the feasibility of installing urban retrofit practices and nonstructural measures to meet planning targets</a:t>
            </a:r>
            <a:endParaRPr dirty="0"/>
          </a:p>
          <a:p>
            <a:pPr marL="804863" marR="0" lvl="4" indent="-347663"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Reduce, prevent, or control erosion from unpaved roads, trails, and ditches</a:t>
            </a:r>
            <a:endParaRPr dirty="0"/>
          </a:p>
          <a:p>
            <a:pPr marL="804863" marR="0" lvl="3" indent="-347663"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Provide support in source sectors where EPA is applying enhanced oversight or other actions </a:t>
            </a:r>
            <a:endParaRPr dirty="0"/>
          </a:p>
          <a:p>
            <a:pPr marL="347663" marR="0" lvl="2" indent="-347663"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Encouraged to consider multi-benefit BMPs </a:t>
            </a:r>
            <a:endParaRPr sz="1600" i="0" u="none" strike="noStrike" cap="none" dirty="0">
              <a:solidFill>
                <a:schemeClr val="dk1"/>
              </a:solidFill>
              <a:sym typeface="Arial"/>
            </a:endParaRPr>
          </a:p>
          <a:p>
            <a:pPr marL="804863" marR="0" lvl="4" indent="-347663"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Climate resiliency, fish habitat, forest buffers, healthy watersheds, protected lands, public access, stream health, toxics, tree canopy, wetland, brook trout</a:t>
            </a:r>
            <a:endParaRPr sz="1600" i="0" u="none" strike="noStrike" cap="none" dirty="0">
              <a:solidFill>
                <a:schemeClr val="dk1"/>
              </a:solidFill>
              <a:sym typeface="Arial"/>
            </a:endParaRPr>
          </a:p>
          <a:p>
            <a:pPr marL="342900" marR="0" lvl="0" indent="-342900" algn="l" rtl="0">
              <a:spcBef>
                <a:spcPts val="0"/>
              </a:spcBef>
              <a:spcAft>
                <a:spcPts val="0"/>
              </a:spcAft>
              <a:buClr>
                <a:schemeClr val="dk1"/>
              </a:buClr>
              <a:buSzPts val="1600"/>
              <a:buFont typeface="Arial"/>
              <a:buChar char="•"/>
            </a:pPr>
            <a:r>
              <a:rPr lang="en-US" sz="1600" dirty="0">
                <a:solidFill>
                  <a:schemeClr val="dk1"/>
                </a:solidFill>
                <a:sym typeface="Arial"/>
              </a:rPr>
              <a:t>EPA’s Role and Support to Federal Agencies</a:t>
            </a:r>
            <a:endParaRPr sz="1600" dirty="0">
              <a:solidFill>
                <a:schemeClr val="dk1"/>
              </a:solidFill>
              <a:sym typeface="Arial"/>
            </a:endParaRPr>
          </a:p>
          <a:p>
            <a:pPr marL="1143000" marR="0" lvl="2" indent="-228600"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Coordinate with federal agencies to provide input in Phase III WIPs and federal water quality milestones</a:t>
            </a:r>
            <a:endParaRPr dirty="0"/>
          </a:p>
          <a:p>
            <a:pPr marL="1143000" marR="0" lvl="2" indent="-228600" algn="l" rtl="0">
              <a:spcBef>
                <a:spcPts val="0"/>
              </a:spcBef>
              <a:spcAft>
                <a:spcPts val="0"/>
              </a:spcAft>
              <a:buClr>
                <a:schemeClr val="dk1"/>
              </a:buClr>
              <a:buSzPts val="1600"/>
              <a:buFont typeface="Arial"/>
              <a:buChar char="•"/>
            </a:pPr>
            <a:r>
              <a:rPr lang="en-US" sz="1600" i="0" u="none" strike="noStrike" cap="none" dirty="0">
                <a:solidFill>
                  <a:schemeClr val="dk1"/>
                </a:solidFill>
                <a:sym typeface="Arial"/>
              </a:rPr>
              <a:t>Assist in the resolution of any disagreement between a federal agency and jurisdiction</a:t>
            </a:r>
            <a:endParaRPr dirty="0"/>
          </a:p>
          <a:p>
            <a:pPr marL="171450" marR="0" lvl="0" indent="-171450" algn="l" rtl="0">
              <a:spcBef>
                <a:spcPts val="0"/>
              </a:spcBef>
              <a:spcAft>
                <a:spcPts val="0"/>
              </a:spcAft>
              <a:buClr>
                <a:schemeClr val="dk1"/>
              </a:buClr>
              <a:buSzPts val="1600"/>
              <a:buFont typeface="Arial"/>
              <a:buChar char="•"/>
            </a:pPr>
            <a:r>
              <a:rPr lang="en-US" sz="1600" dirty="0">
                <a:solidFill>
                  <a:schemeClr val="dk1"/>
                </a:solidFill>
                <a:sym typeface="Arial"/>
              </a:rPr>
              <a:t>Provide technical advice and assistance to ensure that federal actions are cost effective, timely, and in compliance with applicable standards</a:t>
            </a:r>
            <a:endParaRPr sz="2800" dirty="0">
              <a:solidFill>
                <a:schemeClr val="dk1"/>
              </a:solidFil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68"/>
          <p:cNvSpPr txBox="1">
            <a:spLocks noGrp="1"/>
          </p:cNvSpPr>
          <p:nvPr>
            <p:ph type="sldNum" idx="4294967295"/>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chemeClr val="dk1"/>
              </a:buClr>
              <a:buSzPts val="1400"/>
              <a:buFont typeface="Garamond"/>
              <a:buNone/>
            </a:pPr>
            <a:fld id="{00000000-1234-1234-1234-123412341234}" type="slidenum">
              <a:rPr lang="en-US" sz="1400">
                <a:solidFill>
                  <a:schemeClr val="dk1"/>
                </a:solidFill>
                <a:latin typeface="Garamond"/>
                <a:ea typeface="Garamond"/>
                <a:cs typeface="Garamond"/>
                <a:sym typeface="Garamond"/>
              </a:rPr>
              <a:t>37</a:t>
            </a:fld>
            <a:endParaRPr sz="1400">
              <a:solidFill>
                <a:schemeClr val="dk1"/>
              </a:solidFill>
              <a:latin typeface="Garamond"/>
              <a:ea typeface="Garamond"/>
              <a:cs typeface="Garamond"/>
              <a:sym typeface="Garamond"/>
            </a:endParaRPr>
          </a:p>
        </p:txBody>
      </p:sp>
      <p:sp>
        <p:nvSpPr>
          <p:cNvPr id="733" name="Google Shape;733;p68"/>
          <p:cNvSpPr txBox="1">
            <a:spLocks noGrp="1"/>
          </p:cNvSpPr>
          <p:nvPr>
            <p:ph type="title"/>
          </p:nvPr>
        </p:nvSpPr>
        <p:spPr>
          <a:xfrm>
            <a:off x="0" y="317500"/>
            <a:ext cx="9144000"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2800" b="1" i="0" u="none" strike="noStrike" cap="none" dirty="0">
                <a:solidFill>
                  <a:srgbClr val="262626"/>
                </a:solidFill>
                <a:latin typeface="Arial"/>
                <a:ea typeface="Arial"/>
                <a:cs typeface="Arial"/>
                <a:sym typeface="Arial"/>
              </a:rPr>
              <a:t>Connecting WIPs and Federal Facility/Agency Planning Goals</a:t>
            </a:r>
            <a:endParaRPr sz="2400" b="1" i="0" u="none" strike="noStrike" cap="none" dirty="0">
              <a:solidFill>
                <a:srgbClr val="262626"/>
              </a:solidFill>
              <a:latin typeface="Arial"/>
              <a:ea typeface="Arial"/>
              <a:cs typeface="Arial"/>
              <a:sym typeface="Arial"/>
            </a:endParaRPr>
          </a:p>
        </p:txBody>
      </p:sp>
      <p:grpSp>
        <p:nvGrpSpPr>
          <p:cNvPr id="734" name="Google Shape;734;p68"/>
          <p:cNvGrpSpPr/>
          <p:nvPr/>
        </p:nvGrpSpPr>
        <p:grpSpPr>
          <a:xfrm>
            <a:off x="386643" y="1277144"/>
            <a:ext cx="4562475" cy="4643437"/>
            <a:chOff x="2259233" y="951612"/>
            <a:chExt cx="4522861" cy="5045155"/>
          </a:xfrm>
        </p:grpSpPr>
        <p:sp>
          <p:nvSpPr>
            <p:cNvPr id="735" name="Google Shape;735;p68"/>
            <p:cNvSpPr/>
            <p:nvPr/>
          </p:nvSpPr>
          <p:spPr>
            <a:xfrm>
              <a:off x="3691315" y="2733371"/>
              <a:ext cx="1745252" cy="1838679"/>
            </a:xfrm>
            <a:prstGeom prst="ellipse">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736" name="Google Shape;736;p68"/>
            <p:cNvSpPr txBox="1"/>
            <p:nvPr/>
          </p:nvSpPr>
          <p:spPr>
            <a:xfrm>
              <a:off x="3973264" y="3375841"/>
              <a:ext cx="123825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Garamond"/>
                <a:buNone/>
              </a:pPr>
              <a:r>
                <a:rPr lang="en-US" sz="2400" b="1">
                  <a:solidFill>
                    <a:schemeClr val="dk1"/>
                  </a:solidFill>
                  <a:latin typeface="Garamond"/>
                  <a:ea typeface="Garamond"/>
                  <a:cs typeface="Garamond"/>
                  <a:sym typeface="Garamond"/>
                </a:rPr>
                <a:t>WIPs</a:t>
              </a:r>
              <a:endParaRPr/>
            </a:p>
          </p:txBody>
        </p:sp>
        <p:sp>
          <p:nvSpPr>
            <p:cNvPr id="737" name="Google Shape;737;p68"/>
            <p:cNvSpPr/>
            <p:nvPr/>
          </p:nvSpPr>
          <p:spPr>
            <a:xfrm>
              <a:off x="2259233" y="2041711"/>
              <a:ext cx="1331364" cy="1424717"/>
            </a:xfrm>
            <a:prstGeom prst="ellipse">
              <a:avLst/>
            </a:prstGeom>
            <a:solidFill>
              <a:srgbClr val="2B2BF9"/>
            </a:solidFill>
            <a:ln w="25400" cap="flat" cmpd="sng">
              <a:solidFill>
                <a:srgbClr val="2B2BF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Source Sans Pro"/>
                  <a:ea typeface="Source Sans Pro"/>
                  <a:cs typeface="Source Sans Pro"/>
                  <a:sym typeface="Source Sans Pro"/>
                </a:rPr>
                <a:t>WWTPs</a:t>
              </a:r>
              <a:endParaRPr/>
            </a:p>
          </p:txBody>
        </p:sp>
        <p:sp>
          <p:nvSpPr>
            <p:cNvPr id="738" name="Google Shape;738;p68"/>
            <p:cNvSpPr/>
            <p:nvPr/>
          </p:nvSpPr>
          <p:spPr>
            <a:xfrm>
              <a:off x="2786428" y="4572050"/>
              <a:ext cx="1158255" cy="1424717"/>
            </a:xfrm>
            <a:prstGeom prst="ellipse">
              <a:avLst/>
            </a:prstGeom>
            <a:solidFill>
              <a:srgbClr val="FFFF66"/>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Source Sans Pro"/>
                  <a:ea typeface="Source Sans Pro"/>
                  <a:cs typeface="Source Sans Pro"/>
                  <a:sym typeface="Source Sans Pro"/>
                </a:rPr>
                <a:t>Septic</a:t>
              </a:r>
              <a:endParaRPr/>
            </a:p>
          </p:txBody>
        </p:sp>
        <p:sp>
          <p:nvSpPr>
            <p:cNvPr id="739" name="Google Shape;739;p68"/>
            <p:cNvSpPr/>
            <p:nvPr/>
          </p:nvSpPr>
          <p:spPr>
            <a:xfrm>
              <a:off x="3984026" y="951612"/>
              <a:ext cx="1159829" cy="1424717"/>
            </a:xfrm>
            <a:prstGeom prst="ellipse">
              <a:avLst/>
            </a:prstGeom>
            <a:solidFill>
              <a:srgbClr val="FFFF66"/>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Source Sans Pro"/>
                  <a:ea typeface="Source Sans Pro"/>
                  <a:cs typeface="Source Sans Pro"/>
                  <a:sym typeface="Source Sans Pro"/>
                </a:rPr>
                <a:t>UnregUrban SW</a:t>
              </a:r>
              <a:endParaRPr/>
            </a:p>
          </p:txBody>
        </p:sp>
        <p:sp>
          <p:nvSpPr>
            <p:cNvPr id="740" name="Google Shape;740;p68"/>
            <p:cNvSpPr/>
            <p:nvPr/>
          </p:nvSpPr>
          <p:spPr>
            <a:xfrm>
              <a:off x="5623839" y="2184872"/>
              <a:ext cx="1158255" cy="1424717"/>
            </a:xfrm>
            <a:prstGeom prst="ellipse">
              <a:avLst/>
            </a:prstGeom>
            <a:solidFill>
              <a:srgbClr val="00769C"/>
            </a:solidFill>
            <a:ln w="25400" cap="flat" cmpd="sng">
              <a:solidFill>
                <a:srgbClr val="0076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Source Sans Pro"/>
                  <a:ea typeface="Source Sans Pro"/>
                  <a:cs typeface="Source Sans Pro"/>
                  <a:sym typeface="Source Sans Pro"/>
                </a:rPr>
                <a:t>Reg Urban SW </a:t>
              </a:r>
              <a:endParaRPr/>
            </a:p>
          </p:txBody>
        </p:sp>
        <p:sp>
          <p:nvSpPr>
            <p:cNvPr id="741" name="Google Shape;741;p68"/>
            <p:cNvSpPr/>
            <p:nvPr/>
          </p:nvSpPr>
          <p:spPr>
            <a:xfrm>
              <a:off x="5143856" y="4572050"/>
              <a:ext cx="1158255" cy="1424717"/>
            </a:xfrm>
            <a:prstGeom prst="ellipse">
              <a:avLst/>
            </a:prstGeom>
            <a:solidFill>
              <a:srgbClr val="FFFF66"/>
            </a:solidFill>
            <a:ln w="25400" cap="flat" cmpd="sng">
              <a:solidFill>
                <a:srgbClr val="FFFF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Source Sans Pro"/>
                  <a:ea typeface="Source Sans Pro"/>
                  <a:cs typeface="Source Sans Pro"/>
                  <a:sym typeface="Source Sans Pro"/>
                </a:rPr>
                <a:t>Ag</a:t>
              </a:r>
              <a:endParaRPr/>
            </a:p>
          </p:txBody>
        </p:sp>
        <p:cxnSp>
          <p:nvCxnSpPr>
            <p:cNvPr id="742" name="Google Shape;742;p68"/>
            <p:cNvCxnSpPr/>
            <p:nvPr/>
          </p:nvCxnSpPr>
          <p:spPr>
            <a:xfrm rot="10800000" flipH="1">
              <a:off x="5373618" y="3035218"/>
              <a:ext cx="435919" cy="346692"/>
            </a:xfrm>
            <a:prstGeom prst="straightConnector1">
              <a:avLst/>
            </a:prstGeom>
            <a:noFill/>
            <a:ln w="19050" cap="flat" cmpd="sng">
              <a:solidFill>
                <a:schemeClr val="accent5"/>
              </a:solidFill>
              <a:prstDash val="solid"/>
              <a:round/>
              <a:headEnd type="none" w="sm" len="sm"/>
              <a:tailEnd type="stealth" w="med" len="med"/>
            </a:ln>
          </p:spPr>
        </p:cxnSp>
        <p:cxnSp>
          <p:nvCxnSpPr>
            <p:cNvPr id="743" name="Google Shape;743;p68"/>
            <p:cNvCxnSpPr/>
            <p:nvPr/>
          </p:nvCxnSpPr>
          <p:spPr>
            <a:xfrm rot="10800000">
              <a:off x="3220774" y="3035218"/>
              <a:ext cx="519326" cy="372565"/>
            </a:xfrm>
            <a:prstGeom prst="straightConnector1">
              <a:avLst/>
            </a:prstGeom>
            <a:noFill/>
            <a:ln w="19050" cap="flat" cmpd="sng">
              <a:solidFill>
                <a:schemeClr val="accent5"/>
              </a:solidFill>
              <a:prstDash val="solid"/>
              <a:round/>
              <a:headEnd type="none" w="sm" len="sm"/>
              <a:tailEnd type="stealth" w="med" len="med"/>
            </a:ln>
          </p:spPr>
        </p:cxnSp>
        <p:cxnSp>
          <p:nvCxnSpPr>
            <p:cNvPr id="744" name="Google Shape;744;p68"/>
            <p:cNvCxnSpPr/>
            <p:nvPr/>
          </p:nvCxnSpPr>
          <p:spPr>
            <a:xfrm flipH="1">
              <a:off x="3590597" y="4318499"/>
              <a:ext cx="360382" cy="472606"/>
            </a:xfrm>
            <a:prstGeom prst="straightConnector1">
              <a:avLst/>
            </a:prstGeom>
            <a:noFill/>
            <a:ln w="19050" cap="flat" cmpd="sng">
              <a:solidFill>
                <a:schemeClr val="accent5"/>
              </a:solidFill>
              <a:prstDash val="solid"/>
              <a:round/>
              <a:headEnd type="none" w="sm" len="sm"/>
              <a:tailEnd type="stealth" w="med" len="med"/>
            </a:ln>
          </p:spPr>
        </p:cxnSp>
        <p:cxnSp>
          <p:nvCxnSpPr>
            <p:cNvPr id="745" name="Google Shape;745;p68"/>
            <p:cNvCxnSpPr/>
            <p:nvPr/>
          </p:nvCxnSpPr>
          <p:spPr>
            <a:xfrm>
              <a:off x="5167461" y="4318499"/>
              <a:ext cx="423330" cy="472606"/>
            </a:xfrm>
            <a:prstGeom prst="straightConnector1">
              <a:avLst/>
            </a:prstGeom>
            <a:noFill/>
            <a:ln w="19050" cap="flat" cmpd="sng">
              <a:solidFill>
                <a:schemeClr val="accent5"/>
              </a:solidFill>
              <a:prstDash val="solid"/>
              <a:round/>
              <a:headEnd type="none" w="sm" len="sm"/>
              <a:tailEnd type="stealth" w="med" len="med"/>
            </a:ln>
          </p:spPr>
        </p:cxnSp>
      </p:grpSp>
      <p:sp>
        <p:nvSpPr>
          <p:cNvPr id="746" name="Google Shape;746;p68"/>
          <p:cNvSpPr txBox="1"/>
          <p:nvPr/>
        </p:nvSpPr>
        <p:spPr>
          <a:xfrm>
            <a:off x="6119813" y="3684587"/>
            <a:ext cx="2190750" cy="1958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rgbClr val="588332"/>
                </a:solidFill>
                <a:latin typeface="Source Sans Pro"/>
                <a:ea typeface="Source Sans Pro"/>
                <a:cs typeface="Source Sans Pro"/>
                <a:sym typeface="Source Sans Pro"/>
              </a:rPr>
              <a:t>TOTAL FACILITY or AGENCY GOAL</a:t>
            </a:r>
            <a:endParaRPr dirty="0"/>
          </a:p>
        </p:txBody>
      </p:sp>
      <p:grpSp>
        <p:nvGrpSpPr>
          <p:cNvPr id="747" name="Google Shape;747;p68"/>
          <p:cNvGrpSpPr/>
          <p:nvPr/>
        </p:nvGrpSpPr>
        <p:grpSpPr>
          <a:xfrm>
            <a:off x="5476473" y="1651951"/>
            <a:ext cx="3570288" cy="471172"/>
            <a:chOff x="5465105" y="5502889"/>
            <a:chExt cx="3688175" cy="470851"/>
          </a:xfrm>
        </p:grpSpPr>
        <p:sp>
          <p:nvSpPr>
            <p:cNvPr id="748" name="Google Shape;748;p68"/>
            <p:cNvSpPr/>
            <p:nvPr/>
          </p:nvSpPr>
          <p:spPr>
            <a:xfrm>
              <a:off x="5465105" y="5617111"/>
              <a:ext cx="265667" cy="271277"/>
            </a:xfrm>
            <a:prstGeom prst="ellipse">
              <a:avLst/>
            </a:prstGeom>
            <a:solidFill>
              <a:srgbClr val="00769C"/>
            </a:solidFill>
            <a:ln w="25400" cap="flat" cmpd="sng">
              <a:solidFill>
                <a:srgbClr val="0076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Source Sans Pro"/>
                  <a:ea typeface="Source Sans Pro"/>
                  <a:cs typeface="Source Sans Pro"/>
                  <a:sym typeface="Source Sans Pro"/>
                </a:rPr>
                <a:t>                    </a:t>
              </a:r>
              <a:endParaRPr/>
            </a:p>
          </p:txBody>
        </p:sp>
        <p:sp>
          <p:nvSpPr>
            <p:cNvPr id="749" name="Google Shape;749;p68"/>
            <p:cNvSpPr txBox="1"/>
            <p:nvPr/>
          </p:nvSpPr>
          <p:spPr>
            <a:xfrm>
              <a:off x="5721718" y="5512390"/>
              <a:ext cx="1807727" cy="46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Garamond"/>
                <a:buNone/>
              </a:pPr>
              <a:r>
                <a:rPr lang="en-US" sz="1200">
                  <a:solidFill>
                    <a:schemeClr val="dk1"/>
                  </a:solidFill>
                  <a:latin typeface="Garamond"/>
                  <a:ea typeface="Garamond"/>
                  <a:cs typeface="Garamond"/>
                  <a:sym typeface="Garamond"/>
                </a:rPr>
                <a:t>Permitted portion </a:t>
              </a:r>
              <a:endParaRPr sz="1200">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200"/>
                <a:buFont typeface="Garamond"/>
                <a:buNone/>
              </a:pPr>
              <a:r>
                <a:rPr lang="en-US" sz="1200">
                  <a:solidFill>
                    <a:schemeClr val="dk1"/>
                  </a:solidFill>
                  <a:latin typeface="Garamond"/>
                  <a:ea typeface="Garamond"/>
                  <a:cs typeface="Garamond"/>
                  <a:sym typeface="Garamond"/>
                </a:rPr>
                <a:t>of target</a:t>
              </a:r>
              <a:endParaRPr/>
            </a:p>
          </p:txBody>
        </p:sp>
        <p:sp>
          <p:nvSpPr>
            <p:cNvPr id="750" name="Google Shape;750;p68"/>
            <p:cNvSpPr txBox="1"/>
            <p:nvPr/>
          </p:nvSpPr>
          <p:spPr>
            <a:xfrm>
              <a:off x="7324480" y="5502889"/>
              <a:ext cx="18288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Garamond"/>
                <a:buNone/>
              </a:pPr>
              <a:r>
                <a:rPr lang="en-US" sz="1200">
                  <a:solidFill>
                    <a:schemeClr val="dk1"/>
                  </a:solidFill>
                  <a:latin typeface="Garamond"/>
                  <a:ea typeface="Garamond"/>
                  <a:cs typeface="Garamond"/>
                  <a:sym typeface="Garamond"/>
                </a:rPr>
                <a:t>Un-permitted portion </a:t>
              </a:r>
              <a:endParaRPr sz="1200">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200"/>
                <a:buFont typeface="Garamond"/>
                <a:buNone/>
              </a:pPr>
              <a:r>
                <a:rPr lang="en-US" sz="1200">
                  <a:solidFill>
                    <a:schemeClr val="dk1"/>
                  </a:solidFill>
                  <a:latin typeface="Garamond"/>
                  <a:ea typeface="Garamond"/>
                  <a:cs typeface="Garamond"/>
                  <a:sym typeface="Garamond"/>
                </a:rPr>
                <a:t>of target</a:t>
              </a:r>
              <a:endParaRPr/>
            </a:p>
          </p:txBody>
        </p:sp>
        <p:sp>
          <p:nvSpPr>
            <p:cNvPr id="751" name="Google Shape;751;p68"/>
            <p:cNvSpPr/>
            <p:nvPr/>
          </p:nvSpPr>
          <p:spPr>
            <a:xfrm>
              <a:off x="7116502" y="5583796"/>
              <a:ext cx="265667" cy="272864"/>
            </a:xfrm>
            <a:prstGeom prst="ellipse">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Source Sans Pro"/>
                  <a:ea typeface="Source Sans Pro"/>
                  <a:cs typeface="Source Sans Pro"/>
                  <a:sym typeface="Source Sans Pro"/>
                </a:rPr>
                <a:t>                    </a:t>
              </a:r>
              <a:endParaRPr/>
            </a:p>
          </p:txBody>
        </p:sp>
      </p:grpSp>
      <p:cxnSp>
        <p:nvCxnSpPr>
          <p:cNvPr id="752" name="Google Shape;752;p68"/>
          <p:cNvCxnSpPr>
            <a:stCxn id="735" idx="0"/>
          </p:cNvCxnSpPr>
          <p:nvPr/>
        </p:nvCxnSpPr>
        <p:spPr>
          <a:xfrm rot="10800000">
            <a:off x="2711537" y="2586731"/>
            <a:ext cx="0" cy="330300"/>
          </a:xfrm>
          <a:prstGeom prst="straightConnector1">
            <a:avLst/>
          </a:prstGeom>
          <a:noFill/>
          <a:ln w="19050" cap="flat" cmpd="sng">
            <a:solidFill>
              <a:schemeClr val="accent5"/>
            </a:solidFill>
            <a:prstDash val="solid"/>
            <a:round/>
            <a:headEnd type="none" w="sm" len="sm"/>
            <a:tailEnd type="stealth" w="med" len="med"/>
          </a:ln>
        </p:spPr>
      </p:cxnSp>
      <p:sp>
        <p:nvSpPr>
          <p:cNvPr id="753" name="Google Shape;753;p68"/>
          <p:cNvSpPr/>
          <p:nvPr/>
        </p:nvSpPr>
        <p:spPr>
          <a:xfrm>
            <a:off x="6938963" y="2543175"/>
            <a:ext cx="566737" cy="1008063"/>
          </a:xfrm>
          <a:prstGeom prst="downArrow">
            <a:avLst>
              <a:gd name="adj1" fmla="val 50000"/>
              <a:gd name="adj2" fmla="val 50000"/>
            </a:avLst>
          </a:prstGeom>
          <a:solidFill>
            <a:srgbClr val="5883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cxnSp>
        <p:nvCxnSpPr>
          <p:cNvPr id="754" name="Google Shape;754;p68"/>
          <p:cNvCxnSpPr/>
          <p:nvPr/>
        </p:nvCxnSpPr>
        <p:spPr>
          <a:xfrm>
            <a:off x="5284788" y="989013"/>
            <a:ext cx="0" cy="5219700"/>
          </a:xfrm>
          <a:prstGeom prst="straightConnector1">
            <a:avLst/>
          </a:prstGeom>
          <a:noFill/>
          <a:ln w="19050" cap="flat" cmpd="sng">
            <a:solidFill>
              <a:schemeClr val="dk1"/>
            </a:solidFill>
            <a:prstDash val="dashDot"/>
            <a:round/>
            <a:headEnd type="none" w="sm" len="sm"/>
            <a:tailEnd type="none" w="sm" len="sm"/>
          </a:ln>
        </p:spPr>
      </p:cxnSp>
      <p:sp>
        <p:nvSpPr>
          <p:cNvPr id="755" name="Google Shape;755;p68"/>
          <p:cNvSpPr/>
          <p:nvPr/>
        </p:nvSpPr>
        <p:spPr>
          <a:xfrm>
            <a:off x="238125" y="6043613"/>
            <a:ext cx="419100" cy="358775"/>
          </a:xfrm>
          <a:prstGeom prst="ellipse">
            <a:avLst/>
          </a:prstGeom>
          <a:solidFill>
            <a:srgbClr val="2B2BF9"/>
          </a:solidFill>
          <a:ln w="25400" cap="flat" cmpd="sng">
            <a:solidFill>
              <a:srgbClr val="2B2BF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Source Sans Pro"/>
              <a:ea typeface="Source Sans Pro"/>
              <a:cs typeface="Source Sans Pro"/>
              <a:sym typeface="Source Sans Pro"/>
            </a:endParaRPr>
          </a:p>
        </p:txBody>
      </p:sp>
      <p:sp>
        <p:nvSpPr>
          <p:cNvPr id="756" name="Google Shape;756;p68"/>
          <p:cNvSpPr txBox="1"/>
          <p:nvPr/>
        </p:nvSpPr>
        <p:spPr>
          <a:xfrm>
            <a:off x="677863" y="5992813"/>
            <a:ext cx="2459037" cy="4619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Garamond"/>
              <a:buNone/>
            </a:pPr>
            <a:r>
              <a:rPr lang="en-US" sz="1200">
                <a:solidFill>
                  <a:schemeClr val="dk1"/>
                </a:solidFill>
                <a:latin typeface="Garamond"/>
                <a:ea typeface="Garamond"/>
                <a:cs typeface="Garamond"/>
                <a:sym typeface="Garamond"/>
              </a:rPr>
              <a:t>Included in WIPs / not included in targets</a:t>
            </a:r>
            <a:endParaRPr sz="1200">
              <a:solidFill>
                <a:schemeClr val="dk1"/>
              </a:solidFill>
              <a:latin typeface="Garamond"/>
              <a:ea typeface="Garamond"/>
              <a:cs typeface="Garamond"/>
              <a:sym typeface="Garamon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69"/>
          <p:cNvSpPr txBox="1">
            <a:spLocks noGrp="1"/>
          </p:cNvSpPr>
          <p:nvPr>
            <p:ph type="body" idx="1"/>
          </p:nvPr>
        </p:nvSpPr>
        <p:spPr>
          <a:xfrm>
            <a:off x="1" y="1066800"/>
            <a:ext cx="8534400" cy="5791200"/>
          </a:xfrm>
          <a:prstGeom prst="rect">
            <a:avLst/>
          </a:prstGeom>
          <a:noFill/>
          <a:ln>
            <a:noFill/>
          </a:ln>
        </p:spPr>
        <p:txBody>
          <a:bodyPr spcFirstLastPara="1" wrap="square" lIns="0" tIns="0" rIns="0" bIns="0" anchor="t" anchorCtr="0">
            <a:noAutofit/>
          </a:bodyPr>
          <a:lstStyle/>
          <a:p>
            <a:pPr marL="209554" marR="0" lvl="0" indent="-209554" algn="l" rtl="0">
              <a:lnSpc>
                <a:spcPct val="120000"/>
              </a:lnSpc>
              <a:spcBef>
                <a:spcPts val="0"/>
              </a:spcBef>
              <a:spcAft>
                <a:spcPts val="0"/>
              </a:spcAft>
              <a:buClr>
                <a:schemeClr val="accent5"/>
              </a:buClr>
              <a:buSzPts val="1400"/>
              <a:buFont typeface="Arial"/>
              <a:buChar char="•"/>
            </a:pPr>
            <a:r>
              <a:rPr lang="en-US" sz="1400" i="0" u="none" strike="noStrike" cap="none" dirty="0">
                <a:solidFill>
                  <a:srgbClr val="262626"/>
                </a:solidFill>
                <a:latin typeface="Arial"/>
                <a:ea typeface="Arial"/>
                <a:cs typeface="Arial"/>
                <a:sym typeface="Arial"/>
              </a:rPr>
              <a:t>MD: Final LAPGS in the fall. Will use the same methodology from Phase II WIPs, using 20% retrofit calculations.</a:t>
            </a:r>
            <a:endParaRPr dirty="0"/>
          </a:p>
          <a:p>
            <a:pPr marL="209554" marR="0" lvl="0" indent="-120654" algn="l" rtl="0">
              <a:lnSpc>
                <a:spcPct val="120000"/>
              </a:lnSpc>
              <a:spcBef>
                <a:spcPts val="0"/>
              </a:spcBef>
              <a:spcAft>
                <a:spcPts val="0"/>
              </a:spcAft>
              <a:buClr>
                <a:schemeClr val="accent5"/>
              </a:buClr>
              <a:buSzPts val="1400"/>
              <a:buFont typeface="Arial"/>
              <a:buNone/>
            </a:pPr>
            <a:endParaRPr sz="1400" i="0" u="none" strike="noStrike" cap="none" dirty="0">
              <a:solidFill>
                <a:srgbClr val="262626"/>
              </a:solidFill>
              <a:latin typeface="Arial"/>
              <a:ea typeface="Arial"/>
              <a:cs typeface="Arial"/>
              <a:sym typeface="Arial"/>
            </a:endParaRPr>
          </a:p>
          <a:p>
            <a:pPr marL="209554" marR="0" lvl="0" indent="-209554" algn="l" rtl="0">
              <a:lnSpc>
                <a:spcPct val="120000"/>
              </a:lnSpc>
              <a:spcBef>
                <a:spcPts val="0"/>
              </a:spcBef>
              <a:spcAft>
                <a:spcPts val="0"/>
              </a:spcAft>
              <a:buClr>
                <a:schemeClr val="accent5"/>
              </a:buClr>
              <a:buSzPts val="1400"/>
              <a:buFont typeface="Arial"/>
              <a:buChar char="•"/>
            </a:pPr>
            <a:r>
              <a:rPr lang="en-US" sz="1400" i="0" u="none" strike="noStrike" cap="none" dirty="0">
                <a:solidFill>
                  <a:srgbClr val="262626"/>
                </a:solidFill>
                <a:latin typeface="Arial"/>
                <a:ea typeface="Arial"/>
                <a:cs typeface="Arial"/>
                <a:sym typeface="Arial"/>
              </a:rPr>
              <a:t>DC: Will only be developing federal facility planning goals</a:t>
            </a:r>
            <a:endParaRPr dirty="0"/>
          </a:p>
          <a:p>
            <a:pPr marL="209554" marR="0" lvl="0" indent="-120654" algn="l" rtl="0">
              <a:lnSpc>
                <a:spcPct val="120000"/>
              </a:lnSpc>
              <a:spcBef>
                <a:spcPts val="0"/>
              </a:spcBef>
              <a:spcAft>
                <a:spcPts val="0"/>
              </a:spcAft>
              <a:buClr>
                <a:schemeClr val="accent5"/>
              </a:buClr>
              <a:buSzPts val="1400"/>
              <a:buFont typeface="Arial"/>
              <a:buNone/>
            </a:pPr>
            <a:endParaRPr sz="1400" i="0" u="none" strike="noStrike" cap="none" dirty="0">
              <a:solidFill>
                <a:srgbClr val="262626"/>
              </a:solidFill>
              <a:latin typeface="Arial"/>
              <a:ea typeface="Arial"/>
              <a:cs typeface="Arial"/>
              <a:sym typeface="Arial"/>
            </a:endParaRPr>
          </a:p>
          <a:p>
            <a:pPr marL="209554" marR="0" lvl="0" indent="-209554" algn="l" rtl="0">
              <a:lnSpc>
                <a:spcPct val="120000"/>
              </a:lnSpc>
              <a:spcBef>
                <a:spcPts val="0"/>
              </a:spcBef>
              <a:spcAft>
                <a:spcPts val="0"/>
              </a:spcAft>
              <a:buClr>
                <a:schemeClr val="accent5"/>
              </a:buClr>
              <a:buSzPts val="1400"/>
              <a:buFont typeface="Arial"/>
              <a:buChar char="•"/>
            </a:pPr>
            <a:r>
              <a:rPr lang="en-US" sz="1400" i="0" u="none" strike="noStrike" cap="none" dirty="0">
                <a:solidFill>
                  <a:srgbClr val="262626"/>
                </a:solidFill>
                <a:latin typeface="Arial"/>
                <a:ea typeface="Arial"/>
                <a:cs typeface="Arial"/>
                <a:sym typeface="Arial"/>
              </a:rPr>
              <a:t>NY: Will be implemented on the HUC 10 Watershed scale. HUC 10 watersheds with comparatively higher loading for agriculture, point source, or developed loads will be given a percent load reduction goal based on 2017 Phase 6 load data available from CAST. The local area planning goals are still being reviewed and are subject to change. Will not be developing federal facility planning goals.</a:t>
            </a:r>
            <a:endParaRPr dirty="0"/>
          </a:p>
          <a:p>
            <a:pPr marL="209554" marR="0" lvl="0" indent="-120654" algn="l" rtl="0">
              <a:lnSpc>
                <a:spcPct val="120000"/>
              </a:lnSpc>
              <a:spcBef>
                <a:spcPts val="0"/>
              </a:spcBef>
              <a:spcAft>
                <a:spcPts val="0"/>
              </a:spcAft>
              <a:buClr>
                <a:schemeClr val="accent5"/>
              </a:buClr>
              <a:buSzPts val="1400"/>
              <a:buFont typeface="Arial"/>
              <a:buNone/>
            </a:pPr>
            <a:endParaRPr sz="1400" i="0" u="none" strike="noStrike" cap="none" dirty="0">
              <a:solidFill>
                <a:srgbClr val="262626"/>
              </a:solidFill>
              <a:latin typeface="Arial"/>
              <a:ea typeface="Arial"/>
              <a:cs typeface="Arial"/>
              <a:sym typeface="Arial"/>
            </a:endParaRPr>
          </a:p>
          <a:p>
            <a:pPr marL="209554" marR="0" lvl="0" indent="-209554" algn="l" rtl="0">
              <a:lnSpc>
                <a:spcPct val="120000"/>
              </a:lnSpc>
              <a:spcBef>
                <a:spcPts val="0"/>
              </a:spcBef>
              <a:spcAft>
                <a:spcPts val="0"/>
              </a:spcAft>
              <a:buClr>
                <a:schemeClr val="accent5"/>
              </a:buClr>
              <a:buSzPts val="1400"/>
              <a:buFont typeface="Arial"/>
              <a:buChar char="•"/>
            </a:pPr>
            <a:r>
              <a:rPr lang="en-US" sz="1400" i="0" u="none" strike="noStrike" cap="none" dirty="0">
                <a:solidFill>
                  <a:srgbClr val="262626"/>
                </a:solidFill>
                <a:latin typeface="Arial"/>
                <a:ea typeface="Arial"/>
                <a:cs typeface="Arial"/>
                <a:sym typeface="Arial"/>
              </a:rPr>
              <a:t>PA: Final LAPGs in the fall; have preliminary planning goals and will conduct a pilot process with Lancaster, York and Franklin counties. Federal facilities will be separated from counties/localities and given their own goals.</a:t>
            </a:r>
            <a:endParaRPr dirty="0"/>
          </a:p>
          <a:p>
            <a:pPr marL="209554" marR="0" lvl="0" indent="-120654" algn="l" rtl="0">
              <a:lnSpc>
                <a:spcPct val="120000"/>
              </a:lnSpc>
              <a:spcBef>
                <a:spcPts val="0"/>
              </a:spcBef>
              <a:spcAft>
                <a:spcPts val="0"/>
              </a:spcAft>
              <a:buClr>
                <a:schemeClr val="accent5"/>
              </a:buClr>
              <a:buSzPts val="1400"/>
              <a:buFont typeface="Arial"/>
              <a:buNone/>
            </a:pPr>
            <a:endParaRPr sz="1400" i="0" u="none" strike="noStrike" cap="none" dirty="0">
              <a:solidFill>
                <a:srgbClr val="262626"/>
              </a:solidFill>
              <a:latin typeface="Arial"/>
              <a:ea typeface="Arial"/>
              <a:cs typeface="Arial"/>
              <a:sym typeface="Arial"/>
            </a:endParaRPr>
          </a:p>
          <a:p>
            <a:pPr marL="209554" marR="0" lvl="0" indent="-209554" algn="l" rtl="0">
              <a:lnSpc>
                <a:spcPct val="120000"/>
              </a:lnSpc>
              <a:spcBef>
                <a:spcPts val="0"/>
              </a:spcBef>
              <a:spcAft>
                <a:spcPts val="0"/>
              </a:spcAft>
              <a:buClr>
                <a:schemeClr val="accent5"/>
              </a:buClr>
              <a:buSzPts val="1400"/>
              <a:buFont typeface="Arial"/>
              <a:buChar char="•"/>
            </a:pPr>
            <a:r>
              <a:rPr lang="en-US" sz="1400" i="0" u="none" strike="noStrike" cap="none" dirty="0">
                <a:solidFill>
                  <a:srgbClr val="262626"/>
                </a:solidFill>
                <a:latin typeface="Arial"/>
                <a:ea typeface="Arial"/>
                <a:cs typeface="Arial"/>
                <a:sym typeface="Arial"/>
              </a:rPr>
              <a:t>VA: LAPG split between WLA and LA, and federal and non-federal.  Local engagement process for Agriculture and Forestry sectors led by Soil and Water Conservation Districts. Developed, Septic and Urban Forestry sectors led by Planning District Commissions.  SWCDs started meeting in May, PDCs anticipated to start meeting in July.  Federal Facilities are encouraged to join the PDC meetings, though each federal department (as in the model) will be given their own LAPG.   </a:t>
            </a:r>
            <a:endParaRPr sz="1400" i="0" u="none" strike="noStrike" cap="none" dirty="0">
              <a:solidFill>
                <a:srgbClr val="262626"/>
              </a:solidFill>
              <a:latin typeface="Arial"/>
              <a:ea typeface="Arial"/>
              <a:cs typeface="Arial"/>
              <a:sym typeface="Arial"/>
            </a:endParaRPr>
          </a:p>
          <a:p>
            <a:pPr marL="209554" marR="0" lvl="0" indent="-120654" algn="l" rtl="0">
              <a:lnSpc>
                <a:spcPct val="120000"/>
              </a:lnSpc>
              <a:spcBef>
                <a:spcPts val="0"/>
              </a:spcBef>
              <a:spcAft>
                <a:spcPts val="0"/>
              </a:spcAft>
              <a:buClr>
                <a:schemeClr val="accent5"/>
              </a:buClr>
              <a:buSzPts val="1400"/>
              <a:buFont typeface="Arial"/>
              <a:buNone/>
            </a:pPr>
            <a:endParaRPr sz="1400" i="0" u="none" strike="noStrike" cap="none" dirty="0">
              <a:solidFill>
                <a:srgbClr val="262626"/>
              </a:solidFill>
              <a:latin typeface="Arial"/>
              <a:ea typeface="Arial"/>
              <a:cs typeface="Arial"/>
              <a:sym typeface="Arial"/>
            </a:endParaRPr>
          </a:p>
          <a:p>
            <a:pPr marL="209554" marR="0" lvl="0" indent="-209554" algn="l" rtl="0">
              <a:lnSpc>
                <a:spcPct val="120000"/>
              </a:lnSpc>
              <a:spcBef>
                <a:spcPts val="0"/>
              </a:spcBef>
              <a:spcAft>
                <a:spcPts val="0"/>
              </a:spcAft>
              <a:buClr>
                <a:schemeClr val="accent5"/>
              </a:buClr>
              <a:buSzPts val="1400"/>
              <a:buFont typeface="Arial"/>
              <a:buChar char="•"/>
            </a:pPr>
            <a:r>
              <a:rPr lang="en-US" sz="1400" i="0" u="none" strike="noStrike" cap="none" dirty="0">
                <a:solidFill>
                  <a:srgbClr val="262626"/>
                </a:solidFill>
                <a:latin typeface="Arial"/>
                <a:ea typeface="Arial"/>
                <a:cs typeface="Arial"/>
                <a:sym typeface="Arial"/>
              </a:rPr>
              <a:t>WV: Developing LAPG July through September</a:t>
            </a:r>
            <a:r>
              <a:rPr lang="en-US" sz="1400" b="1" i="0" u="none" strike="noStrike" cap="none" dirty="0">
                <a:solidFill>
                  <a:srgbClr val="262626"/>
                </a:solidFill>
                <a:latin typeface="Arial"/>
                <a:ea typeface="Arial"/>
                <a:cs typeface="Arial"/>
                <a:sym typeface="Arial"/>
              </a:rPr>
              <a:t>.</a:t>
            </a:r>
            <a:endParaRPr sz="700" b="1" i="0" u="none" strike="noStrike" cap="none" dirty="0">
              <a:solidFill>
                <a:srgbClr val="FF0000"/>
              </a:solidFill>
              <a:latin typeface="Arial"/>
              <a:ea typeface="Arial"/>
              <a:cs typeface="Arial"/>
              <a:sym typeface="Arial"/>
            </a:endParaRPr>
          </a:p>
        </p:txBody>
      </p:sp>
      <p:sp>
        <p:nvSpPr>
          <p:cNvPr id="763" name="Google Shape;763;p69"/>
          <p:cNvSpPr txBox="1">
            <a:spLocks noGrp="1"/>
          </p:cNvSpPr>
          <p:nvPr>
            <p:ph type="title"/>
          </p:nvPr>
        </p:nvSpPr>
        <p:spPr>
          <a:xfrm>
            <a:off x="0" y="274983"/>
            <a:ext cx="9144000"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Local Area Planning Goals</a:t>
            </a:r>
            <a:endParaRPr sz="3300" b="1" i="0" u="none" strike="noStrike" cap="none" dirty="0">
              <a:solidFill>
                <a:srgbClr val="262626"/>
              </a:solidFill>
              <a:latin typeface="Arial"/>
              <a:ea typeface="Arial"/>
              <a:cs typeface="Arial"/>
              <a:sym typeface="Arial"/>
            </a:endParaRPr>
          </a:p>
        </p:txBody>
      </p:sp>
      <p:sp>
        <p:nvSpPr>
          <p:cNvPr id="764" name="Google Shape;764;p69"/>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a:solidFill>
                  <a:srgbClr val="000000"/>
                </a:solidFill>
                <a:latin typeface="Garamond"/>
                <a:ea typeface="Garamond"/>
                <a:cs typeface="Garamond"/>
                <a:sym typeface="Garamond"/>
              </a:rPr>
              <a:t>38</a:t>
            </a:fld>
            <a:endParaRPr sz="1400">
              <a:solidFill>
                <a:srgbClr val="000000"/>
              </a:solidFill>
              <a:latin typeface="Garamond"/>
              <a:ea typeface="Garamond"/>
              <a:cs typeface="Garamond"/>
              <a:sym typeface="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0"/>
          <p:cNvSpPr txBox="1">
            <a:spLocks noGrp="1"/>
          </p:cNvSpPr>
          <p:nvPr>
            <p:ph type="body" idx="1"/>
          </p:nvPr>
        </p:nvSpPr>
        <p:spPr>
          <a:xfrm>
            <a:off x="304800" y="1828800"/>
            <a:ext cx="8534400" cy="4800600"/>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2000"/>
              <a:buFont typeface="Arial"/>
              <a:buChar char="•"/>
            </a:pPr>
            <a:r>
              <a:rPr lang="en-US" sz="2000" b="0" i="0" u="none" strike="noStrike" cap="none" dirty="0">
                <a:solidFill>
                  <a:schemeClr val="dk1"/>
                </a:solidFill>
                <a:latin typeface="Arial"/>
                <a:ea typeface="Arial"/>
                <a:cs typeface="Arial"/>
                <a:sym typeface="Arial"/>
              </a:rPr>
              <a:t>EPA/Jurisdictions defined approach to establish federal 2017/2025 targets for nitrogen, phosphorus and sediment</a:t>
            </a:r>
            <a:endParaRPr dirty="0"/>
          </a:p>
          <a:p>
            <a:pPr marL="472953" marR="0" lvl="1" indent="-243025" algn="l" rtl="0">
              <a:lnSpc>
                <a:spcPct val="85000"/>
              </a:lnSpc>
              <a:spcBef>
                <a:spcPts val="360"/>
              </a:spcBef>
              <a:spcAft>
                <a:spcPts val="0"/>
              </a:spcAft>
              <a:buClr>
                <a:schemeClr val="accent5"/>
              </a:buClr>
              <a:buSzPts val="1800"/>
              <a:buFont typeface="Arial Narrow"/>
              <a:buChar char="−"/>
            </a:pPr>
            <a:r>
              <a:rPr lang="en-US" sz="1800" b="0" i="1" u="none" strike="noStrike" cap="none" dirty="0">
                <a:solidFill>
                  <a:schemeClr val="dk1"/>
                </a:solidFill>
                <a:latin typeface="Arial"/>
                <a:ea typeface="Arial"/>
                <a:cs typeface="Arial"/>
                <a:sym typeface="Arial"/>
              </a:rPr>
              <a:t>Federal Facilities Targets Action Team (FFTAT) lead by EPA with VA (co-chair), PA, MD, GSA, DHS, NPS, USDA, and DoD</a:t>
            </a:r>
            <a:endParaRPr sz="1800" b="0" i="1" u="none" strike="noStrike" cap="none" dirty="0">
              <a:solidFill>
                <a:schemeClr val="dk1"/>
              </a:solidFill>
              <a:latin typeface="Arial"/>
              <a:ea typeface="Arial"/>
              <a:cs typeface="Arial"/>
              <a:sym typeface="Arial"/>
            </a:endParaRPr>
          </a:p>
          <a:p>
            <a:pPr marL="209554" marR="0" lvl="0" indent="-209554" algn="l" rtl="0">
              <a:lnSpc>
                <a:spcPct val="85000"/>
              </a:lnSpc>
              <a:spcBef>
                <a:spcPts val="800"/>
              </a:spcBef>
              <a:spcAft>
                <a:spcPts val="0"/>
              </a:spcAft>
              <a:buClr>
                <a:schemeClr val="accent5"/>
              </a:buClr>
              <a:buSzPts val="2000"/>
              <a:buFont typeface="Arial"/>
              <a:buChar char="•"/>
            </a:pPr>
            <a:r>
              <a:rPr lang="en-US" sz="2000" b="0" i="0" u="none" strike="noStrike" cap="none" dirty="0">
                <a:solidFill>
                  <a:schemeClr val="dk1"/>
                </a:solidFill>
                <a:latin typeface="Arial"/>
                <a:ea typeface="Arial"/>
                <a:cs typeface="Arial"/>
                <a:sym typeface="Arial"/>
              </a:rPr>
              <a:t>‘Protocol for Setting Targets, Planning BMPs, and Reporting Progress’</a:t>
            </a:r>
            <a:endParaRPr dirty="0"/>
          </a:p>
          <a:p>
            <a:pPr marL="472953" marR="0" lvl="1" indent="-243025" algn="l" rtl="0">
              <a:lnSpc>
                <a:spcPct val="85000"/>
              </a:lnSpc>
              <a:spcBef>
                <a:spcPts val="360"/>
              </a:spcBef>
              <a:spcAft>
                <a:spcPts val="0"/>
              </a:spcAft>
              <a:buClr>
                <a:schemeClr val="accent5"/>
              </a:buClr>
              <a:buSzPts val="1800"/>
              <a:buFont typeface="Arial Narrow"/>
              <a:buChar char="−"/>
            </a:pPr>
            <a:r>
              <a:rPr lang="en-US" sz="1800" b="0" i="1" u="none" strike="noStrike" cap="none" dirty="0">
                <a:solidFill>
                  <a:schemeClr val="dk1"/>
                </a:solidFill>
                <a:latin typeface="Arial"/>
                <a:ea typeface="Arial"/>
                <a:cs typeface="Arial"/>
                <a:sym typeface="Arial"/>
              </a:rPr>
              <a:t>Process document for setting federal targets / outlines methodologies to develop loads and pollutant reductions</a:t>
            </a:r>
            <a:endParaRPr dirty="0"/>
          </a:p>
          <a:p>
            <a:pPr marL="472953" marR="0" lvl="1" indent="-243025" algn="l" rtl="0">
              <a:lnSpc>
                <a:spcPct val="85000"/>
              </a:lnSpc>
              <a:spcBef>
                <a:spcPts val="360"/>
              </a:spcBef>
              <a:spcAft>
                <a:spcPts val="0"/>
              </a:spcAft>
              <a:buClr>
                <a:schemeClr val="accent5"/>
              </a:buClr>
              <a:buSzPts val="1800"/>
              <a:buFont typeface="Arial Narrow"/>
              <a:buChar char="−"/>
            </a:pPr>
            <a:r>
              <a:rPr lang="en-US" sz="1800" b="0" i="0" u="none" strike="noStrike" cap="none" dirty="0">
                <a:solidFill>
                  <a:schemeClr val="dk1"/>
                </a:solidFill>
                <a:latin typeface="Arial"/>
                <a:ea typeface="Arial"/>
                <a:cs typeface="Arial"/>
                <a:sym typeface="Arial"/>
              </a:rPr>
              <a:t>Promotes the use of CAST for EPA to assess federal agency progress toward CB TMDL</a:t>
            </a:r>
            <a:endParaRPr sz="1800" b="0" i="0" u="none" strike="noStrike" cap="none" dirty="0">
              <a:solidFill>
                <a:schemeClr val="dk1"/>
              </a:solidFill>
              <a:latin typeface="Arial"/>
              <a:ea typeface="Arial"/>
              <a:cs typeface="Arial"/>
              <a:sym typeface="Arial"/>
            </a:endParaRPr>
          </a:p>
        </p:txBody>
      </p:sp>
      <p:sp>
        <p:nvSpPr>
          <p:cNvPr id="771" name="Google Shape;771;p70"/>
          <p:cNvSpPr txBox="1">
            <a:spLocks noGrp="1"/>
          </p:cNvSpPr>
          <p:nvPr>
            <p:ph type="title"/>
          </p:nvPr>
        </p:nvSpPr>
        <p:spPr>
          <a:xfrm>
            <a:off x="0" y="308811"/>
            <a:ext cx="9144000"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CB TMDL N, P, and S Federal Facility Targets (2015)</a:t>
            </a:r>
            <a:endParaRPr sz="3300" b="1" i="0" u="none" strike="noStrike" cap="none" dirty="0">
              <a:solidFill>
                <a:srgbClr val="262626"/>
              </a:solidFill>
              <a:latin typeface="Arial"/>
              <a:ea typeface="Arial"/>
              <a:cs typeface="Arial"/>
              <a:sym typeface="Arial"/>
            </a:endParaRPr>
          </a:p>
        </p:txBody>
      </p:sp>
      <p:sp>
        <p:nvSpPr>
          <p:cNvPr id="772" name="Google Shape;772;p70"/>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a:solidFill>
                  <a:srgbClr val="000000"/>
                </a:solidFill>
                <a:latin typeface="Garamond"/>
                <a:ea typeface="Garamond"/>
                <a:cs typeface="Garamond"/>
                <a:sym typeface="Garamond"/>
              </a:rPr>
              <a:t>39</a:t>
            </a:fld>
            <a:endParaRPr sz="1400">
              <a:solidFill>
                <a:srgbClr val="000000"/>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7" name="Google Shape;237;p37" descr="Related image"/>
          <p:cNvPicPr preferRelativeResize="0"/>
          <p:nvPr/>
        </p:nvPicPr>
        <p:blipFill rotWithShape="1">
          <a:blip r:embed="rId3">
            <a:alphaModFix/>
          </a:blip>
          <a:srcRect/>
          <a:stretch/>
        </p:blipFill>
        <p:spPr>
          <a:xfrm>
            <a:off x="5791200" y="3810000"/>
            <a:ext cx="3048000" cy="3048000"/>
          </a:xfrm>
          <a:prstGeom prst="rect">
            <a:avLst/>
          </a:prstGeom>
          <a:noFill/>
          <a:ln>
            <a:noFill/>
          </a:ln>
        </p:spPr>
      </p:pic>
      <p:sp>
        <p:nvSpPr>
          <p:cNvPr id="232" name="Google Shape;232;p37"/>
          <p:cNvSpPr txBox="1">
            <a:spLocks noGrp="1"/>
          </p:cNvSpPr>
          <p:nvPr>
            <p:ph type="body" idx="1"/>
          </p:nvPr>
        </p:nvSpPr>
        <p:spPr>
          <a:xfrm>
            <a:off x="304800" y="1600200"/>
            <a:ext cx="8534400" cy="4800600"/>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EPA (represents U.S. Government)</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Jurisdictions (VA, MD, D.C., PA, DE, WV, NY)</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Chesapeake Bay Commission</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Federal agencies</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Academic institutions</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Non-governmental organizations</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Chesapeake Bay Foundation, Nature Conservancy</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Advisory Committees</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Scientific, Local Government, Citizen</a:t>
            </a:r>
            <a:endParaRPr/>
          </a:p>
          <a:p>
            <a:pPr marL="472953" marR="0" lvl="1" indent="-141425" algn="l" rtl="0">
              <a:lnSpc>
                <a:spcPct val="85000"/>
              </a:lnSpc>
              <a:spcBef>
                <a:spcPts val="320"/>
              </a:spcBef>
              <a:spcAft>
                <a:spcPts val="0"/>
              </a:spcAft>
              <a:buClr>
                <a:schemeClr val="accent5"/>
              </a:buClr>
              <a:buSzPts val="1600"/>
              <a:buFont typeface="Arial"/>
              <a:buNone/>
            </a:pPr>
            <a:endParaRPr sz="1600" b="1" i="0" u="none" strike="noStrike" cap="none">
              <a:solidFill>
                <a:srgbClr val="588332"/>
              </a:solidFill>
              <a:latin typeface="Arial"/>
              <a:ea typeface="Arial"/>
              <a:cs typeface="Arial"/>
              <a:sym typeface="Arial"/>
            </a:endParaRPr>
          </a:p>
        </p:txBody>
      </p:sp>
      <p:sp>
        <p:nvSpPr>
          <p:cNvPr id="233" name="Google Shape;233;p37"/>
          <p:cNvSpPr txBox="1">
            <a:spLocks noGrp="1"/>
          </p:cNvSpPr>
          <p:nvPr>
            <p:ph type="title"/>
          </p:nvPr>
        </p:nvSpPr>
        <p:spPr>
          <a:xfrm>
            <a:off x="0" y="311914"/>
            <a:ext cx="9144000" cy="914400"/>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Chesapeake Bay Program Partnership</a:t>
            </a:r>
            <a:endParaRPr dirty="0"/>
          </a:p>
        </p:txBody>
      </p:sp>
      <p:sp>
        <p:nvSpPr>
          <p:cNvPr id="234" name="Google Shape;234;p37"/>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4</a:t>
            </a:fld>
            <a:endParaRPr sz="1400" b="0" i="0" u="none" strike="noStrike" cap="none">
              <a:solidFill>
                <a:srgbClr val="000000"/>
              </a:solidFill>
              <a:latin typeface="Garamond"/>
              <a:ea typeface="Garamond"/>
              <a:cs typeface="Garamond"/>
              <a:sym typeface="Garamond"/>
            </a:endParaRPr>
          </a:p>
        </p:txBody>
      </p:sp>
      <p:sp>
        <p:nvSpPr>
          <p:cNvPr id="235" name="Google Shape;235;p37"/>
          <p:cNvSpPr/>
          <p:nvPr/>
        </p:nvSpPr>
        <p:spPr>
          <a:xfrm>
            <a:off x="5807075" y="1508130"/>
            <a:ext cx="344488" cy="949325"/>
          </a:xfrm>
          <a:prstGeom prst="chevron">
            <a:avLst>
              <a:gd name="adj" fmla="val 67241"/>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Source Sans Pro"/>
              <a:ea typeface="Source Sans Pro"/>
              <a:cs typeface="Source Sans Pro"/>
              <a:sym typeface="Source Sans Pro"/>
            </a:endParaRPr>
          </a:p>
        </p:txBody>
      </p:sp>
      <p:sp>
        <p:nvSpPr>
          <p:cNvPr id="236" name="Google Shape;236;p37"/>
          <p:cNvSpPr txBox="1"/>
          <p:nvPr/>
        </p:nvSpPr>
        <p:spPr>
          <a:xfrm>
            <a:off x="6151568" y="1787527"/>
            <a:ext cx="299243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262699"/>
                </a:solidFill>
                <a:latin typeface="Arial"/>
                <a:ea typeface="Arial"/>
                <a:cs typeface="Arial"/>
                <a:sym typeface="Arial"/>
              </a:rPr>
              <a:t>Agreement Signatories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1"/>
          <p:cNvSpPr txBox="1">
            <a:spLocks noGrp="1"/>
          </p:cNvSpPr>
          <p:nvPr>
            <p:ph type="body" idx="1"/>
          </p:nvPr>
        </p:nvSpPr>
        <p:spPr>
          <a:xfrm>
            <a:off x="304800" y="1600200"/>
            <a:ext cx="8534400" cy="4800600"/>
          </a:xfrm>
          <a:prstGeom prst="rect">
            <a:avLst/>
          </a:prstGeom>
          <a:noFill/>
          <a:ln>
            <a:noFill/>
          </a:ln>
        </p:spPr>
        <p:txBody>
          <a:bodyPr spcFirstLastPara="1" wrap="square" lIns="0" tIns="0" rIns="0" bIns="0" anchor="t" anchorCtr="0">
            <a:noAutofit/>
          </a:bodyPr>
          <a:lstStyle/>
          <a:p>
            <a:pPr marL="209554" marR="0" lvl="0" indent="-209554" algn="l" rtl="0">
              <a:lnSpc>
                <a:spcPct val="85000"/>
              </a:lnSpc>
              <a:spcBef>
                <a:spcPts val="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2017/2025 Target encompass permitted and non-permitted facilities and regulated and unregulated sources</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Targets consistent with WIP strategies and NPDES permits</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2010 baseline condition (i.e. “no-action”)</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Targets posted on BayFAST</a:t>
            </a:r>
            <a:endParaRPr/>
          </a:p>
          <a:p>
            <a:pPr marL="209554" marR="0" lvl="0" indent="-209554" algn="l" rtl="0">
              <a:lnSpc>
                <a:spcPct val="85000"/>
              </a:lnSpc>
              <a:spcBef>
                <a:spcPts val="8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Supported Efforts</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Comprehensive list of properties</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Updated land use</a:t>
            </a:r>
            <a:endParaRPr/>
          </a:p>
          <a:p>
            <a:pPr marL="682509" marR="0" lvl="2" indent="-209555" algn="l" rtl="0">
              <a:lnSpc>
                <a:spcPct val="85000"/>
              </a:lnSpc>
              <a:spcBef>
                <a:spcPts val="640"/>
              </a:spcBef>
              <a:spcAft>
                <a:spcPts val="0"/>
              </a:spcAft>
              <a:buClr>
                <a:schemeClr val="accent5"/>
              </a:buClr>
              <a:buSzPts val="1600"/>
              <a:buFont typeface="Arial Narrow"/>
              <a:buChar char="−"/>
            </a:pPr>
            <a:r>
              <a:rPr lang="en-US" sz="1600" b="0" i="0" u="none" strike="noStrike" cap="none">
                <a:solidFill>
                  <a:schemeClr val="dk1"/>
                </a:solidFill>
                <a:latin typeface="Arial"/>
                <a:ea typeface="Arial"/>
                <a:cs typeface="Arial"/>
                <a:sym typeface="Arial"/>
              </a:rPr>
              <a:t>VA set targets for agriculture and urban land use classes</a:t>
            </a:r>
            <a:endParaRPr/>
          </a:p>
          <a:p>
            <a:pPr marL="682509" marR="0" lvl="2" indent="-209555" algn="l" rtl="0">
              <a:lnSpc>
                <a:spcPct val="85000"/>
              </a:lnSpc>
              <a:spcBef>
                <a:spcPts val="640"/>
              </a:spcBef>
              <a:spcAft>
                <a:spcPts val="0"/>
              </a:spcAft>
              <a:buClr>
                <a:schemeClr val="accent5"/>
              </a:buClr>
              <a:buSzPts val="1600"/>
              <a:buFont typeface="Arial Narrow"/>
              <a:buChar char="−"/>
            </a:pPr>
            <a:r>
              <a:rPr lang="en-US" sz="1600" b="0" i="0" u="none" strike="noStrike" cap="none">
                <a:solidFill>
                  <a:schemeClr val="dk1"/>
                </a:solidFill>
                <a:latin typeface="Arial"/>
                <a:ea typeface="Arial"/>
                <a:cs typeface="Arial"/>
                <a:sym typeface="Arial"/>
              </a:rPr>
              <a:t>MD set targets based on 20% retrofit of any untreated impervious acreage</a:t>
            </a:r>
            <a:endParaRPr/>
          </a:p>
          <a:p>
            <a:pPr marL="682509" marR="0" lvl="2" indent="-209555" algn="l" rtl="0">
              <a:lnSpc>
                <a:spcPct val="85000"/>
              </a:lnSpc>
              <a:spcBef>
                <a:spcPts val="640"/>
              </a:spcBef>
              <a:spcAft>
                <a:spcPts val="0"/>
              </a:spcAft>
              <a:buClr>
                <a:schemeClr val="accent5"/>
              </a:buClr>
              <a:buSzPts val="1600"/>
              <a:buFont typeface="Arial Narrow"/>
              <a:buChar char="−"/>
            </a:pPr>
            <a:r>
              <a:rPr lang="en-US" sz="1600" b="0" i="0" u="none" strike="noStrike" cap="none">
                <a:solidFill>
                  <a:schemeClr val="dk1"/>
                </a:solidFill>
                <a:latin typeface="Arial"/>
                <a:ea typeface="Arial"/>
                <a:cs typeface="Arial"/>
                <a:sym typeface="Arial"/>
              </a:rPr>
              <a:t>EPA set targets for DC/PA/WV/NY/DE urban based on 60% equivalent reduction</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Historical BMPs</a:t>
            </a:r>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a:solidFill>
                  <a:schemeClr val="dk1"/>
                </a:solidFill>
                <a:latin typeface="Arial"/>
                <a:ea typeface="Arial"/>
                <a:cs typeface="Arial"/>
                <a:sym typeface="Arial"/>
              </a:rPr>
              <a:t>Panned implementation for 18/19 two-year water quality milestones</a:t>
            </a:r>
            <a:endParaRPr sz="1800" b="0" i="0" u="none" strike="noStrike" cap="none">
              <a:solidFill>
                <a:schemeClr val="dk1"/>
              </a:solidFill>
              <a:latin typeface="Arial"/>
              <a:ea typeface="Arial"/>
              <a:cs typeface="Arial"/>
              <a:sym typeface="Arial"/>
            </a:endParaRPr>
          </a:p>
          <a:p>
            <a:pPr marL="472953" marR="0" lvl="1" indent="-141425" algn="l" rtl="0">
              <a:lnSpc>
                <a:spcPct val="85000"/>
              </a:lnSpc>
              <a:spcBef>
                <a:spcPts val="320"/>
              </a:spcBef>
              <a:spcAft>
                <a:spcPts val="0"/>
              </a:spcAft>
              <a:buClr>
                <a:schemeClr val="accent5"/>
              </a:buClr>
              <a:buSzPts val="1600"/>
              <a:buFont typeface="Arial"/>
              <a:buNone/>
            </a:pPr>
            <a:endParaRPr sz="1600" b="1" i="0" u="none" strike="noStrike" cap="none">
              <a:solidFill>
                <a:schemeClr val="dk1"/>
              </a:solidFill>
              <a:latin typeface="Arial"/>
              <a:ea typeface="Arial"/>
              <a:cs typeface="Arial"/>
              <a:sym typeface="Arial"/>
            </a:endParaRPr>
          </a:p>
        </p:txBody>
      </p:sp>
      <p:sp>
        <p:nvSpPr>
          <p:cNvPr id="780" name="Google Shape;780;p7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a:solidFill>
                  <a:srgbClr val="000000"/>
                </a:solidFill>
                <a:latin typeface="Garamond"/>
                <a:ea typeface="Garamond"/>
                <a:cs typeface="Garamond"/>
                <a:sym typeface="Garamond"/>
              </a:rPr>
              <a:t>40</a:t>
            </a:fld>
            <a:endParaRPr sz="1400">
              <a:solidFill>
                <a:srgbClr val="000000"/>
              </a:solidFill>
              <a:latin typeface="Garamond"/>
              <a:ea typeface="Garamond"/>
              <a:cs typeface="Garamond"/>
              <a:sym typeface="Garamond"/>
            </a:endParaRPr>
          </a:p>
        </p:txBody>
      </p:sp>
      <p:sp>
        <p:nvSpPr>
          <p:cNvPr id="6" name="Google Shape;771;p70"/>
          <p:cNvSpPr txBox="1">
            <a:spLocks/>
          </p:cNvSpPr>
          <p:nvPr/>
        </p:nvSpPr>
        <p:spPr>
          <a:xfrm>
            <a:off x="0" y="308811"/>
            <a:ext cx="9144000" cy="914400"/>
          </a:xfrm>
          <a:prstGeom prst="rect">
            <a:avLst/>
          </a:prstGeom>
          <a:noFill/>
          <a:ln>
            <a:noFill/>
          </a:ln>
        </p:spPr>
        <p:txBody>
          <a:bodyPr spcFirstLastPara="1" wrap="square" lIns="0" tIns="28575" rIns="57150" bIns="285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9pPr>
          </a:lstStyle>
          <a:p>
            <a:pPr marL="182880"/>
            <a:r>
              <a:rPr lang="en-US" b="1">
                <a:latin typeface="Arial"/>
                <a:ea typeface="Arial"/>
                <a:cs typeface="Arial"/>
                <a:sym typeface="Arial"/>
              </a:rPr>
              <a:t>CB TMDL N, P, and S Federal Facility Targets (2015)</a:t>
            </a:r>
            <a:endParaRPr lang="en-US" b="1" dirty="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2"/>
          <p:cNvSpPr txBox="1">
            <a:spLocks noGrp="1"/>
          </p:cNvSpPr>
          <p:nvPr>
            <p:ph type="body" idx="1"/>
          </p:nvPr>
        </p:nvSpPr>
        <p:spPr>
          <a:xfrm>
            <a:off x="0" y="381000"/>
            <a:ext cx="8620125" cy="457201"/>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accent5"/>
              </a:buClr>
              <a:buSzPts val="3300"/>
              <a:buFont typeface="Arial"/>
              <a:buNone/>
            </a:pPr>
            <a:r>
              <a:rPr lang="en-US" sz="3300" b="1" i="0" u="none" strike="noStrike" cap="none">
                <a:solidFill>
                  <a:schemeClr val="dk1"/>
                </a:solidFill>
                <a:latin typeface="Arial"/>
                <a:ea typeface="Arial"/>
                <a:cs typeface="Arial"/>
                <a:sym typeface="Arial"/>
              </a:rPr>
              <a:t>FFWG:  Federal Members</a:t>
            </a:r>
            <a:endParaRPr sz="3300" b="1" i="0" u="none" strike="noStrike" cap="none">
              <a:solidFill>
                <a:schemeClr val="dk1"/>
              </a:solidFill>
              <a:latin typeface="Arial"/>
              <a:ea typeface="Arial"/>
              <a:cs typeface="Arial"/>
              <a:sym typeface="Arial"/>
            </a:endParaRPr>
          </a:p>
        </p:txBody>
      </p:sp>
      <p:sp>
        <p:nvSpPr>
          <p:cNvPr id="787" name="Google Shape;787;p7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41</a:t>
            </a:fld>
            <a:endParaRPr sz="700">
              <a:solidFill>
                <a:srgbClr val="B7B7A9"/>
              </a:solidFill>
              <a:latin typeface="Source Sans Pro"/>
              <a:ea typeface="Source Sans Pro"/>
              <a:cs typeface="Source Sans Pro"/>
              <a:sym typeface="Source Sans Pro"/>
            </a:endParaRPr>
          </a:p>
        </p:txBody>
      </p:sp>
      <p:pic>
        <p:nvPicPr>
          <p:cNvPr id="788" name="Google Shape;788;p72"/>
          <p:cNvPicPr preferRelativeResize="0"/>
          <p:nvPr/>
        </p:nvPicPr>
        <p:blipFill rotWithShape="1">
          <a:blip r:embed="rId3">
            <a:alphaModFix/>
          </a:blip>
          <a:srcRect/>
          <a:stretch/>
        </p:blipFill>
        <p:spPr>
          <a:xfrm>
            <a:off x="76200" y="990600"/>
            <a:ext cx="5256090" cy="2797920"/>
          </a:xfrm>
          <a:prstGeom prst="rect">
            <a:avLst/>
          </a:prstGeom>
          <a:noFill/>
          <a:ln>
            <a:noFill/>
          </a:ln>
        </p:spPr>
      </p:pic>
      <p:pic>
        <p:nvPicPr>
          <p:cNvPr id="789" name="Google Shape;789;p72"/>
          <p:cNvPicPr preferRelativeResize="0"/>
          <p:nvPr/>
        </p:nvPicPr>
        <p:blipFill rotWithShape="1">
          <a:blip r:embed="rId4">
            <a:alphaModFix/>
          </a:blip>
          <a:srcRect/>
          <a:stretch/>
        </p:blipFill>
        <p:spPr>
          <a:xfrm>
            <a:off x="2704245" y="3940919"/>
            <a:ext cx="5256090" cy="238032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73"/>
          <p:cNvSpPr txBox="1">
            <a:spLocks noGrp="1"/>
          </p:cNvSpPr>
          <p:nvPr>
            <p:ph type="body" idx="1"/>
          </p:nvPr>
        </p:nvSpPr>
        <p:spPr>
          <a:xfrm>
            <a:off x="-26504" y="304800"/>
            <a:ext cx="8620125" cy="457201"/>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accent5"/>
              </a:buClr>
              <a:buSzPts val="3300"/>
              <a:buFont typeface="Arial"/>
              <a:buNone/>
            </a:pPr>
            <a:r>
              <a:rPr lang="en-US" sz="3300" b="1" i="0" u="none" strike="noStrike" cap="none">
                <a:solidFill>
                  <a:schemeClr val="dk1"/>
                </a:solidFill>
                <a:latin typeface="Arial"/>
                <a:ea typeface="Arial"/>
                <a:cs typeface="Arial"/>
                <a:sym typeface="Arial"/>
              </a:rPr>
              <a:t>FFWG:  State Members</a:t>
            </a:r>
            <a:endParaRPr sz="3300" b="1" i="0" u="none" strike="noStrike" cap="none">
              <a:solidFill>
                <a:schemeClr val="dk1"/>
              </a:solidFill>
              <a:latin typeface="Arial"/>
              <a:ea typeface="Arial"/>
              <a:cs typeface="Arial"/>
              <a:sym typeface="Arial"/>
            </a:endParaRPr>
          </a:p>
        </p:txBody>
      </p:sp>
      <p:sp>
        <p:nvSpPr>
          <p:cNvPr id="796" name="Google Shape;796;p73"/>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42</a:t>
            </a:fld>
            <a:endParaRPr sz="700">
              <a:solidFill>
                <a:srgbClr val="B7B7A9"/>
              </a:solidFill>
              <a:latin typeface="Source Sans Pro"/>
              <a:ea typeface="Source Sans Pro"/>
              <a:cs typeface="Source Sans Pro"/>
              <a:sym typeface="Source Sans Pro"/>
            </a:endParaRPr>
          </a:p>
        </p:txBody>
      </p:sp>
      <p:sp>
        <p:nvSpPr>
          <p:cNvPr id="797" name="Google Shape;797;p73"/>
          <p:cNvSpPr txBox="1"/>
          <p:nvPr/>
        </p:nvSpPr>
        <p:spPr>
          <a:xfrm>
            <a:off x="341142" y="1752600"/>
            <a:ext cx="8534400" cy="4800600"/>
          </a:xfrm>
          <a:prstGeom prst="rect">
            <a:avLst/>
          </a:prstGeom>
          <a:noFill/>
          <a:ln>
            <a:noFill/>
          </a:ln>
        </p:spPr>
        <p:txBody>
          <a:bodyPr spcFirstLastPara="1" wrap="square" lIns="0" tIns="0" rIns="0" bIns="0" anchor="t" anchorCtr="0">
            <a:noAutofit/>
          </a:bodyPr>
          <a:lstStyle/>
          <a:p>
            <a:pPr marL="571500" marR="0" lvl="0" indent="-342900" algn="l" rtl="0">
              <a:lnSpc>
                <a:spcPct val="85000"/>
              </a:lnSpc>
              <a:spcBef>
                <a:spcPts val="0"/>
              </a:spcBef>
              <a:spcAft>
                <a:spcPts val="0"/>
              </a:spcAft>
              <a:buClr>
                <a:schemeClr val="accent5"/>
              </a:buClr>
              <a:buSzPts val="3600"/>
              <a:buFont typeface="Arial"/>
              <a:buNone/>
            </a:pPr>
            <a:endParaRPr sz="3600">
              <a:solidFill>
                <a:srgbClr val="262626"/>
              </a:solidFill>
              <a:latin typeface="Source Sans Pro"/>
              <a:ea typeface="Source Sans Pro"/>
              <a:cs typeface="Source Sans Pro"/>
              <a:sym typeface="Source Sans Pro"/>
            </a:endParaRPr>
          </a:p>
        </p:txBody>
      </p:sp>
      <p:pic>
        <p:nvPicPr>
          <p:cNvPr id="798" name="Google Shape;798;p73"/>
          <p:cNvPicPr preferRelativeResize="0"/>
          <p:nvPr/>
        </p:nvPicPr>
        <p:blipFill rotWithShape="1">
          <a:blip r:embed="rId3">
            <a:alphaModFix/>
          </a:blip>
          <a:srcRect/>
          <a:stretch/>
        </p:blipFill>
        <p:spPr>
          <a:xfrm>
            <a:off x="152400" y="1533940"/>
            <a:ext cx="7937258" cy="2133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74"/>
          <p:cNvSpPr txBox="1">
            <a:spLocks noGrp="1"/>
          </p:cNvSpPr>
          <p:nvPr>
            <p:ph type="body" idx="1"/>
          </p:nvPr>
        </p:nvSpPr>
        <p:spPr>
          <a:xfrm>
            <a:off x="295275" y="838200"/>
            <a:ext cx="8620125" cy="457201"/>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accent5"/>
              </a:buClr>
              <a:buSzPts val="3300"/>
              <a:buFont typeface="Arial"/>
              <a:buNone/>
            </a:pPr>
            <a:r>
              <a:rPr lang="en-US" sz="3300" b="1" i="0" u="none" strike="noStrike" cap="none">
                <a:solidFill>
                  <a:schemeClr val="dk1"/>
                </a:solidFill>
                <a:latin typeface="Arial"/>
                <a:ea typeface="Arial"/>
                <a:cs typeface="Arial"/>
                <a:sym typeface="Arial"/>
              </a:rPr>
              <a:t>FOD Representatives</a:t>
            </a:r>
            <a:endParaRPr sz="3300" b="1" i="0" u="none" strike="noStrike" cap="none">
              <a:solidFill>
                <a:schemeClr val="dk1"/>
              </a:solidFill>
              <a:latin typeface="Arial"/>
              <a:ea typeface="Arial"/>
              <a:cs typeface="Arial"/>
              <a:sym typeface="Arial"/>
            </a:endParaRPr>
          </a:p>
        </p:txBody>
      </p:sp>
      <p:sp>
        <p:nvSpPr>
          <p:cNvPr id="805" name="Google Shape;805;p74"/>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43</a:t>
            </a:fld>
            <a:endParaRPr sz="700">
              <a:solidFill>
                <a:srgbClr val="B7B7A9"/>
              </a:solidFill>
              <a:latin typeface="Source Sans Pro"/>
              <a:ea typeface="Source Sans Pro"/>
              <a:cs typeface="Source Sans Pro"/>
              <a:sym typeface="Source Sans Pro"/>
            </a:endParaRPr>
          </a:p>
        </p:txBody>
      </p:sp>
      <p:sp>
        <p:nvSpPr>
          <p:cNvPr id="806" name="Google Shape;806;p74"/>
          <p:cNvSpPr txBox="1"/>
          <p:nvPr/>
        </p:nvSpPr>
        <p:spPr>
          <a:xfrm>
            <a:off x="341142" y="1752600"/>
            <a:ext cx="8534400" cy="4800600"/>
          </a:xfrm>
          <a:prstGeom prst="rect">
            <a:avLst/>
          </a:prstGeom>
          <a:noFill/>
          <a:ln>
            <a:noFill/>
          </a:ln>
        </p:spPr>
        <p:txBody>
          <a:bodyPr spcFirstLastPara="1" wrap="square" lIns="0" tIns="0" rIns="0" bIns="0" anchor="t" anchorCtr="0">
            <a:noAutofit/>
          </a:bodyPr>
          <a:lstStyle/>
          <a:p>
            <a:pPr marL="571500" marR="0" lvl="0" indent="-342900" algn="l" rtl="0">
              <a:lnSpc>
                <a:spcPct val="85000"/>
              </a:lnSpc>
              <a:spcBef>
                <a:spcPts val="0"/>
              </a:spcBef>
              <a:spcAft>
                <a:spcPts val="0"/>
              </a:spcAft>
              <a:buClr>
                <a:schemeClr val="accent5"/>
              </a:buClr>
              <a:buSzPts val="3600"/>
              <a:buFont typeface="Arial"/>
              <a:buNone/>
            </a:pPr>
            <a:endParaRPr sz="3600">
              <a:solidFill>
                <a:srgbClr val="262626"/>
              </a:solidFill>
              <a:latin typeface="Source Sans Pro"/>
              <a:ea typeface="Source Sans Pro"/>
              <a:cs typeface="Source Sans Pro"/>
              <a:sym typeface="Source Sans Pro"/>
            </a:endParaRPr>
          </a:p>
        </p:txBody>
      </p:sp>
      <p:pic>
        <p:nvPicPr>
          <p:cNvPr id="807" name="Google Shape;807;p74"/>
          <p:cNvPicPr preferRelativeResize="0"/>
          <p:nvPr/>
        </p:nvPicPr>
        <p:blipFill rotWithShape="1">
          <a:blip r:embed="rId3">
            <a:alphaModFix/>
          </a:blip>
          <a:srcRect/>
          <a:stretch/>
        </p:blipFill>
        <p:spPr>
          <a:xfrm>
            <a:off x="609600" y="1447800"/>
            <a:ext cx="5181600" cy="49566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75"/>
          <p:cNvSpPr txBox="1">
            <a:spLocks noGrp="1"/>
          </p:cNvSpPr>
          <p:nvPr>
            <p:ph type="body" idx="1"/>
          </p:nvPr>
        </p:nvSpPr>
        <p:spPr>
          <a:xfrm>
            <a:off x="28575" y="332873"/>
            <a:ext cx="8620125" cy="457201"/>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Resources</a:t>
            </a:r>
            <a:endParaRPr sz="3300" b="1" i="0" u="none" strike="noStrike" cap="none" dirty="0">
              <a:solidFill>
                <a:schemeClr val="dk1"/>
              </a:solidFill>
              <a:latin typeface="Arial"/>
              <a:ea typeface="Arial"/>
              <a:cs typeface="Arial"/>
              <a:sym typeface="Arial"/>
            </a:endParaRPr>
          </a:p>
        </p:txBody>
      </p:sp>
      <p:sp>
        <p:nvSpPr>
          <p:cNvPr id="814" name="Google Shape;814;p75"/>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44</a:t>
            </a:fld>
            <a:endParaRPr sz="700">
              <a:solidFill>
                <a:srgbClr val="B7B7A9"/>
              </a:solidFill>
              <a:latin typeface="Source Sans Pro"/>
              <a:ea typeface="Source Sans Pro"/>
              <a:cs typeface="Source Sans Pro"/>
              <a:sym typeface="Source Sans Pro"/>
            </a:endParaRPr>
          </a:p>
        </p:txBody>
      </p:sp>
      <p:sp>
        <p:nvSpPr>
          <p:cNvPr id="815" name="Google Shape;815;p75"/>
          <p:cNvSpPr txBox="1"/>
          <p:nvPr/>
        </p:nvSpPr>
        <p:spPr>
          <a:xfrm>
            <a:off x="228600" y="1761575"/>
            <a:ext cx="8839200" cy="4791600"/>
          </a:xfrm>
          <a:prstGeom prst="rect">
            <a:avLst/>
          </a:prstGeom>
          <a:noFill/>
          <a:ln>
            <a:noFill/>
          </a:ln>
        </p:spPr>
        <p:txBody>
          <a:bodyPr spcFirstLastPara="1" wrap="square" lIns="0" tIns="0" rIns="0" bIns="0" anchor="t" anchorCtr="0">
            <a:noAutofit/>
          </a:bodyPr>
          <a:lstStyle/>
          <a:p>
            <a:pPr marL="342900" marR="0" lvl="0" indent="-342900" algn="l" rtl="0">
              <a:lnSpc>
                <a:spcPct val="85000"/>
              </a:lnSpc>
              <a:spcBef>
                <a:spcPts val="0"/>
              </a:spcBef>
              <a:spcAft>
                <a:spcPts val="0"/>
              </a:spcAft>
              <a:buClr>
                <a:schemeClr val="accent5"/>
              </a:buClr>
              <a:buSzPts val="2200"/>
              <a:buFont typeface="Arial"/>
              <a:buChar char="•"/>
            </a:pPr>
            <a:r>
              <a:rPr lang="en-US" sz="2200" b="1" dirty="0">
                <a:solidFill>
                  <a:srgbClr val="262626"/>
                </a:solidFill>
                <a:latin typeface="Arial"/>
                <a:ea typeface="Arial"/>
                <a:cs typeface="Arial"/>
                <a:sym typeface="Arial"/>
              </a:rPr>
              <a:t>FFWG Page</a:t>
            </a:r>
            <a:r>
              <a:rPr lang="en-US" sz="2200" b="1" dirty="0">
                <a:solidFill>
                  <a:srgbClr val="262626"/>
                </a:solidFill>
              </a:rPr>
              <a:t>:</a:t>
            </a:r>
            <a:r>
              <a:rPr lang="en-US" sz="2200" b="1" dirty="0">
                <a:solidFill>
                  <a:srgbClr val="262626"/>
                </a:solidFill>
                <a:latin typeface="Arial"/>
                <a:ea typeface="Arial"/>
                <a:cs typeface="Arial"/>
                <a:sym typeface="Arial"/>
              </a:rPr>
              <a:t> </a:t>
            </a:r>
            <a:r>
              <a:rPr lang="en-US" sz="1200" i="1" dirty="0">
                <a:solidFill>
                  <a:srgbClr val="262626"/>
                </a:solidFill>
              </a:rPr>
              <a:t>https://www.chesapeakebay.net/who/group/federal_facilities</a:t>
            </a:r>
            <a:endParaRPr sz="1200" i="1" dirty="0">
              <a:solidFill>
                <a:srgbClr val="262626"/>
              </a:solidFill>
            </a:endParaRPr>
          </a:p>
          <a:p>
            <a:pPr marL="342900" marR="0" lvl="0" indent="-342900" algn="l" rtl="0">
              <a:lnSpc>
                <a:spcPct val="85000"/>
              </a:lnSpc>
              <a:spcBef>
                <a:spcPts val="880"/>
              </a:spcBef>
              <a:spcAft>
                <a:spcPts val="0"/>
              </a:spcAft>
              <a:buClr>
                <a:schemeClr val="accent5"/>
              </a:buClr>
              <a:buSzPts val="2200"/>
              <a:buFont typeface="Arial"/>
              <a:buChar char="•"/>
            </a:pPr>
            <a:r>
              <a:rPr lang="en-US" sz="2200" b="1" dirty="0">
                <a:solidFill>
                  <a:srgbClr val="262626"/>
                </a:solidFill>
                <a:latin typeface="Arial"/>
                <a:ea typeface="Arial"/>
                <a:cs typeface="Arial"/>
                <a:sym typeface="Arial"/>
              </a:rPr>
              <a:t>Forestry Phase III WIP Guide</a:t>
            </a:r>
            <a:r>
              <a:rPr lang="en-US" sz="2200" b="1" dirty="0">
                <a:solidFill>
                  <a:srgbClr val="262626"/>
                </a:solidFill>
              </a:rPr>
              <a:t>:</a:t>
            </a:r>
            <a:r>
              <a:rPr lang="en-US" sz="2200" b="1" dirty="0">
                <a:solidFill>
                  <a:srgbClr val="262626"/>
                </a:solidFill>
                <a:latin typeface="Arial"/>
                <a:ea typeface="Arial"/>
                <a:cs typeface="Arial"/>
                <a:sym typeface="Arial"/>
              </a:rPr>
              <a:t> </a:t>
            </a:r>
            <a:r>
              <a:rPr lang="en-US" sz="1200" i="1" dirty="0">
                <a:solidFill>
                  <a:srgbClr val="262626"/>
                </a:solidFill>
              </a:rPr>
              <a:t>https://www.chesapeakebay.net/documents/WIP_Forestry_BMP_Packet_December_2017.pdf</a:t>
            </a:r>
            <a:endParaRPr sz="2200" i="1" dirty="0">
              <a:solidFill>
                <a:srgbClr val="262626"/>
              </a:solidFill>
            </a:endParaRPr>
          </a:p>
          <a:p>
            <a:pPr marL="342900" marR="0" lvl="0" indent="-342900" algn="l" rtl="0">
              <a:lnSpc>
                <a:spcPct val="85000"/>
              </a:lnSpc>
              <a:spcBef>
                <a:spcPts val="880"/>
              </a:spcBef>
              <a:spcAft>
                <a:spcPts val="0"/>
              </a:spcAft>
              <a:buClr>
                <a:schemeClr val="accent5"/>
              </a:buClr>
              <a:buSzPts val="2200"/>
              <a:buFont typeface="Arial"/>
              <a:buChar char="•"/>
            </a:pPr>
            <a:r>
              <a:rPr lang="en-US" sz="2200" b="1" dirty="0">
                <a:solidFill>
                  <a:srgbClr val="262626"/>
                </a:solidFill>
                <a:latin typeface="Arial"/>
                <a:ea typeface="Arial"/>
                <a:cs typeface="Arial"/>
                <a:sym typeface="Arial"/>
              </a:rPr>
              <a:t>EPA Phase III WIP Expectations for Federal Lands </a:t>
            </a:r>
            <a:r>
              <a:rPr lang="en-US" sz="2200" b="1" dirty="0">
                <a:solidFill>
                  <a:srgbClr val="262626"/>
                </a:solidFill>
              </a:rPr>
              <a:t>&amp;</a:t>
            </a:r>
            <a:r>
              <a:rPr lang="en-US" sz="2200" b="1" dirty="0">
                <a:solidFill>
                  <a:srgbClr val="262626"/>
                </a:solidFill>
                <a:latin typeface="Arial"/>
                <a:ea typeface="Arial"/>
                <a:cs typeface="Arial"/>
                <a:sym typeface="Arial"/>
              </a:rPr>
              <a:t> Facilities: </a:t>
            </a:r>
            <a:r>
              <a:rPr lang="en-US" sz="1200" i="1" dirty="0">
                <a:solidFill>
                  <a:srgbClr val="262626"/>
                </a:solidFill>
              </a:rPr>
              <a:t>https://www.epa.gov/sites/production/files/2018-06/documents/epa-phase-iii-wip-expectations-6-19-18.pdf</a:t>
            </a:r>
            <a:endParaRPr sz="1200" i="1" dirty="0"/>
          </a:p>
          <a:p>
            <a:pPr marL="342900" marR="0" lvl="0" indent="-342900" algn="l" rtl="0">
              <a:lnSpc>
                <a:spcPct val="85000"/>
              </a:lnSpc>
              <a:spcBef>
                <a:spcPts val="880"/>
              </a:spcBef>
              <a:spcAft>
                <a:spcPts val="0"/>
              </a:spcAft>
              <a:buClr>
                <a:schemeClr val="accent5"/>
              </a:buClr>
              <a:buSzPts val="2200"/>
              <a:buFont typeface="Arial"/>
              <a:buChar char="•"/>
            </a:pPr>
            <a:r>
              <a:rPr lang="en-US" sz="2200" b="1" dirty="0">
                <a:solidFill>
                  <a:srgbClr val="262626"/>
                </a:solidFill>
                <a:latin typeface="Arial"/>
                <a:ea typeface="Arial"/>
                <a:cs typeface="Arial"/>
                <a:sym typeface="Arial"/>
              </a:rPr>
              <a:t>2015 Protocol: </a:t>
            </a:r>
            <a:r>
              <a:rPr lang="en-US" sz="1200" i="1" dirty="0">
                <a:solidFill>
                  <a:srgbClr val="262626"/>
                </a:solidFill>
              </a:rPr>
              <a:t>https://www.chesapeakebay.net/documents/CBP_BMP_Expert_Panel_Protocol_WQGIT_approved_7.13.15.pdf</a:t>
            </a:r>
            <a:endParaRPr sz="1200" i="1" dirty="0">
              <a:solidFill>
                <a:srgbClr val="262626"/>
              </a:solidFill>
            </a:endParaRPr>
          </a:p>
          <a:p>
            <a:pPr marL="342900" marR="0" lvl="0" indent="-342900" algn="l" rtl="0">
              <a:lnSpc>
                <a:spcPct val="85000"/>
              </a:lnSpc>
              <a:spcBef>
                <a:spcPts val="880"/>
              </a:spcBef>
              <a:spcAft>
                <a:spcPts val="0"/>
              </a:spcAft>
              <a:buClr>
                <a:schemeClr val="accent5"/>
              </a:buClr>
              <a:buSzPts val="2200"/>
              <a:buFont typeface="Arial"/>
              <a:buChar char="•"/>
            </a:pPr>
            <a:r>
              <a:rPr lang="en-US" sz="2200" b="1" dirty="0">
                <a:solidFill>
                  <a:srgbClr val="262626"/>
                </a:solidFill>
                <a:latin typeface="Arial"/>
                <a:ea typeface="Arial"/>
                <a:cs typeface="Arial"/>
                <a:sym typeface="Arial"/>
              </a:rPr>
              <a:t>BMP Field Guide</a:t>
            </a:r>
            <a:r>
              <a:rPr lang="en-US" sz="2200" b="1" dirty="0">
                <a:solidFill>
                  <a:srgbClr val="262626"/>
                </a:solidFill>
              </a:rPr>
              <a:t>:</a:t>
            </a:r>
            <a:endParaRPr sz="2200" b="1" i="1" dirty="0">
              <a:solidFill>
                <a:srgbClr val="262626"/>
              </a:solidFill>
            </a:endParaRPr>
          </a:p>
          <a:p>
            <a:pPr marL="762008" lvl="1" indent="-342900" rtl="0">
              <a:lnSpc>
                <a:spcPct val="85000"/>
              </a:lnSpc>
              <a:spcBef>
                <a:spcPts val="360"/>
              </a:spcBef>
              <a:spcAft>
                <a:spcPts val="0"/>
              </a:spcAft>
              <a:buClr>
                <a:schemeClr val="accent5"/>
              </a:buClr>
              <a:buSzPts val="1800"/>
              <a:buFont typeface="Arial"/>
              <a:buChar char="•"/>
            </a:pPr>
            <a:r>
              <a:rPr lang="en-US" sz="1800" b="1" dirty="0">
                <a:solidFill>
                  <a:schemeClr val="tx1"/>
                </a:solidFill>
              </a:rPr>
              <a:t>Now:</a:t>
            </a:r>
            <a:r>
              <a:rPr lang="en-US" sz="1200" i="1" dirty="0">
                <a:solidFill>
                  <a:schemeClr val="tx1"/>
                </a:solidFill>
              </a:rPr>
              <a:t> </a:t>
            </a:r>
            <a:r>
              <a:rPr lang="en-US" sz="1200" i="1" dirty="0">
                <a:solidFill>
                  <a:schemeClr val="tx1"/>
                </a:solidFill>
                <a:uFill>
                  <a:noFill/>
                </a:uFill>
              </a:rPr>
              <a:t>https://goo.gl/5Tr7uj</a:t>
            </a:r>
            <a:endParaRPr sz="1800" b="1" dirty="0">
              <a:solidFill>
                <a:schemeClr val="tx1"/>
              </a:solidFill>
            </a:endParaRPr>
          </a:p>
          <a:p>
            <a:pPr marL="762008" lvl="1" indent="-342900" rtl="0">
              <a:lnSpc>
                <a:spcPct val="85000"/>
              </a:lnSpc>
              <a:spcBef>
                <a:spcPts val="360"/>
              </a:spcBef>
              <a:spcAft>
                <a:spcPts val="0"/>
              </a:spcAft>
              <a:buClr>
                <a:schemeClr val="accent5"/>
              </a:buClr>
              <a:buSzPts val="1800"/>
              <a:buFont typeface="Arial"/>
              <a:buChar char="•"/>
            </a:pPr>
            <a:r>
              <a:rPr lang="en-US" sz="1800" b="1" dirty="0">
                <a:solidFill>
                  <a:schemeClr val="tx1"/>
                </a:solidFill>
              </a:rPr>
              <a:t>Later:</a:t>
            </a:r>
            <a:r>
              <a:rPr lang="en-US" sz="1200" i="1" dirty="0">
                <a:solidFill>
                  <a:schemeClr val="tx1"/>
                </a:solidFill>
              </a:rPr>
              <a:t> </a:t>
            </a:r>
            <a:r>
              <a:rPr lang="en-US" sz="1200" i="1" dirty="0">
                <a:solidFill>
                  <a:schemeClr val="tx1"/>
                </a:solidFill>
                <a:highlight>
                  <a:srgbClr val="FFFFFF"/>
                </a:highlight>
                <a:uFill>
                  <a:noFill/>
                </a:uFill>
              </a:rPr>
              <a:t>https://www.chesapeakebay.net/</a:t>
            </a:r>
            <a:r>
              <a:rPr lang="en-US" sz="1200" i="1" dirty="0">
                <a:solidFill>
                  <a:schemeClr val="tx1"/>
                </a:solidFill>
                <a:highlight>
                  <a:srgbClr val="FFFFFF"/>
                </a:highlight>
              </a:rPr>
              <a:t>bmpguide</a:t>
            </a:r>
            <a:endParaRPr sz="1200" i="1" dirty="0">
              <a:solidFill>
                <a:schemeClr val="tx1"/>
              </a:solidFill>
            </a:endParaRPr>
          </a:p>
          <a:p>
            <a:pPr marL="342900" marR="0" lvl="0" indent="-342900" algn="l" rtl="0">
              <a:lnSpc>
                <a:spcPct val="100000"/>
              </a:lnSpc>
              <a:spcBef>
                <a:spcPts val="850"/>
              </a:spcBef>
              <a:spcAft>
                <a:spcPts val="0"/>
              </a:spcAft>
              <a:buClr>
                <a:schemeClr val="accent5"/>
              </a:buClr>
              <a:buSzPts val="2200"/>
              <a:buFont typeface="Arial"/>
              <a:buChar char="•"/>
            </a:pPr>
            <a:r>
              <a:rPr lang="en-US" sz="2200" b="1" dirty="0">
                <a:solidFill>
                  <a:srgbClr val="262626"/>
                </a:solidFill>
                <a:latin typeface="Arial"/>
                <a:ea typeface="Arial"/>
                <a:cs typeface="Arial"/>
                <a:sym typeface="Arial"/>
              </a:rPr>
              <a:t>CAST:</a:t>
            </a:r>
            <a:endParaRPr dirty="0"/>
          </a:p>
          <a:p>
            <a:pPr marL="762009" marR="0" lvl="1" indent="-342900" algn="l" rtl="0">
              <a:lnSpc>
                <a:spcPct val="85000"/>
              </a:lnSpc>
              <a:spcBef>
                <a:spcPts val="360"/>
              </a:spcBef>
              <a:spcAft>
                <a:spcPts val="0"/>
              </a:spcAft>
              <a:buClr>
                <a:schemeClr val="accent5"/>
              </a:buClr>
              <a:buSzPts val="1800"/>
              <a:buFont typeface="Arial"/>
              <a:buChar char="•"/>
            </a:pPr>
            <a:r>
              <a:rPr lang="en-US" sz="1800" b="1" i="0" u="none" strike="noStrike" cap="none" dirty="0">
                <a:solidFill>
                  <a:srgbClr val="262626"/>
                </a:solidFill>
                <a:latin typeface="Arial"/>
                <a:ea typeface="Arial"/>
                <a:cs typeface="Arial"/>
                <a:sym typeface="Arial"/>
              </a:rPr>
              <a:t>Webinars/Trainings: </a:t>
            </a:r>
            <a:r>
              <a:rPr lang="en-US" sz="1200" i="1" u="none" strike="noStrike" cap="none" dirty="0">
                <a:solidFill>
                  <a:srgbClr val="262626"/>
                </a:solidFill>
              </a:rPr>
              <a:t>https://cast.chesapeakebay.net/Documentation/Webinars</a:t>
            </a:r>
            <a:endParaRPr sz="1200" i="1" u="none" strike="noStrike" cap="none" dirty="0">
              <a:solidFill>
                <a:srgbClr val="262626"/>
              </a:solidFill>
            </a:endParaRPr>
          </a:p>
          <a:p>
            <a:pPr marL="762009" marR="0" lvl="1" indent="-342900" algn="l" rtl="0">
              <a:lnSpc>
                <a:spcPct val="85000"/>
              </a:lnSpc>
              <a:spcBef>
                <a:spcPts val="360"/>
              </a:spcBef>
              <a:spcAft>
                <a:spcPts val="0"/>
              </a:spcAft>
              <a:buClr>
                <a:schemeClr val="accent5"/>
              </a:buClr>
              <a:buSzPts val="1800"/>
              <a:buFont typeface="Arial"/>
              <a:buChar char="•"/>
            </a:pPr>
            <a:r>
              <a:rPr lang="en-US" sz="1800" b="1" i="0" u="none" strike="noStrike" cap="none" dirty="0">
                <a:solidFill>
                  <a:srgbClr val="262626"/>
                </a:solidFill>
                <a:latin typeface="Arial"/>
                <a:ea typeface="Arial"/>
                <a:cs typeface="Arial"/>
                <a:sym typeface="Arial"/>
              </a:rPr>
              <a:t>Source Data: </a:t>
            </a:r>
            <a:r>
              <a:rPr lang="en-US" sz="1200" i="1" u="none" strike="noStrike" cap="none" dirty="0">
                <a:solidFill>
                  <a:srgbClr val="262626"/>
                </a:solidFill>
              </a:rPr>
              <a:t>https://cast.chesapeakebay.net/Home/SourceData</a:t>
            </a:r>
            <a:endParaRPr sz="1200"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0"/>
        <p:cNvGrpSpPr/>
        <p:nvPr/>
      </p:nvGrpSpPr>
      <p:grpSpPr>
        <a:xfrm>
          <a:off x="0" y="0"/>
          <a:ext cx="0" cy="0"/>
          <a:chOff x="0" y="0"/>
          <a:chExt cx="0" cy="0"/>
        </a:xfrm>
      </p:grpSpPr>
      <p:sp>
        <p:nvSpPr>
          <p:cNvPr id="821" name="Google Shape;821;p76"/>
          <p:cNvSpPr txBox="1">
            <a:spLocks noGrp="1"/>
          </p:cNvSpPr>
          <p:nvPr>
            <p:ph type="body" idx="1"/>
          </p:nvPr>
        </p:nvSpPr>
        <p:spPr>
          <a:xfrm>
            <a:off x="28575" y="332874"/>
            <a:ext cx="8620125" cy="457201"/>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Contacts</a:t>
            </a:r>
            <a:endParaRPr sz="3300" b="1" i="0" u="none" strike="noStrike" cap="none" dirty="0">
              <a:solidFill>
                <a:schemeClr val="dk1"/>
              </a:solidFill>
              <a:latin typeface="Arial"/>
              <a:ea typeface="Arial"/>
              <a:cs typeface="Arial"/>
              <a:sym typeface="Arial"/>
            </a:endParaRPr>
          </a:p>
        </p:txBody>
      </p:sp>
      <p:sp>
        <p:nvSpPr>
          <p:cNvPr id="822" name="Google Shape;822;p76"/>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a:solidFill>
                  <a:srgbClr val="B7B7A9"/>
                </a:solidFill>
                <a:latin typeface="Source Sans Pro"/>
                <a:ea typeface="Source Sans Pro"/>
                <a:cs typeface="Source Sans Pro"/>
                <a:sym typeface="Source Sans Pro"/>
              </a:rPr>
              <a:t>45</a:t>
            </a:fld>
            <a:endParaRPr sz="700">
              <a:solidFill>
                <a:srgbClr val="B7B7A9"/>
              </a:solidFill>
              <a:latin typeface="Source Sans Pro"/>
              <a:ea typeface="Source Sans Pro"/>
              <a:cs typeface="Source Sans Pro"/>
              <a:sym typeface="Source Sans Pro"/>
            </a:endParaRPr>
          </a:p>
        </p:txBody>
      </p:sp>
      <p:sp>
        <p:nvSpPr>
          <p:cNvPr id="823" name="Google Shape;823;p76"/>
          <p:cNvSpPr txBox="1"/>
          <p:nvPr/>
        </p:nvSpPr>
        <p:spPr>
          <a:xfrm>
            <a:off x="295275" y="1616767"/>
            <a:ext cx="8534400" cy="5241233"/>
          </a:xfrm>
          <a:prstGeom prst="rect">
            <a:avLst/>
          </a:prstGeom>
          <a:noFill/>
          <a:ln>
            <a:noFill/>
          </a:ln>
        </p:spPr>
        <p:txBody>
          <a:bodyPr spcFirstLastPara="1" wrap="square" lIns="0" tIns="0" rIns="0" bIns="0" anchor="t" anchorCtr="0">
            <a:noAutofit/>
          </a:bodyPr>
          <a:lstStyle/>
          <a:p>
            <a:pPr marL="342900" marR="0" lvl="0" indent="-342900" algn="ctr" rtl="0">
              <a:lnSpc>
                <a:spcPct val="85000"/>
              </a:lnSpc>
              <a:spcBef>
                <a:spcPts val="0"/>
              </a:spcBef>
              <a:spcAft>
                <a:spcPts val="0"/>
              </a:spcAft>
              <a:buClr>
                <a:schemeClr val="accent5"/>
              </a:buClr>
              <a:buSzPts val="2200"/>
              <a:buFont typeface="Arial"/>
              <a:buChar char="•"/>
            </a:pPr>
            <a:r>
              <a:rPr lang="en-US" sz="2200" b="1">
                <a:solidFill>
                  <a:schemeClr val="dk1"/>
                </a:solidFill>
                <a:latin typeface="Arial"/>
                <a:ea typeface="Arial"/>
                <a:cs typeface="Arial"/>
                <a:sym typeface="Arial"/>
              </a:rPr>
              <a:t>Greg Allen – EPA Chesapeake Bay Program Office</a:t>
            </a:r>
            <a:endParaRPr/>
          </a:p>
          <a:p>
            <a:pPr marL="762009" marR="0" lvl="1" indent="-342900" algn="ctr" rtl="0">
              <a:lnSpc>
                <a:spcPct val="85000"/>
              </a:lnSpc>
              <a:spcBef>
                <a:spcPts val="4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Allen.greg@epa.gov</a:t>
            </a:r>
            <a:endParaRPr/>
          </a:p>
          <a:p>
            <a:pPr marL="342900" marR="0" lvl="0" indent="-342900" algn="ctr" rtl="0">
              <a:lnSpc>
                <a:spcPct val="85000"/>
              </a:lnSpc>
              <a:spcBef>
                <a:spcPts val="840"/>
              </a:spcBef>
              <a:spcAft>
                <a:spcPts val="0"/>
              </a:spcAft>
              <a:buClr>
                <a:schemeClr val="accent5"/>
              </a:buClr>
              <a:buSzPts val="2100"/>
              <a:buFont typeface="Arial"/>
              <a:buChar char="•"/>
            </a:pPr>
            <a:r>
              <a:rPr lang="en-US" sz="2100" b="1">
                <a:solidFill>
                  <a:schemeClr val="dk1"/>
                </a:solidFill>
                <a:latin typeface="Arial"/>
                <a:ea typeface="Arial"/>
                <a:cs typeface="Arial"/>
                <a:sym typeface="Arial"/>
              </a:rPr>
              <a:t>Sarah Diebel – Department of Defense / FFWG Chair</a:t>
            </a:r>
            <a:endParaRPr/>
          </a:p>
          <a:p>
            <a:pPr marL="762009" marR="0" lvl="1" indent="-342900" algn="ctr" rtl="0">
              <a:lnSpc>
                <a:spcPct val="85000"/>
              </a:lnSpc>
              <a:spcBef>
                <a:spcPts val="4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Sarah.diebel@navy.mil</a:t>
            </a:r>
            <a:endParaRPr/>
          </a:p>
          <a:p>
            <a:pPr marL="762009" marR="0" lvl="1" indent="-342900" algn="ctr" rtl="0">
              <a:lnSpc>
                <a:spcPct val="85000"/>
              </a:lnSpc>
              <a:spcBef>
                <a:spcPts val="4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757-341-0383</a:t>
            </a:r>
            <a:endParaRPr/>
          </a:p>
          <a:p>
            <a:pPr marL="342900" marR="0" lvl="0" indent="-342900" algn="ctr" rtl="0">
              <a:lnSpc>
                <a:spcPct val="85000"/>
              </a:lnSpc>
              <a:spcBef>
                <a:spcPts val="840"/>
              </a:spcBef>
              <a:spcAft>
                <a:spcPts val="0"/>
              </a:spcAft>
              <a:buClr>
                <a:schemeClr val="accent5"/>
              </a:buClr>
              <a:buSzPts val="2100"/>
              <a:buFont typeface="Arial"/>
              <a:buChar char="•"/>
            </a:pPr>
            <a:r>
              <a:rPr lang="en-US" sz="2100" b="1">
                <a:solidFill>
                  <a:schemeClr val="dk1"/>
                </a:solidFill>
                <a:latin typeface="Arial"/>
                <a:ea typeface="Arial"/>
                <a:cs typeface="Arial"/>
                <a:sym typeface="Arial"/>
              </a:rPr>
              <a:t>Russell Clark – General Services Administration</a:t>
            </a:r>
            <a:endParaRPr/>
          </a:p>
          <a:p>
            <a:pPr marL="762009" marR="0" lvl="1" indent="-342900" algn="ctr" rtl="0">
              <a:lnSpc>
                <a:spcPct val="85000"/>
              </a:lnSpc>
              <a:spcBef>
                <a:spcPts val="4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Russell.clark@gsa.gov</a:t>
            </a:r>
            <a:endParaRPr/>
          </a:p>
          <a:p>
            <a:pPr marL="762009" marR="0" lvl="1" indent="-342900" algn="ctr" rtl="0">
              <a:lnSpc>
                <a:spcPct val="85000"/>
              </a:lnSpc>
              <a:spcBef>
                <a:spcPts val="4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202-704-3642</a:t>
            </a:r>
            <a:endParaRPr/>
          </a:p>
          <a:p>
            <a:pPr marL="342900" marR="0" lvl="0" indent="-342900" algn="ctr" rtl="0">
              <a:lnSpc>
                <a:spcPct val="85000"/>
              </a:lnSpc>
              <a:spcBef>
                <a:spcPts val="840"/>
              </a:spcBef>
              <a:spcAft>
                <a:spcPts val="0"/>
              </a:spcAft>
              <a:buClr>
                <a:schemeClr val="accent5"/>
              </a:buClr>
              <a:buSzPts val="2100"/>
              <a:buFont typeface="Arial"/>
              <a:buChar char="•"/>
            </a:pPr>
            <a:r>
              <a:rPr lang="en-US" sz="2100" b="1">
                <a:solidFill>
                  <a:schemeClr val="dk1"/>
                </a:solidFill>
                <a:latin typeface="Arial"/>
                <a:ea typeface="Arial"/>
                <a:cs typeface="Arial"/>
                <a:sym typeface="Arial"/>
              </a:rPr>
              <a:t>James Davis-Martin – Virginia Department of Environmental Quality / FFWG Chair</a:t>
            </a:r>
            <a:endParaRPr/>
          </a:p>
          <a:p>
            <a:pPr marL="762009" marR="0" lvl="1" indent="-342900" algn="ctr" rtl="0">
              <a:lnSpc>
                <a:spcPct val="85000"/>
              </a:lnSpc>
              <a:spcBef>
                <a:spcPts val="400"/>
              </a:spcBef>
              <a:spcAft>
                <a:spcPts val="0"/>
              </a:spcAft>
              <a:buClr>
                <a:schemeClr val="accent5"/>
              </a:buClr>
              <a:buSzPts val="2000"/>
              <a:buFont typeface="Arial"/>
              <a:buChar char="•"/>
            </a:pPr>
            <a:r>
              <a:rPr lang="en-US" sz="2000" b="1" i="0" u="none" strike="noStrike" cap="none">
                <a:solidFill>
                  <a:schemeClr val="dk1"/>
                </a:solidFill>
                <a:latin typeface="Arial"/>
                <a:ea typeface="Arial"/>
                <a:cs typeface="Arial"/>
                <a:sym typeface="Arial"/>
              </a:rPr>
              <a:t>James.davis-martin@deq.Virginia.gov</a:t>
            </a:r>
            <a:endParaRPr/>
          </a:p>
          <a:p>
            <a:pPr marL="762009" marR="0" lvl="1" indent="-215900" algn="ctr" rtl="0">
              <a:lnSpc>
                <a:spcPct val="85000"/>
              </a:lnSpc>
              <a:spcBef>
                <a:spcPts val="400"/>
              </a:spcBef>
              <a:spcAft>
                <a:spcPts val="0"/>
              </a:spcAft>
              <a:buClr>
                <a:schemeClr val="accent5"/>
              </a:buClr>
              <a:buSzPts val="2000"/>
              <a:buFont typeface="Arial"/>
              <a:buNone/>
            </a:pPr>
            <a:endParaRPr sz="2000" b="1" i="0" u="none" strike="noStrike" cap="none">
              <a:solidFill>
                <a:srgbClr val="FF0000"/>
              </a:solidFill>
              <a:latin typeface="Arial"/>
              <a:ea typeface="Arial"/>
              <a:cs typeface="Arial"/>
              <a:sym typeface="Arial"/>
            </a:endParaRPr>
          </a:p>
          <a:p>
            <a:pPr marL="762009" marR="0" lvl="1" indent="-215900" algn="ctr" rtl="0">
              <a:lnSpc>
                <a:spcPct val="85000"/>
              </a:lnSpc>
              <a:spcBef>
                <a:spcPts val="400"/>
              </a:spcBef>
              <a:spcAft>
                <a:spcPts val="0"/>
              </a:spcAft>
              <a:buClr>
                <a:schemeClr val="accent5"/>
              </a:buClr>
              <a:buSzPts val="2000"/>
              <a:buFont typeface="Arial"/>
              <a:buNone/>
            </a:pPr>
            <a:endParaRPr sz="2000" b="0" i="0" u="none" strike="noStrike" cap="none">
              <a:solidFill>
                <a:srgbClr val="262626"/>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8"/>
          <p:cNvPicPr preferRelativeResize="0"/>
          <p:nvPr/>
        </p:nvPicPr>
        <p:blipFill rotWithShape="1">
          <a:blip r:embed="rId3">
            <a:alphaModFix/>
          </a:blip>
          <a:srcRect l="1749" t="11310" r="879" b="342"/>
          <a:stretch/>
        </p:blipFill>
        <p:spPr>
          <a:xfrm>
            <a:off x="1" y="976959"/>
            <a:ext cx="9144000" cy="5070475"/>
          </a:xfrm>
          <a:prstGeom prst="rect">
            <a:avLst/>
          </a:prstGeom>
          <a:noFill/>
          <a:ln>
            <a:noFill/>
          </a:ln>
        </p:spPr>
      </p:pic>
      <p:sp>
        <p:nvSpPr>
          <p:cNvPr id="243" name="Google Shape;243;p38"/>
          <p:cNvSpPr/>
          <p:nvPr/>
        </p:nvSpPr>
        <p:spPr>
          <a:xfrm>
            <a:off x="7086600" y="6537330"/>
            <a:ext cx="2057400"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5</a:t>
            </a:fld>
            <a:endParaRPr sz="1400" b="0" i="0" u="none" strike="noStrike" cap="none">
              <a:solidFill>
                <a:srgbClr val="000000"/>
              </a:solidFill>
              <a:latin typeface="Garamond"/>
              <a:ea typeface="Garamond"/>
              <a:cs typeface="Garamond"/>
              <a:sym typeface="Garamond"/>
            </a:endParaRPr>
          </a:p>
        </p:txBody>
      </p:sp>
      <p:sp>
        <p:nvSpPr>
          <p:cNvPr id="244" name="Google Shape;244;p38"/>
          <p:cNvSpPr txBox="1"/>
          <p:nvPr/>
        </p:nvSpPr>
        <p:spPr>
          <a:xfrm>
            <a:off x="0" y="296365"/>
            <a:ext cx="9144000" cy="914400"/>
          </a:xfrm>
          <a:prstGeom prst="rect">
            <a:avLst/>
          </a:prstGeom>
          <a:noFill/>
          <a:ln>
            <a:noFill/>
          </a:ln>
        </p:spPr>
        <p:txBody>
          <a:bodyPr spcFirstLastPara="1" wrap="square" lIns="91425" tIns="45700" rIns="91425" bIns="45700" anchor="t"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Chesapeake Bay Program Partnership</a:t>
            </a:r>
            <a:endParaRPr sz="3300" b="1" i="0" u="none" strike="noStrike" cap="none" dirty="0">
              <a:solidFill>
                <a:srgbClr val="262626"/>
              </a:solidFill>
              <a:latin typeface="Arial"/>
              <a:ea typeface="Arial"/>
              <a:cs typeface="Arial"/>
              <a:sym typeface="Arial"/>
            </a:endParaRPr>
          </a:p>
        </p:txBody>
      </p:sp>
      <p:sp>
        <p:nvSpPr>
          <p:cNvPr id="245" name="Google Shape;245;p38"/>
          <p:cNvSpPr/>
          <p:nvPr/>
        </p:nvSpPr>
        <p:spPr>
          <a:xfrm>
            <a:off x="7391400" y="609600"/>
            <a:ext cx="1295400" cy="1600200"/>
          </a:xfrm>
          <a:prstGeom prst="ellipse">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sp>
        <p:nvSpPr>
          <p:cNvPr id="3" name="Up Arrow Callout 2"/>
          <p:cNvSpPr/>
          <p:nvPr/>
        </p:nvSpPr>
        <p:spPr>
          <a:xfrm>
            <a:off x="2249903" y="5840556"/>
            <a:ext cx="2322096" cy="696774"/>
          </a:xfrm>
          <a:prstGeom prst="upArrowCallout">
            <a:avLst/>
          </a:prstGeom>
          <a:solidFill>
            <a:srgbClr val="89D79C"/>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Federal Facilities WG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body" idx="1"/>
          </p:nvPr>
        </p:nvSpPr>
        <p:spPr>
          <a:xfrm>
            <a:off x="0" y="297391"/>
            <a:ext cx="9144000" cy="945250"/>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Other Goal Teams and Workgroups Applicable to the FFWG</a:t>
            </a:r>
            <a:endParaRPr sz="3300" b="1" i="0" u="none" strike="noStrike" cap="none" dirty="0">
              <a:solidFill>
                <a:schemeClr val="dk1"/>
              </a:solidFill>
              <a:latin typeface="Arial"/>
              <a:ea typeface="Arial"/>
              <a:cs typeface="Arial"/>
              <a:sym typeface="Arial"/>
            </a:endParaRPr>
          </a:p>
        </p:txBody>
      </p:sp>
      <p:sp>
        <p:nvSpPr>
          <p:cNvPr id="253" name="Google Shape;253;p39"/>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B7B7A9"/>
                </a:solidFill>
                <a:latin typeface="Source Sans Pro"/>
                <a:ea typeface="Source Sans Pro"/>
                <a:cs typeface="Source Sans Pro"/>
                <a:sym typeface="Source Sans Pro"/>
              </a:rPr>
              <a:t>6</a:t>
            </a:fld>
            <a:endParaRPr sz="700" b="0" i="0" u="none" strike="noStrike" cap="none">
              <a:solidFill>
                <a:srgbClr val="B7B7A9"/>
              </a:solidFill>
              <a:latin typeface="Source Sans Pro"/>
              <a:ea typeface="Source Sans Pro"/>
              <a:cs typeface="Source Sans Pro"/>
              <a:sym typeface="Source Sans Pro"/>
            </a:endParaRPr>
          </a:p>
        </p:txBody>
      </p:sp>
      <p:sp>
        <p:nvSpPr>
          <p:cNvPr id="254" name="Google Shape;254;p39"/>
          <p:cNvSpPr txBox="1"/>
          <p:nvPr/>
        </p:nvSpPr>
        <p:spPr>
          <a:xfrm>
            <a:off x="220579" y="1850334"/>
            <a:ext cx="8534400" cy="4800600"/>
          </a:xfrm>
          <a:prstGeom prst="rect">
            <a:avLst/>
          </a:prstGeom>
          <a:noFill/>
          <a:ln>
            <a:noFill/>
          </a:ln>
        </p:spPr>
        <p:txBody>
          <a:bodyPr spcFirstLastPara="1" wrap="square" lIns="0" tIns="0" rIns="0" bIns="0" anchor="t" anchorCtr="0">
            <a:noAutofit/>
          </a:bodyPr>
          <a:lstStyle/>
          <a:p>
            <a:pPr marL="571500" marR="0" lvl="0" indent="-571500" algn="l" rtl="0">
              <a:lnSpc>
                <a:spcPct val="85000"/>
              </a:lnSpc>
              <a:spcBef>
                <a:spcPts val="0"/>
              </a:spcBef>
              <a:spcAft>
                <a:spcPts val="0"/>
              </a:spcAft>
              <a:buClr>
                <a:schemeClr val="accent5"/>
              </a:buClr>
              <a:buSzPts val="2000"/>
              <a:buFont typeface="Arial"/>
              <a:buChar char="•"/>
            </a:pPr>
            <a:r>
              <a:rPr lang="en-US" sz="2000" b="1" i="0" u="none" strike="noStrike" cap="none" dirty="0">
                <a:solidFill>
                  <a:srgbClr val="262626"/>
                </a:solidFill>
                <a:latin typeface="Arial"/>
                <a:ea typeface="Arial"/>
                <a:cs typeface="Arial"/>
                <a:sym typeface="Arial"/>
              </a:rPr>
              <a:t>Water Quality Goal Implementation Team</a:t>
            </a:r>
            <a:endParaRPr dirty="0"/>
          </a:p>
          <a:p>
            <a:pPr marL="571500" marR="0" lvl="0" indent="-571500" algn="l" rtl="0">
              <a:lnSpc>
                <a:spcPct val="85000"/>
              </a:lnSpc>
              <a:spcBef>
                <a:spcPts val="800"/>
              </a:spcBef>
              <a:spcAft>
                <a:spcPts val="0"/>
              </a:spcAft>
              <a:buClr>
                <a:schemeClr val="accent5"/>
              </a:buClr>
              <a:buSzPts val="2000"/>
              <a:buFont typeface="Arial"/>
              <a:buChar char="•"/>
            </a:pPr>
            <a:r>
              <a:rPr lang="en-US" sz="2000" b="1" i="0" u="none" strike="noStrike" cap="none" dirty="0">
                <a:solidFill>
                  <a:srgbClr val="262626"/>
                </a:solidFill>
                <a:latin typeface="Arial"/>
                <a:ea typeface="Arial"/>
                <a:cs typeface="Arial"/>
                <a:sym typeface="Arial"/>
              </a:rPr>
              <a:t>Watershed Technical Workgroup</a:t>
            </a:r>
            <a:endParaRPr dirty="0"/>
          </a:p>
          <a:p>
            <a:pPr marL="571500" marR="0" lvl="0" indent="-571500" algn="l" rtl="0">
              <a:lnSpc>
                <a:spcPct val="85000"/>
              </a:lnSpc>
              <a:spcBef>
                <a:spcPts val="800"/>
              </a:spcBef>
              <a:spcAft>
                <a:spcPts val="0"/>
              </a:spcAft>
              <a:buClr>
                <a:schemeClr val="accent5"/>
              </a:buClr>
              <a:buSzPts val="2000"/>
              <a:buFont typeface="Arial"/>
              <a:buChar char="•"/>
            </a:pPr>
            <a:r>
              <a:rPr lang="en-US" sz="2000" b="1" i="0" u="none" strike="noStrike" cap="none" dirty="0">
                <a:solidFill>
                  <a:srgbClr val="262626"/>
                </a:solidFill>
                <a:latin typeface="Arial"/>
                <a:ea typeface="Arial"/>
                <a:cs typeface="Arial"/>
                <a:sym typeface="Arial"/>
              </a:rPr>
              <a:t>Milestones Workgroup</a:t>
            </a:r>
            <a:endParaRPr dirty="0"/>
          </a:p>
          <a:p>
            <a:pPr marL="571500" marR="0" lvl="0" indent="-571500" algn="l" rtl="0">
              <a:lnSpc>
                <a:spcPct val="85000"/>
              </a:lnSpc>
              <a:spcBef>
                <a:spcPts val="800"/>
              </a:spcBef>
              <a:spcAft>
                <a:spcPts val="0"/>
              </a:spcAft>
              <a:buClr>
                <a:schemeClr val="accent5"/>
              </a:buClr>
              <a:buSzPts val="2000"/>
              <a:buFont typeface="Arial"/>
              <a:buChar char="•"/>
            </a:pPr>
            <a:r>
              <a:rPr lang="en-US" sz="2000" b="1" i="0" u="none" strike="noStrike" cap="none" dirty="0">
                <a:solidFill>
                  <a:srgbClr val="262626"/>
                </a:solidFill>
                <a:latin typeface="Arial"/>
                <a:ea typeface="Arial"/>
                <a:cs typeface="Arial"/>
                <a:sym typeface="Arial"/>
              </a:rPr>
              <a:t>Urban Stormwater Workgroup</a:t>
            </a:r>
            <a:endParaRPr dirty="0"/>
          </a:p>
          <a:p>
            <a:pPr marL="571500" marR="0" lvl="0" indent="-571500" algn="l" rtl="0">
              <a:lnSpc>
                <a:spcPct val="85000"/>
              </a:lnSpc>
              <a:spcBef>
                <a:spcPts val="800"/>
              </a:spcBef>
              <a:spcAft>
                <a:spcPts val="0"/>
              </a:spcAft>
              <a:buClr>
                <a:schemeClr val="accent5"/>
              </a:buClr>
              <a:buSzPts val="2000"/>
              <a:buFont typeface="Arial"/>
              <a:buChar char="•"/>
            </a:pPr>
            <a:r>
              <a:rPr lang="en-US" sz="2000" b="1" i="0" u="none" strike="noStrike" cap="none" dirty="0">
                <a:solidFill>
                  <a:srgbClr val="262626"/>
                </a:solidFill>
                <a:latin typeface="Arial"/>
                <a:ea typeface="Arial"/>
                <a:cs typeface="Arial"/>
                <a:sym typeface="Arial"/>
              </a:rPr>
              <a:t>Wastewater Workgroup</a:t>
            </a:r>
            <a:endParaRPr dirty="0"/>
          </a:p>
          <a:p>
            <a:pPr marL="571500" marR="0" lvl="0" indent="-342900" algn="l" rtl="0">
              <a:lnSpc>
                <a:spcPct val="85000"/>
              </a:lnSpc>
              <a:spcBef>
                <a:spcPts val="1440"/>
              </a:spcBef>
              <a:spcAft>
                <a:spcPts val="0"/>
              </a:spcAft>
              <a:buClr>
                <a:schemeClr val="accent5"/>
              </a:buClr>
              <a:buSzPts val="3600"/>
              <a:buFont typeface="Arial"/>
              <a:buNone/>
            </a:pPr>
            <a:endParaRPr sz="3600" b="0" i="0" u="none" strike="noStrike" cap="none" dirty="0">
              <a:solidFill>
                <a:srgbClr val="262626"/>
              </a:solidFill>
              <a:latin typeface="Source Sans Pro"/>
              <a:ea typeface="Source Sans Pro"/>
              <a:cs typeface="Source Sans Pro"/>
              <a:sym typeface="Source Sans Pro"/>
            </a:endParaRPr>
          </a:p>
        </p:txBody>
      </p:sp>
      <p:pic>
        <p:nvPicPr>
          <p:cNvPr id="255" name="Google Shape;255;p39" descr="Image result for chesapeake bay program partnership workgroups"/>
          <p:cNvPicPr preferRelativeResize="0"/>
          <p:nvPr/>
        </p:nvPicPr>
        <p:blipFill rotWithShape="1">
          <a:blip r:embed="rId3">
            <a:alphaModFix/>
          </a:blip>
          <a:srcRect/>
          <a:stretch/>
        </p:blipFill>
        <p:spPr>
          <a:xfrm>
            <a:off x="4572000" y="3390377"/>
            <a:ext cx="4351421" cy="29357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7</a:t>
            </a:fld>
            <a:endParaRPr sz="1400" b="0" i="0" u="none" strike="noStrike" cap="none">
              <a:solidFill>
                <a:srgbClr val="000000"/>
              </a:solidFill>
              <a:latin typeface="Garamond"/>
              <a:ea typeface="Garamond"/>
              <a:cs typeface="Garamond"/>
              <a:sym typeface="Garamond"/>
            </a:endParaRPr>
          </a:p>
        </p:txBody>
      </p:sp>
      <p:pic>
        <p:nvPicPr>
          <p:cNvPr id="262" name="Google Shape;262;p40"/>
          <p:cNvPicPr preferRelativeResize="0"/>
          <p:nvPr/>
        </p:nvPicPr>
        <p:blipFill rotWithShape="1">
          <a:blip r:embed="rId3">
            <a:alphaModFix/>
          </a:blip>
          <a:srcRect l="1253" t="9853" r="3371" b="367"/>
          <a:stretch/>
        </p:blipFill>
        <p:spPr>
          <a:xfrm>
            <a:off x="60158" y="1203166"/>
            <a:ext cx="4932948" cy="5883443"/>
          </a:xfrm>
          <a:prstGeom prst="rect">
            <a:avLst/>
          </a:prstGeom>
          <a:noFill/>
          <a:ln>
            <a:noFill/>
          </a:ln>
        </p:spPr>
      </p:pic>
      <p:graphicFrame>
        <p:nvGraphicFramePr>
          <p:cNvPr id="263" name="Google Shape;263;p40"/>
          <p:cNvGraphicFramePr/>
          <p:nvPr>
            <p:extLst>
              <p:ext uri="{D42A27DB-BD31-4B8C-83A1-F6EECF244321}">
                <p14:modId xmlns:p14="http://schemas.microsoft.com/office/powerpoint/2010/main" val="1930941726"/>
              </p:ext>
            </p:extLst>
          </p:nvPr>
        </p:nvGraphicFramePr>
        <p:xfrm>
          <a:off x="5562600" y="2106530"/>
          <a:ext cx="3314700" cy="3067050"/>
        </p:xfrm>
        <a:graphic>
          <a:graphicData uri="http://schemas.openxmlformats.org/drawingml/2006/table">
            <a:tbl>
              <a:tblPr>
                <a:effectLst>
                  <a:outerShdw blurRad="50800" dist="88900" dir="2700000" algn="tl" rotWithShape="0">
                    <a:prstClr val="black">
                      <a:alpha val="40000"/>
                    </a:prstClr>
                  </a:outerShdw>
                </a:effectLst>
                <a:tableStyleId>{3C2FFA5D-87B4-456A-9821-1D502468CF0F}</a:tableStyleId>
              </a:tblPr>
              <a:tblGrid>
                <a:gridCol w="14351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tblGrid>
              <a:tr h="647700">
                <a:tc>
                  <a:txBody>
                    <a:bodyPr/>
                    <a:lstStyle/>
                    <a:p>
                      <a:pPr marL="0" marR="0" lvl="0" indent="0" algn="ctr" rtl="0">
                        <a:spcBef>
                          <a:spcPts val="0"/>
                        </a:spcBef>
                        <a:spcAft>
                          <a:spcPts val="0"/>
                        </a:spcAft>
                        <a:buNone/>
                      </a:pPr>
                      <a:r>
                        <a:rPr lang="en-US" sz="1600" b="1" u="none" strike="noStrike" cap="none" dirty="0">
                          <a:sym typeface="Calibri"/>
                        </a:rPr>
                        <a:t>Federal Department</a:t>
                      </a:r>
                      <a:endParaRPr b="1" dirty="0"/>
                    </a:p>
                  </a:txBody>
                  <a:tcPr marL="9525" marR="9525" marT="9525" marB="0" anchor="ctr"/>
                </a:tc>
                <a:tc>
                  <a:txBody>
                    <a:bodyPr/>
                    <a:lstStyle/>
                    <a:p>
                      <a:pPr marL="0" marR="0" lvl="0" indent="0" algn="ctr" rtl="0">
                        <a:spcBef>
                          <a:spcPts val="0"/>
                        </a:spcBef>
                        <a:spcAft>
                          <a:spcPts val="0"/>
                        </a:spcAft>
                        <a:buNone/>
                      </a:pPr>
                      <a:r>
                        <a:rPr lang="en-US" sz="1600" b="1" u="none" strike="noStrike" cap="none" dirty="0">
                          <a:sym typeface="Calibri"/>
                        </a:rPr>
                        <a:t>Total Acres</a:t>
                      </a:r>
                    </a:p>
                    <a:p>
                      <a:pPr marL="0" marR="0" lvl="0" indent="0" algn="ctr" rtl="0">
                        <a:spcBef>
                          <a:spcPts val="0"/>
                        </a:spcBef>
                        <a:spcAft>
                          <a:spcPts val="0"/>
                        </a:spcAft>
                        <a:buNone/>
                      </a:pPr>
                      <a:endParaRPr b="1" dirty="0"/>
                    </a:p>
                  </a:txBody>
                  <a:tcPr marL="9525" marR="9525" marT="9525" marB="0" anchor="b"/>
                </a:tc>
                <a:extLst>
                  <a:ext uri="{0D108BD9-81ED-4DB2-BD59-A6C34878D82A}">
                    <a16:rowId xmlns:a16="http://schemas.microsoft.com/office/drawing/2014/main" val="10000"/>
                  </a:ext>
                </a:extLst>
              </a:tr>
              <a:tr h="276225">
                <a:tc>
                  <a:txBody>
                    <a:bodyPr/>
                    <a:lstStyle/>
                    <a:p>
                      <a:pPr marL="0" marR="0" lvl="0" indent="0" algn="l" rtl="0">
                        <a:spcBef>
                          <a:spcPts val="0"/>
                        </a:spcBef>
                        <a:spcAft>
                          <a:spcPts val="0"/>
                        </a:spcAft>
                        <a:buNone/>
                      </a:pPr>
                      <a:r>
                        <a:rPr lang="en-US" sz="1600" u="none" strike="noStrike" cap="none">
                          <a:sym typeface="Calibri"/>
                        </a:rPr>
                        <a:t>FS</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2,543,167.69</a:t>
                      </a:r>
                      <a:endParaRPr/>
                    </a:p>
                  </a:txBody>
                  <a:tcPr marL="9525" marR="9525" marT="9525" marB="0" anchor="ctr"/>
                </a:tc>
                <a:extLst>
                  <a:ext uri="{0D108BD9-81ED-4DB2-BD59-A6C34878D82A}">
                    <a16:rowId xmlns:a16="http://schemas.microsoft.com/office/drawing/2014/main" val="10001"/>
                  </a:ext>
                </a:extLst>
              </a:tr>
              <a:tr h="266700">
                <a:tc>
                  <a:txBody>
                    <a:bodyPr/>
                    <a:lstStyle/>
                    <a:p>
                      <a:pPr marL="0" marR="0" lvl="0" indent="0" algn="l" rtl="0">
                        <a:spcBef>
                          <a:spcPts val="0"/>
                        </a:spcBef>
                        <a:spcAft>
                          <a:spcPts val="0"/>
                        </a:spcAft>
                        <a:buNone/>
                      </a:pPr>
                      <a:r>
                        <a:rPr lang="en-US" sz="1600" u="none" strike="noStrike" cap="none">
                          <a:sym typeface="Calibri"/>
                        </a:rPr>
                        <a:t>DoD</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484,631.74</a:t>
                      </a:r>
                      <a:endParaRPr/>
                    </a:p>
                  </a:txBody>
                  <a:tcPr marL="9525" marR="9525" marT="9525" marB="0" anchor="ctr"/>
                </a:tc>
                <a:extLst>
                  <a:ext uri="{0D108BD9-81ED-4DB2-BD59-A6C34878D82A}">
                    <a16:rowId xmlns:a16="http://schemas.microsoft.com/office/drawing/2014/main" val="10002"/>
                  </a:ext>
                </a:extLst>
              </a:tr>
              <a:tr h="266700">
                <a:tc>
                  <a:txBody>
                    <a:bodyPr/>
                    <a:lstStyle/>
                    <a:p>
                      <a:pPr marL="0" marR="0" lvl="0" indent="0" algn="l" rtl="0">
                        <a:spcBef>
                          <a:spcPts val="0"/>
                        </a:spcBef>
                        <a:spcAft>
                          <a:spcPts val="0"/>
                        </a:spcAft>
                        <a:buNone/>
                      </a:pPr>
                      <a:r>
                        <a:rPr lang="en-US" sz="1600" u="none" strike="noStrike" cap="none">
                          <a:sym typeface="Calibri"/>
                        </a:rPr>
                        <a:t>NPS</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410,635.97</a:t>
                      </a:r>
                      <a:endParaRPr/>
                    </a:p>
                  </a:txBody>
                  <a:tcPr marL="9525" marR="9525" marT="9525" marB="0" anchor="ctr"/>
                </a:tc>
                <a:extLst>
                  <a:ext uri="{0D108BD9-81ED-4DB2-BD59-A6C34878D82A}">
                    <a16:rowId xmlns:a16="http://schemas.microsoft.com/office/drawing/2014/main" val="10003"/>
                  </a:ext>
                </a:extLst>
              </a:tr>
              <a:tr h="266700">
                <a:tc>
                  <a:txBody>
                    <a:bodyPr/>
                    <a:lstStyle/>
                    <a:p>
                      <a:pPr marL="0" marR="0" lvl="0" indent="0" algn="l" rtl="0">
                        <a:spcBef>
                          <a:spcPts val="0"/>
                        </a:spcBef>
                        <a:spcAft>
                          <a:spcPts val="0"/>
                        </a:spcAft>
                        <a:buNone/>
                      </a:pPr>
                      <a:r>
                        <a:rPr lang="en-US" sz="1600" u="none" strike="noStrike" cap="none">
                          <a:sym typeface="Calibri"/>
                        </a:rPr>
                        <a:t>FWS</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223,288.95</a:t>
                      </a:r>
                      <a:endParaRPr/>
                    </a:p>
                  </a:txBody>
                  <a:tcPr marL="9525" marR="9525" marT="9525" marB="0" anchor="ctr"/>
                </a:tc>
                <a:extLst>
                  <a:ext uri="{0D108BD9-81ED-4DB2-BD59-A6C34878D82A}">
                    <a16:rowId xmlns:a16="http://schemas.microsoft.com/office/drawing/2014/main" val="10004"/>
                  </a:ext>
                </a:extLst>
              </a:tr>
              <a:tr h="266700">
                <a:tc>
                  <a:txBody>
                    <a:bodyPr/>
                    <a:lstStyle/>
                    <a:p>
                      <a:pPr marL="0" marR="0" lvl="0" indent="0" algn="l" rtl="0">
                        <a:spcBef>
                          <a:spcPts val="0"/>
                        </a:spcBef>
                        <a:spcAft>
                          <a:spcPts val="0"/>
                        </a:spcAft>
                        <a:buNone/>
                      </a:pPr>
                      <a:r>
                        <a:rPr lang="en-US" sz="1600" u="none" strike="noStrike" cap="none">
                          <a:sym typeface="Calibri"/>
                        </a:rPr>
                        <a:t>Other</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23,834.87</a:t>
                      </a:r>
                      <a:endParaRPr/>
                    </a:p>
                  </a:txBody>
                  <a:tcPr marL="9525" marR="9525" marT="9525" marB="0" anchor="b"/>
                </a:tc>
                <a:extLst>
                  <a:ext uri="{0D108BD9-81ED-4DB2-BD59-A6C34878D82A}">
                    <a16:rowId xmlns:a16="http://schemas.microsoft.com/office/drawing/2014/main" val="10005"/>
                  </a:ext>
                </a:extLst>
              </a:tr>
              <a:tr h="266700">
                <a:tc>
                  <a:txBody>
                    <a:bodyPr/>
                    <a:lstStyle/>
                    <a:p>
                      <a:pPr marL="0" marR="0" lvl="0" indent="0" algn="l" rtl="0">
                        <a:spcBef>
                          <a:spcPts val="0"/>
                        </a:spcBef>
                        <a:spcAft>
                          <a:spcPts val="0"/>
                        </a:spcAft>
                        <a:buNone/>
                      </a:pPr>
                      <a:r>
                        <a:rPr lang="en-US" sz="1600" u="none" strike="noStrike" cap="none">
                          <a:sym typeface="Calibri"/>
                        </a:rPr>
                        <a:t>ARS</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6,949.81</a:t>
                      </a:r>
                      <a:endParaRPr/>
                    </a:p>
                  </a:txBody>
                  <a:tcPr marL="9525" marR="9525" marT="9525" marB="0" anchor="ctr"/>
                </a:tc>
                <a:extLst>
                  <a:ext uri="{0D108BD9-81ED-4DB2-BD59-A6C34878D82A}">
                    <a16:rowId xmlns:a16="http://schemas.microsoft.com/office/drawing/2014/main" val="10006"/>
                  </a:ext>
                </a:extLst>
              </a:tr>
              <a:tr h="266700">
                <a:tc>
                  <a:txBody>
                    <a:bodyPr/>
                    <a:lstStyle/>
                    <a:p>
                      <a:pPr marL="0" marR="0" lvl="0" indent="0" algn="l" rtl="0">
                        <a:spcBef>
                          <a:spcPts val="0"/>
                        </a:spcBef>
                        <a:spcAft>
                          <a:spcPts val="0"/>
                        </a:spcAft>
                        <a:buNone/>
                      </a:pPr>
                      <a:r>
                        <a:rPr lang="en-US" sz="1600" u="none" strike="noStrike" cap="none" dirty="0">
                          <a:sym typeface="Calibri"/>
                        </a:rPr>
                        <a:t>SI</a:t>
                      </a:r>
                      <a:endParaRPr dirty="0"/>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3,966.73</a:t>
                      </a:r>
                      <a:endParaRPr/>
                    </a:p>
                  </a:txBody>
                  <a:tcPr marL="9525" marR="9525" marT="9525" marB="0" anchor="ctr"/>
                </a:tc>
                <a:extLst>
                  <a:ext uri="{0D108BD9-81ED-4DB2-BD59-A6C34878D82A}">
                    <a16:rowId xmlns:a16="http://schemas.microsoft.com/office/drawing/2014/main" val="10007"/>
                  </a:ext>
                </a:extLst>
              </a:tr>
              <a:tr h="266700">
                <a:tc>
                  <a:txBody>
                    <a:bodyPr/>
                    <a:lstStyle/>
                    <a:p>
                      <a:pPr marL="0" marR="0" lvl="0" indent="0" algn="l" rtl="0">
                        <a:spcBef>
                          <a:spcPts val="0"/>
                        </a:spcBef>
                        <a:spcAft>
                          <a:spcPts val="0"/>
                        </a:spcAft>
                        <a:buNone/>
                      </a:pPr>
                      <a:r>
                        <a:rPr lang="en-US" sz="1600" u="none" strike="noStrike" cap="none">
                          <a:sym typeface="Calibri"/>
                        </a:rPr>
                        <a:t>GSA</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a:sym typeface="Calibri"/>
                        </a:rPr>
                        <a:t>2,596.51</a:t>
                      </a:r>
                      <a:endParaRPr/>
                    </a:p>
                  </a:txBody>
                  <a:tcPr marL="9525" marR="9525" marT="9525" marB="0" anchor="ctr"/>
                </a:tc>
                <a:extLst>
                  <a:ext uri="{0D108BD9-81ED-4DB2-BD59-A6C34878D82A}">
                    <a16:rowId xmlns:a16="http://schemas.microsoft.com/office/drawing/2014/main" val="10008"/>
                  </a:ext>
                </a:extLst>
              </a:tr>
              <a:tr h="276225">
                <a:tc>
                  <a:txBody>
                    <a:bodyPr/>
                    <a:lstStyle/>
                    <a:p>
                      <a:pPr marL="0" marR="0" lvl="0" indent="0" algn="l" rtl="0">
                        <a:spcBef>
                          <a:spcPts val="0"/>
                        </a:spcBef>
                        <a:spcAft>
                          <a:spcPts val="0"/>
                        </a:spcAft>
                        <a:buNone/>
                      </a:pPr>
                      <a:r>
                        <a:rPr lang="en-US" sz="1600" u="none" strike="noStrike" cap="none">
                          <a:sym typeface="Calibri"/>
                        </a:rPr>
                        <a:t>NASA</a:t>
                      </a:r>
                      <a:endParaRPr/>
                    </a:p>
                  </a:txBody>
                  <a:tcPr marL="9525" marR="9525" marT="9525" marB="0" anchor="ctr"/>
                </a:tc>
                <a:tc>
                  <a:txBody>
                    <a:bodyPr/>
                    <a:lstStyle/>
                    <a:p>
                      <a:pPr marL="0" marR="0" lvl="0" indent="0" algn="ctr" rtl="0">
                        <a:spcBef>
                          <a:spcPts val="0"/>
                        </a:spcBef>
                        <a:spcAft>
                          <a:spcPts val="0"/>
                        </a:spcAft>
                        <a:buNone/>
                      </a:pPr>
                      <a:r>
                        <a:rPr lang="en-US" sz="1600" u="none" strike="noStrike" cap="none" dirty="0">
                          <a:sym typeface="Calibri"/>
                        </a:rPr>
                        <a:t>2,000.17</a:t>
                      </a:r>
                      <a:endParaRPr dirty="0"/>
                    </a:p>
                  </a:txBody>
                  <a:tcPr marL="9525" marR="9525" marT="9525" marB="0" anchor="ctr"/>
                </a:tc>
                <a:extLst>
                  <a:ext uri="{0D108BD9-81ED-4DB2-BD59-A6C34878D82A}">
                    <a16:rowId xmlns:a16="http://schemas.microsoft.com/office/drawing/2014/main" val="10009"/>
                  </a:ext>
                </a:extLst>
              </a:tr>
            </a:tbl>
          </a:graphicData>
        </a:graphic>
      </p:graphicFrame>
      <p:grpSp>
        <p:nvGrpSpPr>
          <p:cNvPr id="12" name="Group 11"/>
          <p:cNvGrpSpPr/>
          <p:nvPr/>
        </p:nvGrpSpPr>
        <p:grpSpPr>
          <a:xfrm>
            <a:off x="3781925" y="2959768"/>
            <a:ext cx="1744579" cy="1731547"/>
            <a:chOff x="4247147" y="108283"/>
            <a:chExt cx="1744579" cy="1731547"/>
          </a:xfrm>
        </p:grpSpPr>
        <p:cxnSp>
          <p:nvCxnSpPr>
            <p:cNvPr id="10" name="Google Shape;264;p40"/>
            <p:cNvCxnSpPr/>
            <p:nvPr/>
          </p:nvCxnSpPr>
          <p:spPr>
            <a:xfrm>
              <a:off x="4247147" y="938463"/>
              <a:ext cx="1744579" cy="901367"/>
            </a:xfrm>
            <a:prstGeom prst="straightConnector1">
              <a:avLst/>
            </a:prstGeom>
            <a:noFill/>
            <a:ln w="69850" cap="flat" cmpd="sng">
              <a:solidFill>
                <a:schemeClr val="accent1"/>
              </a:solidFill>
              <a:prstDash val="solid"/>
              <a:round/>
              <a:headEnd type="none" w="sm" len="sm"/>
              <a:tailEnd type="stealth" w="med" len="med"/>
            </a:ln>
          </p:spPr>
        </p:cxnSp>
        <p:cxnSp>
          <p:nvCxnSpPr>
            <p:cNvPr id="15" name="Google Shape;264;p40"/>
            <p:cNvCxnSpPr/>
            <p:nvPr/>
          </p:nvCxnSpPr>
          <p:spPr>
            <a:xfrm flipV="1">
              <a:off x="4247147" y="108283"/>
              <a:ext cx="1744579" cy="862265"/>
            </a:xfrm>
            <a:prstGeom prst="straightConnector1">
              <a:avLst/>
            </a:prstGeom>
            <a:noFill/>
            <a:ln w="69850" cap="flat" cmpd="sng">
              <a:solidFill>
                <a:schemeClr val="accent1"/>
              </a:solidFill>
              <a:prstDash val="solid"/>
              <a:round/>
              <a:headEnd type="none" w="sm" len="sm"/>
              <a:tailEnd type="stealth" w="med" len="med"/>
            </a:ln>
          </p:spPr>
        </p:cxnSp>
      </p:grpSp>
      <p:pic>
        <p:nvPicPr>
          <p:cNvPr id="20" name="Google Shape;237;p37" descr="Related image"/>
          <p:cNvPicPr preferRelativeResize="0"/>
          <p:nvPr/>
        </p:nvPicPr>
        <p:blipFill rotWithShape="1">
          <a:blip r:embed="rId4">
            <a:alphaModFix/>
          </a:blip>
          <a:srcRect/>
          <a:stretch/>
        </p:blipFill>
        <p:spPr>
          <a:xfrm>
            <a:off x="204537" y="4340394"/>
            <a:ext cx="657726" cy="701842"/>
          </a:xfrm>
          <a:prstGeom prst="rect">
            <a:avLst/>
          </a:prstGeom>
          <a:noFill/>
          <a:ln>
            <a:noFill/>
          </a:ln>
        </p:spPr>
      </p:pic>
      <p:sp>
        <p:nvSpPr>
          <p:cNvPr id="21" name="Google Shape;252;p39"/>
          <p:cNvSpPr txBox="1">
            <a:spLocks noGrp="1"/>
          </p:cNvSpPr>
          <p:nvPr>
            <p:ph type="body" idx="1"/>
          </p:nvPr>
        </p:nvSpPr>
        <p:spPr>
          <a:xfrm>
            <a:off x="0" y="297391"/>
            <a:ext cx="9144000" cy="945250"/>
          </a:xfrm>
          <a:prstGeom prst="rect">
            <a:avLst/>
          </a:prstGeom>
          <a:noFill/>
          <a:ln>
            <a:noFill/>
          </a:ln>
        </p:spPr>
        <p:txBody>
          <a:bodyPr spcFirstLastPara="1" wrap="square" lIns="0" tIns="0" rIns="0" bIns="0" anchor="b" anchorCtr="0">
            <a:noAutofit/>
          </a:bodyPr>
          <a:lstStyle/>
          <a:p>
            <a:pPr marL="182880" marR="0" lvl="0" indent="0" algn="l" rtl="0">
              <a:lnSpc>
                <a:spcPct val="85000"/>
              </a:lnSpc>
              <a:spcBef>
                <a:spcPts val="0"/>
              </a:spcBef>
              <a:spcAft>
                <a:spcPts val="0"/>
              </a:spcAft>
              <a:buClr>
                <a:schemeClr val="accent5"/>
              </a:buClr>
              <a:buSzPts val="3300"/>
              <a:buFont typeface="Arial"/>
              <a:buNone/>
            </a:pPr>
            <a:r>
              <a:rPr lang="en-US" sz="3300" b="1" i="0" u="none" strike="noStrike" cap="none" dirty="0">
                <a:solidFill>
                  <a:schemeClr val="dk1"/>
                </a:solidFill>
                <a:latin typeface="Arial"/>
                <a:ea typeface="Arial"/>
                <a:cs typeface="Arial"/>
                <a:sym typeface="Arial"/>
              </a:rPr>
              <a:t>Federal Lands and Facilities in the Chesapeake Bay Watershed</a:t>
            </a:r>
            <a:endParaRPr sz="3300" b="1"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body" idx="1"/>
          </p:nvPr>
        </p:nvSpPr>
        <p:spPr>
          <a:xfrm>
            <a:off x="0" y="2139992"/>
            <a:ext cx="8534400" cy="4195534"/>
          </a:xfrm>
          <a:prstGeom prst="rect">
            <a:avLst/>
          </a:prstGeom>
          <a:noFill/>
          <a:ln>
            <a:noFill/>
          </a:ln>
        </p:spPr>
        <p:txBody>
          <a:bodyPr spcFirstLastPara="1" wrap="square" lIns="0" tIns="0" rIns="0" bIns="0" anchor="t" anchorCtr="0">
            <a:noAutofit/>
          </a:bodyPr>
          <a:lstStyle/>
          <a:p>
            <a:pPr marL="515678" lvl="1" indent="-285750">
              <a:spcBef>
                <a:spcPts val="360"/>
              </a:spcBef>
              <a:buSzPts val="1800"/>
            </a:pPr>
            <a:r>
              <a:rPr lang="en-US" sz="1800" b="0" i="0" u="none" strike="noStrike" cap="none" dirty="0">
                <a:solidFill>
                  <a:schemeClr val="dk1"/>
                </a:solidFill>
                <a:latin typeface="Arial"/>
                <a:ea typeface="Arial"/>
                <a:cs typeface="Arial"/>
                <a:sym typeface="Arial"/>
              </a:rPr>
              <a:t>117 (f)(1): Federal agencies that own or operate a facility within the </a:t>
            </a:r>
            <a:r>
              <a:rPr lang="en-US" sz="1800" b="0" i="0" u="none" strike="noStrike" cap="none" dirty="0" err="1">
                <a:solidFill>
                  <a:schemeClr val="dk1"/>
                </a:solidFill>
                <a:latin typeface="Arial"/>
                <a:ea typeface="Arial"/>
                <a:cs typeface="Arial"/>
                <a:sym typeface="Arial"/>
              </a:rPr>
              <a:t>Ches.</a:t>
            </a:r>
            <a:r>
              <a:rPr lang="en-US" sz="1800" b="0" i="0" u="none" strike="noStrike" cap="none" dirty="0">
                <a:solidFill>
                  <a:schemeClr val="dk1"/>
                </a:solidFill>
                <a:latin typeface="Arial"/>
                <a:ea typeface="Arial"/>
                <a:cs typeface="Arial"/>
                <a:sym typeface="Arial"/>
              </a:rPr>
              <a:t> Bay watershed “</a:t>
            </a:r>
            <a:r>
              <a:rPr lang="en-US" sz="1800" b="0" i="1" u="none" strike="noStrike" cap="none" dirty="0">
                <a:solidFill>
                  <a:schemeClr val="dk1"/>
                </a:solidFill>
                <a:latin typeface="Arial"/>
                <a:ea typeface="Arial"/>
                <a:cs typeface="Arial"/>
                <a:sym typeface="Arial"/>
              </a:rPr>
              <a:t>shall</a:t>
            </a:r>
            <a:r>
              <a:rPr lang="en-US" sz="1800" b="0" i="0" u="none" strike="noStrike" cap="none" dirty="0">
                <a:solidFill>
                  <a:schemeClr val="dk1"/>
                </a:solidFill>
                <a:latin typeface="Arial"/>
                <a:ea typeface="Arial"/>
                <a:cs typeface="Arial"/>
                <a:sym typeface="Arial"/>
              </a:rPr>
              <a:t> participate in regional and sub-watershed planning and restoration programs”  </a:t>
            </a:r>
            <a:endParaRPr sz="1800" dirty="0"/>
          </a:p>
          <a:p>
            <a:pPr marL="629978" lvl="1" indent="-285750">
              <a:spcBef>
                <a:spcPts val="360"/>
              </a:spcBef>
              <a:buSzPts val="1800"/>
            </a:pPr>
            <a:endParaRPr sz="1800" b="0" i="0" u="none" strike="noStrike" cap="none" dirty="0">
              <a:solidFill>
                <a:schemeClr val="dk1"/>
              </a:solidFill>
              <a:latin typeface="Arial"/>
              <a:ea typeface="Arial"/>
              <a:cs typeface="Arial"/>
              <a:sym typeface="Arial"/>
            </a:endParaRPr>
          </a:p>
          <a:p>
            <a:pPr marL="515678" lvl="1" indent="-285750">
              <a:spcBef>
                <a:spcPts val="360"/>
              </a:spcBef>
              <a:buSzPts val="1800"/>
            </a:pPr>
            <a:r>
              <a:rPr lang="en-US" sz="1800" b="0" i="0" u="none" strike="noStrike" cap="none" dirty="0">
                <a:solidFill>
                  <a:schemeClr val="dk1"/>
                </a:solidFill>
                <a:latin typeface="Arial"/>
                <a:ea typeface="Arial"/>
                <a:cs typeface="Arial"/>
                <a:sym typeface="Arial"/>
              </a:rPr>
              <a:t>117 (f)(2): </a:t>
            </a:r>
            <a:r>
              <a:rPr lang="en-US" sz="1800" b="0" i="1" u="none" strike="noStrike" cap="none" dirty="0">
                <a:solidFill>
                  <a:schemeClr val="dk1"/>
                </a:solidFill>
                <a:latin typeface="Arial"/>
                <a:ea typeface="Arial"/>
                <a:cs typeface="Arial"/>
                <a:sym typeface="Arial"/>
              </a:rPr>
              <a:t>Requires </a:t>
            </a:r>
            <a:r>
              <a:rPr lang="en-US" sz="1800" b="0" i="0" u="none" strike="noStrike" cap="none" dirty="0">
                <a:solidFill>
                  <a:schemeClr val="dk1"/>
                </a:solidFill>
                <a:latin typeface="Arial"/>
                <a:ea typeface="Arial"/>
                <a:cs typeface="Arial"/>
                <a:sym typeface="Arial"/>
              </a:rPr>
              <a:t>that federal agencies that own property in the </a:t>
            </a:r>
            <a:r>
              <a:rPr lang="en-US" sz="1800" b="0" i="0" u="none" strike="noStrike" cap="none" dirty="0" err="1">
                <a:solidFill>
                  <a:schemeClr val="dk1"/>
                </a:solidFill>
                <a:latin typeface="Arial"/>
                <a:ea typeface="Arial"/>
                <a:cs typeface="Arial"/>
                <a:sym typeface="Arial"/>
              </a:rPr>
              <a:t>Ches.</a:t>
            </a:r>
            <a:r>
              <a:rPr lang="en-US" sz="1800" b="0" i="0" u="none" strike="noStrike" cap="none" dirty="0">
                <a:solidFill>
                  <a:schemeClr val="dk1"/>
                </a:solidFill>
                <a:latin typeface="Arial"/>
                <a:ea typeface="Arial"/>
                <a:cs typeface="Arial"/>
                <a:sym typeface="Arial"/>
              </a:rPr>
              <a:t> Bay watershed comply with the </a:t>
            </a:r>
            <a:r>
              <a:rPr lang="en-US" sz="1800" b="0" i="0" u="none" strike="noStrike" cap="none" dirty="0" err="1">
                <a:solidFill>
                  <a:schemeClr val="dk1"/>
                </a:solidFill>
                <a:latin typeface="Arial"/>
                <a:ea typeface="Arial"/>
                <a:cs typeface="Arial"/>
                <a:sym typeface="Arial"/>
              </a:rPr>
              <a:t>Ches.</a:t>
            </a:r>
            <a:r>
              <a:rPr lang="en-US" sz="1800" b="0" i="0" u="none" strike="noStrike" cap="none" dirty="0">
                <a:solidFill>
                  <a:schemeClr val="dk1"/>
                </a:solidFill>
                <a:latin typeface="Arial"/>
                <a:ea typeface="Arial"/>
                <a:cs typeface="Arial"/>
                <a:sym typeface="Arial"/>
              </a:rPr>
              <a:t> Bay agreement and any subsequent agreements and plans</a:t>
            </a:r>
            <a:endParaRPr sz="1800" dirty="0"/>
          </a:p>
          <a:p>
            <a:pPr marL="758704" lvl="2" indent="-285750">
              <a:spcBef>
                <a:spcPts val="640"/>
              </a:spcBef>
              <a:buSzPts val="1600"/>
            </a:pPr>
            <a:r>
              <a:rPr lang="en-US" sz="1800" b="0" i="1" u="none" strike="noStrike" cap="none" dirty="0">
                <a:solidFill>
                  <a:schemeClr val="dk1"/>
                </a:solidFill>
                <a:latin typeface="Arial"/>
                <a:ea typeface="Arial"/>
                <a:cs typeface="Arial"/>
                <a:sym typeface="Arial"/>
              </a:rPr>
              <a:t>2014 Chesapeake Bay Watershed Agreement signed June 2014</a:t>
            </a:r>
            <a:endParaRPr sz="1800" dirty="0"/>
          </a:p>
          <a:p>
            <a:pPr marL="629978" lvl="1" indent="-285750">
              <a:spcBef>
                <a:spcPts val="360"/>
              </a:spcBef>
              <a:buSzPts val="1800"/>
            </a:pPr>
            <a:endParaRPr sz="1800" b="0" i="0" u="none" strike="noStrike" cap="none" dirty="0">
              <a:solidFill>
                <a:schemeClr val="dk1"/>
              </a:solidFill>
              <a:latin typeface="Arial"/>
              <a:ea typeface="Arial"/>
              <a:cs typeface="Arial"/>
              <a:sym typeface="Arial"/>
            </a:endParaRPr>
          </a:p>
          <a:p>
            <a:pPr marL="515678" lvl="1" indent="-285750">
              <a:spcBef>
                <a:spcPts val="360"/>
              </a:spcBef>
              <a:buSzPts val="1800"/>
            </a:pPr>
            <a:r>
              <a:rPr lang="en-US" sz="1800" b="0" i="0" u="none" strike="noStrike" cap="none" dirty="0">
                <a:solidFill>
                  <a:schemeClr val="dk1"/>
                </a:solidFill>
                <a:latin typeface="Arial"/>
                <a:ea typeface="Arial"/>
                <a:cs typeface="Arial"/>
                <a:sym typeface="Arial"/>
              </a:rPr>
              <a:t>117 (g): EPA is empowered (“shall ensure”) that management plans “are developed and implementation is begun by signatories of the </a:t>
            </a:r>
            <a:r>
              <a:rPr lang="en-US" sz="1800" b="0" i="0" u="none" strike="noStrike" cap="none" dirty="0" err="1">
                <a:solidFill>
                  <a:schemeClr val="dk1"/>
                </a:solidFill>
                <a:latin typeface="Arial"/>
                <a:ea typeface="Arial"/>
                <a:cs typeface="Arial"/>
                <a:sym typeface="Arial"/>
              </a:rPr>
              <a:t>Ches.</a:t>
            </a:r>
            <a:r>
              <a:rPr lang="en-US" sz="1800" b="0" i="0" u="none" strike="noStrike" cap="none" dirty="0">
                <a:solidFill>
                  <a:schemeClr val="dk1"/>
                </a:solidFill>
                <a:latin typeface="Arial"/>
                <a:ea typeface="Arial"/>
                <a:cs typeface="Arial"/>
                <a:sym typeface="Arial"/>
              </a:rPr>
              <a:t> Bay agreement to achieve broad nutrient goals, water quality requirements, and habitat restoration”</a:t>
            </a:r>
            <a:endParaRPr sz="1800" dirty="0"/>
          </a:p>
        </p:txBody>
      </p:sp>
      <p:sp>
        <p:nvSpPr>
          <p:cNvPr id="272" name="Google Shape;272;p41"/>
          <p:cNvSpPr txBox="1">
            <a:spLocks noGrp="1"/>
          </p:cNvSpPr>
          <p:nvPr>
            <p:ph type="title"/>
          </p:nvPr>
        </p:nvSpPr>
        <p:spPr>
          <a:xfrm>
            <a:off x="0" y="300789"/>
            <a:ext cx="9144000" cy="930443"/>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Policy and Regulatory Drivers</a:t>
            </a:r>
            <a:endParaRPr sz="3300" b="1" i="0" u="none" strike="noStrike" cap="none" dirty="0">
              <a:solidFill>
                <a:srgbClr val="262626"/>
              </a:solidFill>
              <a:latin typeface="Arial"/>
              <a:ea typeface="Arial"/>
              <a:cs typeface="Arial"/>
              <a:sym typeface="Arial"/>
            </a:endParaRPr>
          </a:p>
        </p:txBody>
      </p:sp>
      <p:sp>
        <p:nvSpPr>
          <p:cNvPr id="273" name="Google Shape;273;p41"/>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8</a:t>
            </a:fld>
            <a:endParaRPr sz="1400" b="0" i="0" u="none" strike="noStrike" cap="none">
              <a:solidFill>
                <a:srgbClr val="000000"/>
              </a:solidFill>
              <a:latin typeface="Garamond"/>
              <a:ea typeface="Garamond"/>
              <a:cs typeface="Garamond"/>
              <a:sym typeface="Garamond"/>
            </a:endParaRPr>
          </a:p>
        </p:txBody>
      </p:sp>
      <p:sp>
        <p:nvSpPr>
          <p:cNvPr id="6" name="Google Shape;288;p43"/>
          <p:cNvSpPr txBox="1">
            <a:spLocks/>
          </p:cNvSpPr>
          <p:nvPr/>
        </p:nvSpPr>
        <p:spPr>
          <a:xfrm>
            <a:off x="184486" y="1454192"/>
            <a:ext cx="7772400" cy="685800"/>
          </a:xfrm>
          <a:prstGeom prst="rect">
            <a:avLst/>
          </a:prstGeom>
          <a:noFill/>
          <a:ln>
            <a:noFill/>
          </a:ln>
        </p:spPr>
        <p:txBody>
          <a:bodyPr spcFirstLastPara="1" wrap="square" lIns="0" tIns="28575" rIns="57150" bIns="285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300" b="0" i="0" u="none" strike="noStrike" cap="none">
                <a:solidFill>
                  <a:srgbClr val="262626"/>
                </a:solidFill>
                <a:latin typeface="Franklin Gothic"/>
                <a:ea typeface="Franklin Gothic"/>
                <a:cs typeface="Franklin Gothic"/>
                <a:sym typeface="Franklin Gothic"/>
              </a:defRPr>
            </a:lvl1pPr>
            <a:lvl2pPr marR="0" lvl="1"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2900" b="1" i="0" u="none" strike="noStrike" cap="none">
                <a:solidFill>
                  <a:schemeClr val="lt1"/>
                </a:solidFill>
                <a:latin typeface="Arial"/>
                <a:ea typeface="Arial"/>
                <a:cs typeface="Arial"/>
                <a:sym typeface="Arial"/>
              </a:defRPr>
            </a:lvl9pPr>
          </a:lstStyle>
          <a:p>
            <a:r>
              <a:rPr lang="en-US" sz="2400" b="1" dirty="0">
                <a:latin typeface="Arial"/>
                <a:cs typeface="Arial"/>
                <a:sym typeface="Arial"/>
              </a:rPr>
              <a:t>CWA Section 117:  “Chesapeake Bay”</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body" idx="1"/>
          </p:nvPr>
        </p:nvSpPr>
        <p:spPr>
          <a:xfrm>
            <a:off x="16038" y="2210740"/>
            <a:ext cx="8534400" cy="3720829"/>
          </a:xfrm>
          <a:prstGeom prst="rect">
            <a:avLst/>
          </a:prstGeom>
          <a:noFill/>
          <a:ln>
            <a:noFill/>
          </a:ln>
        </p:spPr>
        <p:txBody>
          <a:bodyPr spcFirstLastPara="1" wrap="square" lIns="0" tIns="0" rIns="0" bIns="0" anchor="t" anchorCtr="0">
            <a:noAutofit/>
          </a:bodyPr>
          <a:lstStyle/>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Re-affirms protection/restoration goals since </a:t>
            </a:r>
            <a:r>
              <a:rPr lang="en-US" sz="1800" b="0" i="1" u="none" strike="noStrike" cap="none" dirty="0">
                <a:solidFill>
                  <a:schemeClr val="dk1"/>
                </a:solidFill>
                <a:latin typeface="Arial"/>
                <a:ea typeface="Arial"/>
                <a:cs typeface="Arial"/>
                <a:sym typeface="Arial"/>
              </a:rPr>
              <a:t>Chesapeake 2000 Agreement</a:t>
            </a:r>
            <a:endParaRPr sz="1800" dirty="0"/>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Signatories include EPA (for US govt.), VA, MD, D.C., PA, DE, WV, NY, CBC</a:t>
            </a:r>
            <a:endParaRPr sz="1800" dirty="0"/>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Clear and concise goals (10) and outcomes (31)</a:t>
            </a:r>
            <a:endParaRPr sz="1800" dirty="0"/>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Science and ecosystem management approaches</a:t>
            </a:r>
            <a:endParaRPr sz="1800" dirty="0"/>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Integrates Chesapeake Bay Program and Executive Order 13508 goals</a:t>
            </a:r>
            <a:endParaRPr sz="1800" dirty="0"/>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Increased accountability</a:t>
            </a:r>
            <a:endParaRPr sz="1800" dirty="0"/>
          </a:p>
          <a:p>
            <a:pPr marL="682509" marR="0" lvl="2" indent="-209555" algn="l" rtl="0">
              <a:lnSpc>
                <a:spcPct val="85000"/>
              </a:lnSpc>
              <a:spcBef>
                <a:spcPts val="720"/>
              </a:spcBef>
              <a:spcAft>
                <a:spcPts val="0"/>
              </a:spcAft>
              <a:buClr>
                <a:schemeClr val="accent5"/>
              </a:buClr>
              <a:buSzPts val="1800"/>
              <a:buFont typeface="Arial"/>
              <a:buChar char="•"/>
            </a:pPr>
            <a:r>
              <a:rPr lang="en-US" sz="1800" b="0" i="1" u="none" strike="noStrike" cap="none" dirty="0">
                <a:solidFill>
                  <a:schemeClr val="dk1"/>
                </a:solidFill>
                <a:latin typeface="Arial"/>
                <a:ea typeface="Arial"/>
                <a:cs typeface="Arial"/>
                <a:sym typeface="Arial"/>
              </a:rPr>
              <a:t>Management strategies and two-year work plans</a:t>
            </a:r>
            <a:endParaRPr sz="1800" b="0" i="1" u="none" strike="noStrike" cap="none" dirty="0">
              <a:solidFill>
                <a:schemeClr val="dk1"/>
              </a:solidFill>
              <a:latin typeface="Arial"/>
              <a:ea typeface="Arial"/>
              <a:cs typeface="Arial"/>
              <a:sym typeface="Arial"/>
            </a:endParaRPr>
          </a:p>
          <a:p>
            <a:pPr marL="472953" marR="0" lvl="1" indent="-243025" algn="l" rtl="0">
              <a:lnSpc>
                <a:spcPct val="85000"/>
              </a:lnSpc>
              <a:spcBef>
                <a:spcPts val="360"/>
              </a:spcBef>
              <a:spcAft>
                <a:spcPts val="0"/>
              </a:spcAft>
              <a:buClr>
                <a:schemeClr val="accent5"/>
              </a:buClr>
              <a:buSzPts val="1800"/>
              <a:buFont typeface="Arial"/>
              <a:buChar char="•"/>
            </a:pPr>
            <a:r>
              <a:rPr lang="en-US" sz="1800" b="0" i="0" u="none" strike="noStrike" cap="none" dirty="0">
                <a:solidFill>
                  <a:schemeClr val="dk1"/>
                </a:solidFill>
                <a:latin typeface="Arial"/>
                <a:ea typeface="Arial"/>
                <a:cs typeface="Arial"/>
                <a:sym typeface="Arial"/>
              </a:rPr>
              <a:t>Participation</a:t>
            </a:r>
            <a:endParaRPr sz="1800" b="0" i="0" u="none" strike="noStrike" cap="none" dirty="0">
              <a:solidFill>
                <a:schemeClr val="dk1"/>
              </a:solidFill>
              <a:latin typeface="Arial"/>
              <a:ea typeface="Arial"/>
              <a:cs typeface="Arial"/>
              <a:sym typeface="Arial"/>
            </a:endParaRPr>
          </a:p>
          <a:p>
            <a:pPr marL="682509" marR="0" lvl="2" indent="-209555" algn="l" rtl="0">
              <a:lnSpc>
                <a:spcPct val="85000"/>
              </a:lnSpc>
              <a:spcBef>
                <a:spcPts val="720"/>
              </a:spcBef>
              <a:spcAft>
                <a:spcPts val="0"/>
              </a:spcAft>
              <a:buClr>
                <a:schemeClr val="accent5"/>
              </a:buClr>
              <a:buSzPts val="1800"/>
              <a:buFont typeface="Arial"/>
              <a:buChar char="•"/>
            </a:pPr>
            <a:r>
              <a:rPr lang="en-US" sz="1800" b="0" i="1" u="none" strike="noStrike" cap="none" dirty="0">
                <a:solidFill>
                  <a:schemeClr val="dk1"/>
                </a:solidFill>
                <a:latin typeface="Arial"/>
                <a:ea typeface="Arial"/>
                <a:cs typeface="Arial"/>
                <a:sym typeface="Arial"/>
              </a:rPr>
              <a:t>Federal Facility Workgroup contributes to the Water Quality: 2017 and 2025 Outcomes</a:t>
            </a:r>
            <a:endParaRPr sz="1800" dirty="0"/>
          </a:p>
          <a:p>
            <a:pPr marL="682509" marR="0" lvl="2" indent="-120655" algn="l" rtl="0">
              <a:lnSpc>
                <a:spcPct val="85000"/>
              </a:lnSpc>
              <a:spcBef>
                <a:spcPts val="560"/>
              </a:spcBef>
              <a:spcAft>
                <a:spcPts val="0"/>
              </a:spcAft>
              <a:buClr>
                <a:schemeClr val="accent5"/>
              </a:buClr>
              <a:buSzPts val="1400"/>
              <a:buFont typeface="Arial"/>
              <a:buNone/>
            </a:pPr>
            <a:endParaRPr sz="1400" b="1" i="0" u="none" strike="noStrike" cap="none" dirty="0">
              <a:solidFill>
                <a:schemeClr val="dk1"/>
              </a:solidFill>
              <a:latin typeface="Arial"/>
              <a:ea typeface="Arial"/>
              <a:cs typeface="Arial"/>
              <a:sym typeface="Arial"/>
            </a:endParaRPr>
          </a:p>
          <a:p>
            <a:pPr marL="209554" marR="0" lvl="0" indent="-95254" algn="l" rtl="0">
              <a:lnSpc>
                <a:spcPct val="85000"/>
              </a:lnSpc>
              <a:spcBef>
                <a:spcPts val="720"/>
              </a:spcBef>
              <a:spcAft>
                <a:spcPts val="0"/>
              </a:spcAft>
              <a:buClr>
                <a:schemeClr val="accent5"/>
              </a:buClr>
              <a:buSzPts val="1800"/>
              <a:buFont typeface="Arial"/>
              <a:buNone/>
            </a:pPr>
            <a:endParaRPr sz="1800" b="1" i="0" u="none" strike="noStrike" cap="none" dirty="0">
              <a:solidFill>
                <a:schemeClr val="dk1"/>
              </a:solidFill>
              <a:latin typeface="Arial"/>
              <a:ea typeface="Arial"/>
              <a:cs typeface="Arial"/>
              <a:sym typeface="Arial"/>
            </a:endParaRPr>
          </a:p>
        </p:txBody>
      </p:sp>
      <p:sp>
        <p:nvSpPr>
          <p:cNvPr id="280" name="Google Shape;280;p42"/>
          <p:cNvSpPr txBox="1">
            <a:spLocks noGrp="1"/>
          </p:cNvSpPr>
          <p:nvPr>
            <p:ph type="sldNum" idx="12"/>
          </p:nvPr>
        </p:nvSpPr>
        <p:spPr>
          <a:xfrm>
            <a:off x="8458200" y="6536634"/>
            <a:ext cx="381000" cy="228600"/>
          </a:xfrm>
          <a:prstGeom prst="rect">
            <a:avLst/>
          </a:prstGeom>
          <a:noFill/>
          <a:ln>
            <a:noFill/>
          </a:ln>
        </p:spPr>
        <p:txBody>
          <a:bodyPr spcFirstLastPara="1" wrap="square" lIns="0" tIns="28575" rIns="0" bIns="28575" anchor="ctr" anchorCtr="0">
            <a:noAutofit/>
          </a:bodyPr>
          <a:lstStyle/>
          <a:p>
            <a:pPr marL="0" marR="0" lvl="0" indent="0" algn="r" rtl="0">
              <a:spcBef>
                <a:spcPts val="0"/>
              </a:spcBef>
              <a:spcAft>
                <a:spcPts val="0"/>
              </a:spcAft>
              <a:buClr>
                <a:srgbClr val="000000"/>
              </a:buClr>
              <a:buSzPts val="1400"/>
              <a:buFont typeface="Garamond"/>
              <a:buNone/>
            </a:pPr>
            <a:fld id="{00000000-1234-1234-1234-123412341234}" type="slidenum">
              <a:rPr lang="en-US" sz="1400" b="0" i="0" u="none" strike="noStrike" cap="none">
                <a:solidFill>
                  <a:srgbClr val="000000"/>
                </a:solidFill>
                <a:latin typeface="Garamond"/>
                <a:ea typeface="Garamond"/>
                <a:cs typeface="Garamond"/>
                <a:sym typeface="Garamond"/>
              </a:rPr>
              <a:t>9</a:t>
            </a:fld>
            <a:endParaRPr sz="1400" b="0" i="0" u="none" strike="noStrike" cap="none">
              <a:solidFill>
                <a:srgbClr val="000000"/>
              </a:solidFill>
              <a:latin typeface="Garamond"/>
              <a:ea typeface="Garamond"/>
              <a:cs typeface="Garamond"/>
              <a:sym typeface="Garamond"/>
            </a:endParaRPr>
          </a:p>
        </p:txBody>
      </p:sp>
      <p:sp>
        <p:nvSpPr>
          <p:cNvPr id="281" name="Google Shape;281;p42"/>
          <p:cNvSpPr txBox="1"/>
          <p:nvPr/>
        </p:nvSpPr>
        <p:spPr>
          <a:xfrm>
            <a:off x="16038" y="312819"/>
            <a:ext cx="9127962" cy="998621"/>
          </a:xfrm>
          <a:prstGeom prst="rect">
            <a:avLst/>
          </a:prstGeom>
          <a:noFill/>
          <a:ln>
            <a:noFill/>
          </a:ln>
        </p:spPr>
        <p:txBody>
          <a:bodyPr spcFirstLastPara="1" wrap="square" lIns="0" tIns="28575" rIns="57150" bIns="28575" anchor="ctr" anchorCtr="0">
            <a:noAutofit/>
          </a:bodyPr>
          <a:lstStyle/>
          <a:p>
            <a:pPr marL="182880" marR="0" lvl="0" indent="0" algn="l" rtl="0">
              <a:lnSpc>
                <a:spcPct val="85000"/>
              </a:lnSpc>
              <a:spcBef>
                <a:spcPts val="0"/>
              </a:spcBef>
              <a:spcAft>
                <a:spcPts val="0"/>
              </a:spcAft>
              <a:buNone/>
            </a:pPr>
            <a:r>
              <a:rPr lang="en-US" sz="3300" b="1" i="0" u="none" strike="noStrike" cap="none" dirty="0">
                <a:solidFill>
                  <a:srgbClr val="262626"/>
                </a:solidFill>
                <a:latin typeface="Arial"/>
                <a:ea typeface="Arial"/>
                <a:cs typeface="Arial"/>
                <a:sym typeface="Arial"/>
              </a:rPr>
              <a:t>Federal Agency Policy and Regulatory Drivers</a:t>
            </a:r>
            <a:endParaRPr sz="3300" b="1" i="0" u="none" strike="noStrike" cap="none" dirty="0">
              <a:solidFill>
                <a:srgbClr val="262626"/>
              </a:solidFill>
              <a:latin typeface="Arial"/>
              <a:ea typeface="Arial"/>
              <a:cs typeface="Arial"/>
              <a:sym typeface="Arial"/>
            </a:endParaRPr>
          </a:p>
        </p:txBody>
      </p:sp>
      <p:sp>
        <p:nvSpPr>
          <p:cNvPr id="5" name="Google Shape;288;p43"/>
          <p:cNvSpPr txBox="1">
            <a:spLocks noGrp="1"/>
          </p:cNvSpPr>
          <p:nvPr>
            <p:ph type="title"/>
          </p:nvPr>
        </p:nvSpPr>
        <p:spPr>
          <a:xfrm>
            <a:off x="184486" y="1454192"/>
            <a:ext cx="7772400" cy="685800"/>
          </a:xfrm>
          <a:prstGeom prst="rect">
            <a:avLst/>
          </a:prstGeom>
          <a:noFill/>
          <a:ln>
            <a:noFill/>
          </a:ln>
        </p:spPr>
        <p:txBody>
          <a:bodyPr spcFirstLastPara="1" wrap="square" lIns="0" tIns="28575" rIns="57150" bIns="28575" anchor="ctr" anchorCtr="0">
            <a:noAutofit/>
          </a:bodyPr>
          <a:lstStyle/>
          <a:p>
            <a:pPr marR="0" lvl="0" algn="l" rtl="0">
              <a:lnSpc>
                <a:spcPct val="85000"/>
              </a:lnSpc>
              <a:spcBef>
                <a:spcPts val="0"/>
              </a:spcBef>
              <a:spcAft>
                <a:spcPts val="0"/>
              </a:spcAft>
            </a:pPr>
            <a:r>
              <a:rPr lang="en-US" sz="2400" b="1" dirty="0">
                <a:latin typeface="Arial"/>
                <a:cs typeface="Arial"/>
                <a:sym typeface="Arial"/>
              </a:rPr>
              <a:t>2014 Chesapeake Watershed Agreement</a:t>
            </a:r>
            <a:endParaRPr sz="2400" dirty="0"/>
          </a:p>
        </p:txBody>
      </p:sp>
      <p:sp>
        <p:nvSpPr>
          <p:cNvPr id="6" name="Google Shape;290;p43"/>
          <p:cNvSpPr txBox="1"/>
          <p:nvPr/>
        </p:nvSpPr>
        <p:spPr>
          <a:xfrm>
            <a:off x="0" y="6127332"/>
            <a:ext cx="9144000" cy="338554"/>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2D2DB9"/>
                </a:solidFill>
              </a:rPr>
              <a:t>Partners decide what Management Strategies they will participate in and at what level</a:t>
            </a:r>
            <a:endParaRPr dirty="0"/>
          </a:p>
        </p:txBody>
      </p:sp>
    </p:spTree>
  </p:cSld>
  <p:clrMapOvr>
    <a:masterClrMapping/>
  </p:clrMapOvr>
</p:sld>
</file>

<file path=ppt/theme/theme1.xml><?xml version="1.0" encoding="utf-8"?>
<a:theme xmlns:a="http://schemas.openxmlformats.org/drawingml/2006/main" name="Version A Master Purple">
  <a:themeElements>
    <a:clrScheme name="0 BC SmartArt">
      <a:dk1>
        <a:srgbClr val="000000"/>
      </a:dk1>
      <a:lt1>
        <a:srgbClr val="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ersion A Master Purple">
  <a:themeElements>
    <a:clrScheme name="0 BC SmartArt">
      <a:dk1>
        <a:srgbClr val="000000"/>
      </a:dk1>
      <a:lt1>
        <a:srgbClr val="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ersion A Master Purple">
  <a:themeElements>
    <a:clrScheme name="0 BC SmartArt">
      <a:dk1>
        <a:srgbClr val="000000"/>
      </a:dk1>
      <a:lt1>
        <a:srgbClr val="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4074</Words>
  <Application>Microsoft Office PowerPoint</Application>
  <PresentationFormat>On-screen Show (4:3)</PresentationFormat>
  <Paragraphs>592</Paragraphs>
  <Slides>45</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Franklin Gothic</vt:lpstr>
      <vt:lpstr>Arial Narrow</vt:lpstr>
      <vt:lpstr>Garamond</vt:lpstr>
      <vt:lpstr>Arial</vt:lpstr>
      <vt:lpstr>Source Sans Pro</vt:lpstr>
      <vt:lpstr>Noto Sans Symbols</vt:lpstr>
      <vt:lpstr>Calibri</vt:lpstr>
      <vt:lpstr>Version A Master Purple</vt:lpstr>
      <vt:lpstr>1_Version A Master Purple</vt:lpstr>
      <vt:lpstr>2_Version A Master Purple</vt:lpstr>
      <vt:lpstr>Chesapeake Bay Program  Federal Agencies and Facilities  Welcome and Introduction Training</vt:lpstr>
      <vt:lpstr>Overview</vt:lpstr>
      <vt:lpstr>Chesapeake Bay Program</vt:lpstr>
      <vt:lpstr>Chesapeake Bay Program Partnership</vt:lpstr>
      <vt:lpstr>PowerPoint Presentation</vt:lpstr>
      <vt:lpstr>PowerPoint Presentation</vt:lpstr>
      <vt:lpstr>PowerPoint Presentation</vt:lpstr>
      <vt:lpstr>Federal Agency Policy and Regulatory Drivers</vt:lpstr>
      <vt:lpstr>2014 Chesapeake Watershed Agreement</vt:lpstr>
      <vt:lpstr>Executive Order 13508</vt:lpstr>
      <vt:lpstr>PowerPoint Presentation</vt:lpstr>
      <vt:lpstr>PowerPoint Presentation</vt:lpstr>
      <vt:lpstr>PowerPoint Presentation</vt:lpstr>
      <vt:lpstr>PowerPoint Presentation</vt:lpstr>
      <vt:lpstr>NPDES Chesapeake Bay Jurisdictions Stormwater Program Links</vt:lpstr>
      <vt:lpstr>Roles and Responsibilities</vt:lpstr>
      <vt:lpstr>PowerPoint Presentation</vt:lpstr>
      <vt:lpstr>Federal Agency and Facilities Reporting Process</vt:lpstr>
      <vt:lpstr>Defining BMPs and Milestones</vt:lpstr>
      <vt:lpstr>BMP Reporting Due Dates to Jurisdictions</vt:lpstr>
      <vt:lpstr>2017 BMP Reporting Example</vt:lpstr>
      <vt:lpstr>Jurisdiction Specific Reporting Slides</vt:lpstr>
      <vt:lpstr>Jurisdiction Specific Slides: Virginia</vt:lpstr>
      <vt:lpstr>Jurisdiction Specific Slides: Maryland</vt:lpstr>
      <vt:lpstr>Jurisdiction Specific Slides: Pennsylvania</vt:lpstr>
      <vt:lpstr>Jurisdiction Specific Slides: District of Columbia</vt:lpstr>
      <vt:lpstr>Jurisdiction Specific Slides: West Virginia</vt:lpstr>
      <vt:lpstr>Jurisdiction Specific Slides: New York</vt:lpstr>
      <vt:lpstr>Copy EPA for All Jurisdictional Submittals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Connecting WIPs and Federal Facility/Agency Planning Goals</vt:lpstr>
      <vt:lpstr>Local Area Planning Goals</vt:lpstr>
      <vt:lpstr>CB TMDL N, P, and S Federal Facility Targets (2015)</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Bay Program  Federal Agencies and Facilities  Welcome and Introduction Training</dc:title>
  <cp:lastModifiedBy>Katherine Wares</cp:lastModifiedBy>
  <cp:revision>17</cp:revision>
  <dcterms:modified xsi:type="dcterms:W3CDTF">2018-09-25T14:32:25Z</dcterms:modified>
</cp:coreProperties>
</file>