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8"/>
  </p:sldMasterIdLst>
  <p:notesMasterIdLst>
    <p:notesMasterId r:id="rId41"/>
  </p:notesMasterIdLst>
  <p:handoutMasterIdLst>
    <p:handoutMasterId r:id="rId42"/>
  </p:handoutMasterIdLst>
  <p:sldIdLst>
    <p:sldId id="256" r:id="rId19"/>
    <p:sldId id="260" r:id="rId20"/>
    <p:sldId id="316" r:id="rId21"/>
    <p:sldId id="291" r:id="rId22"/>
    <p:sldId id="322" r:id="rId23"/>
    <p:sldId id="319" r:id="rId24"/>
    <p:sldId id="327" r:id="rId25"/>
    <p:sldId id="285" r:id="rId26"/>
    <p:sldId id="301" r:id="rId27"/>
    <p:sldId id="321" r:id="rId28"/>
    <p:sldId id="320" r:id="rId29"/>
    <p:sldId id="263" r:id="rId30"/>
    <p:sldId id="290" r:id="rId31"/>
    <p:sldId id="334" r:id="rId32"/>
    <p:sldId id="330" r:id="rId33"/>
    <p:sldId id="306" r:id="rId34"/>
    <p:sldId id="331" r:id="rId35"/>
    <p:sldId id="336" r:id="rId36"/>
    <p:sldId id="314" r:id="rId37"/>
    <p:sldId id="293" r:id="rId38"/>
    <p:sldId id="335" r:id="rId39"/>
    <p:sldId id="280" r:id="rId40"/>
  </p:sldIdLst>
  <p:sldSz cx="9144000" cy="5143500" type="screen16x9"/>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ggett, Sally -FS" initials="CS-" lastIdx="1" clrIdx="0">
    <p:extLst>
      <p:ext uri="{19B8F6BF-5375-455C-9EA6-DF929625EA0E}">
        <p15:presenceInfo xmlns:p15="http://schemas.microsoft.com/office/powerpoint/2012/main" userId="S-1-5-21-2443529608-3098792306-3041422421-2732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AA86"/>
    <a:srgbClr val="219C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78A900C-7CE9-4E3A-8019-603A3B7F293A}">
  <a:tblStyle styleId="{778A900C-7CE9-4E3A-8019-603A3B7F293A}"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0"/>
    <p:restoredTop sz="84228" autoAdjust="0"/>
  </p:normalViewPr>
  <p:slideViewPr>
    <p:cSldViewPr snapToGrid="0" snapToObjects="1">
      <p:cViewPr varScale="1">
        <p:scale>
          <a:sx n="89" d="100"/>
          <a:sy n="89" d="100"/>
        </p:scale>
        <p:origin x="828"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customXml" Target="../customXml/item13.xml"/><Relationship Id="rId18" Type="http://schemas.openxmlformats.org/officeDocument/2006/relationships/slideMaster" Target="slideMasters/slideMaster1.xml"/><Relationship Id="rId26" Type="http://schemas.openxmlformats.org/officeDocument/2006/relationships/slide" Target="slides/slide8.xml"/><Relationship Id="rId39"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10" Type="http://schemas.openxmlformats.org/officeDocument/2006/relationships/customXml" Target="../customXml/item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sclaggett\Documents\4%20Riparian%20Buffers\Reporting\2016\RFB%20Indicator%20Data%201996-2016.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Miles</a:t>
            </a:r>
            <a:r>
              <a:rPr lang="en-US" baseline="0"/>
              <a:t> of Riparian Forest Buffers Planted in the Chesapeake Bay Watershed, 1996-2016</a:t>
            </a:r>
            <a:endParaRPr lang="en-US"/>
          </a:p>
        </c:rich>
      </c:tx>
      <c:layout/>
      <c:overlay val="0"/>
      <c:spPr>
        <a:noFill/>
        <a:ln w="25400">
          <a:noFill/>
        </a:ln>
      </c:spPr>
    </c:title>
    <c:autoTitleDeleted val="0"/>
    <c:plotArea>
      <c:layout/>
      <c:barChart>
        <c:barDir val="col"/>
        <c:grouping val="clustered"/>
        <c:varyColors val="0"/>
        <c:ser>
          <c:idx val="0"/>
          <c:order val="0"/>
          <c:spPr>
            <a:solidFill>
              <a:srgbClr val="4F81BD"/>
            </a:solidFill>
            <a:ln w="25400">
              <a:noFill/>
            </a:ln>
          </c:spPr>
          <c:invertIfNegative val="0"/>
          <c:cat>
            <c:numRef>
              <c:f>'Planted per year'!$A$3:$A$23</c:f>
              <c:numCache>
                <c:formatCode>General</c:formatCode>
                <c:ptCount val="21"/>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numCache>
            </c:numRef>
          </c:cat>
          <c:val>
            <c:numRef>
              <c:f>'Planted per year'!$H$3:$H$23</c:f>
              <c:numCache>
                <c:formatCode>General</c:formatCode>
                <c:ptCount val="21"/>
                <c:pt idx="0">
                  <c:v>10.700000000000001</c:v>
                </c:pt>
                <c:pt idx="1">
                  <c:v>68.099999999999994</c:v>
                </c:pt>
                <c:pt idx="2">
                  <c:v>154.80000000000001</c:v>
                </c:pt>
                <c:pt idx="3">
                  <c:v>223.5</c:v>
                </c:pt>
                <c:pt idx="4">
                  <c:v>211.99999999999997</c:v>
                </c:pt>
                <c:pt idx="5">
                  <c:v>520</c:v>
                </c:pt>
                <c:pt idx="6">
                  <c:v>1122.2</c:v>
                </c:pt>
                <c:pt idx="7">
                  <c:v>726.4</c:v>
                </c:pt>
                <c:pt idx="8">
                  <c:v>753.6</c:v>
                </c:pt>
                <c:pt idx="9">
                  <c:v>815.3</c:v>
                </c:pt>
                <c:pt idx="10">
                  <c:v>729.40000000000009</c:v>
                </c:pt>
                <c:pt idx="11">
                  <c:v>385</c:v>
                </c:pt>
                <c:pt idx="12">
                  <c:v>449.3</c:v>
                </c:pt>
                <c:pt idx="13">
                  <c:v>721.65000000000009</c:v>
                </c:pt>
                <c:pt idx="14">
                  <c:v>358.90000000000003</c:v>
                </c:pt>
                <c:pt idx="15">
                  <c:v>250.6</c:v>
                </c:pt>
                <c:pt idx="16">
                  <c:v>295.79999999999995</c:v>
                </c:pt>
                <c:pt idx="17">
                  <c:v>240.39999999999998</c:v>
                </c:pt>
                <c:pt idx="18">
                  <c:v>113.9</c:v>
                </c:pt>
                <c:pt idx="19">
                  <c:v>64.2</c:v>
                </c:pt>
                <c:pt idx="20">
                  <c:v>677.4</c:v>
                </c:pt>
              </c:numCache>
            </c:numRef>
          </c:val>
        </c:ser>
        <c:dLbls>
          <c:showLegendKey val="0"/>
          <c:showVal val="0"/>
          <c:showCatName val="0"/>
          <c:showSerName val="0"/>
          <c:showPercent val="0"/>
          <c:showBubbleSize val="0"/>
        </c:dLbls>
        <c:gapWidth val="219"/>
        <c:overlap val="-27"/>
        <c:axId val="196695144"/>
        <c:axId val="196695536"/>
      </c:barChart>
      <c:catAx>
        <c:axId val="196695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6695536"/>
        <c:crosses val="autoZero"/>
        <c:auto val="1"/>
        <c:lblAlgn val="ctr"/>
        <c:lblOffset val="100"/>
        <c:noMultiLvlLbl val="0"/>
      </c:catAx>
      <c:valAx>
        <c:axId val="1966955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6695144"/>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0.68105</cdr:x>
      <cdr:y>0.32293</cdr:y>
    </cdr:from>
    <cdr:to>
      <cdr:x>0.99976</cdr:x>
      <cdr:y>0.41938</cdr:y>
    </cdr:to>
    <cdr:sp macro="" textlink="">
      <cdr:nvSpPr>
        <cdr:cNvPr id="2" name="TextBox 6"/>
        <cdr:cNvSpPr txBox="1"/>
      </cdr:nvSpPr>
      <cdr:spPr>
        <a:xfrm xmlns:a="http://schemas.openxmlformats.org/drawingml/2006/main">
          <a:off x="3113761" y="885870"/>
          <a:ext cx="1457130" cy="26456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100" b="1" i="1">
              <a:solidFill>
                <a:sysClr val="windowText" lastClr="000000"/>
              </a:solidFill>
            </a:rPr>
            <a:t>900 miles/year target</a:t>
          </a:r>
        </a:p>
      </cdr:txBody>
    </cdr:sp>
  </cdr:relSizeAnchor>
  <cdr:relSizeAnchor xmlns:cdr="http://schemas.openxmlformats.org/drawingml/2006/chartDrawing">
    <cdr:from>
      <cdr:x>0.09481</cdr:x>
      <cdr:y>0.41775</cdr:y>
    </cdr:from>
    <cdr:to>
      <cdr:x>0.93709</cdr:x>
      <cdr:y>0.42051</cdr:y>
    </cdr:to>
    <cdr:cxnSp macro="">
      <cdr:nvCxnSpPr>
        <cdr:cNvPr id="3" name="Straight Connector 2"/>
        <cdr:cNvCxnSpPr/>
      </cdr:nvCxnSpPr>
      <cdr:spPr>
        <a:xfrm xmlns:a="http://schemas.openxmlformats.org/drawingml/2006/main">
          <a:off x="441325" y="1098550"/>
          <a:ext cx="3838560" cy="9546"/>
        </a:xfrm>
        <a:prstGeom xmlns:a="http://schemas.openxmlformats.org/drawingml/2006/main" prst="line">
          <a:avLst/>
        </a:prstGeom>
        <a:ln xmlns:a="http://schemas.openxmlformats.org/drawingml/2006/main" w="1905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CD341264-0155-4245-B39D-FABAB5D6F612}" type="datetimeFigureOut">
              <a:rPr lang="en-US" smtClean="0"/>
              <a:t>4/30/2018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E0B53EAB-C536-4744-940C-DA2781AB7AD3}" type="slidenum">
              <a:rPr lang="en-US" smtClean="0"/>
              <a:t>‹#›</a:t>
            </a:fld>
            <a:endParaRPr lang="en-US"/>
          </a:p>
        </p:txBody>
      </p:sp>
    </p:spTree>
    <p:extLst>
      <p:ext uri="{BB962C8B-B14F-4D97-AF65-F5344CB8AC3E}">
        <p14:creationId xmlns:p14="http://schemas.microsoft.com/office/powerpoint/2010/main" val="25470564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1042" y="4415790"/>
            <a:ext cx="5608319" cy="4183380"/>
          </a:xfrm>
          <a:prstGeom prst="rect">
            <a:avLst/>
          </a:prstGeom>
          <a:noFill/>
          <a:ln>
            <a:noFill/>
          </a:ln>
        </p:spPr>
        <p:txBody>
          <a:bodyPr lIns="93148" tIns="93148" rIns="93148" bIns="93148"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10192480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701042" y="4415790"/>
            <a:ext cx="5608319" cy="4183380"/>
          </a:xfrm>
          <a:prstGeom prst="rect">
            <a:avLst/>
          </a:prstGeom>
        </p:spPr>
        <p:txBody>
          <a:bodyPr lIns="93148" tIns="93148" rIns="93148" bIns="93148" anchor="t" anchorCtr="0">
            <a:noAutofit/>
          </a:bodyPr>
          <a:lstStyle/>
          <a:p>
            <a:r>
              <a:rPr lang="en-US" dirty="0"/>
              <a:t>BACKGROUND:</a:t>
            </a:r>
            <a:r>
              <a:rPr lang="en-US" baseline="0" dirty="0"/>
              <a:t>  </a:t>
            </a:r>
            <a:r>
              <a:rPr lang="en-US" dirty="0"/>
              <a:t>The</a:t>
            </a:r>
            <a:r>
              <a:rPr lang="en-US" baseline="0" dirty="0"/>
              <a:t> Strategic Review System is the Chesapeake Bay Partnership's committed adaptive management process to regularly review progress at meeting our Watershed Agreement Outcomes and make appropriate changes.  In recognition of the fact that our Outcomes vary considerably, there is no single review process that will fit all Outcomes.  However, there is value in ensuring some level of consistency in how we review and discuss our Outcomes.  The “Guide to your Quarterly Progress Meeting” and this </a:t>
            </a:r>
            <a:r>
              <a:rPr lang="en-US" baseline="0" dirty="0" err="1"/>
              <a:t>powerpoint</a:t>
            </a:r>
            <a:r>
              <a:rPr lang="en-US" baseline="0" dirty="0"/>
              <a:t> template are intended to provide that level of consistency, while also providing the necessary level of flexibility to adapt the process to your specific Outcome’s needs.  The “Guide” provides specific instructions that we expect the Outcome’s lead GIT or Workgroup to follow in conducting the review.  This </a:t>
            </a:r>
            <a:r>
              <a:rPr lang="en-US" baseline="0" dirty="0" err="1"/>
              <a:t>powerpoint</a:t>
            </a:r>
            <a:r>
              <a:rPr lang="en-US" baseline="0" dirty="0"/>
              <a:t> template provides a consistent format for presenting only </a:t>
            </a:r>
            <a:r>
              <a:rPr lang="en-US" u="sng" baseline="0" dirty="0"/>
              <a:t>the most important issues</a:t>
            </a:r>
            <a:r>
              <a:rPr lang="en-US" baseline="0" dirty="0"/>
              <a:t> resulting from that review to the Management Board at the Quarterly Progress Meeting.  </a:t>
            </a:r>
          </a:p>
          <a:p>
            <a:endParaRPr lang="en-US" baseline="0" dirty="0"/>
          </a:p>
          <a:p>
            <a:r>
              <a:rPr lang="en-US" baseline="0" dirty="0"/>
              <a:t>Both documents address four basic questions:</a:t>
            </a:r>
          </a:p>
          <a:p>
            <a:pPr marL="661043" lvl="1" indent="-220348">
              <a:buFont typeface="+mj-lt"/>
              <a:buAutoNum type="arabicPeriod"/>
            </a:pPr>
            <a:r>
              <a:rPr lang="en-US" baseline="0" dirty="0"/>
              <a:t>What are our assumptions?</a:t>
            </a:r>
          </a:p>
          <a:p>
            <a:pPr marL="661043" lvl="1" indent="-220348">
              <a:buFont typeface="+mj-lt"/>
              <a:buAutoNum type="arabicPeriod"/>
            </a:pPr>
            <a:r>
              <a:rPr lang="en-US" baseline="0" dirty="0"/>
              <a:t>Are we doing what we said we would do?</a:t>
            </a:r>
          </a:p>
          <a:p>
            <a:pPr marL="661043" lvl="1" indent="-220348">
              <a:buFont typeface="+mj-lt"/>
              <a:buAutoNum type="arabicPeriod"/>
            </a:pPr>
            <a:r>
              <a:rPr lang="en-US" baseline="0" dirty="0"/>
              <a:t>Are our actions having the expected effect?</a:t>
            </a:r>
          </a:p>
          <a:p>
            <a:pPr marL="661043" lvl="1" indent="-220348">
              <a:buFont typeface="+mj-lt"/>
              <a:buAutoNum type="arabicPeriod"/>
            </a:pPr>
            <a:r>
              <a:rPr lang="en-US" baseline="0" dirty="0"/>
              <a:t>How should we adapt?</a:t>
            </a:r>
          </a:p>
          <a:p>
            <a:r>
              <a:rPr lang="en-US" dirty="0"/>
              <a:t>We understand</a:t>
            </a:r>
            <a:r>
              <a:rPr lang="en-US" baseline="0" dirty="0"/>
              <a:t> that you could spend your entire allotted time to any one of these questions.  Please keep in mind that the Management Board is trusting that your GIT or Workgroup followed the process outlined in the Guide, and that the issues that you present in this </a:t>
            </a:r>
            <a:r>
              <a:rPr lang="en-US" baseline="0" dirty="0" err="1"/>
              <a:t>powerpoint</a:t>
            </a:r>
            <a:r>
              <a:rPr lang="en-US" baseline="0" dirty="0"/>
              <a:t> are limited to only those high points from that review that you need to bring to the Management Board’s attention and get their feedback. </a:t>
            </a:r>
            <a:endParaRPr lang="en-US" dirty="0"/>
          </a:p>
          <a:p>
            <a:endParaRPr lang="en-US" dirty="0"/>
          </a:p>
          <a:p>
            <a:r>
              <a:rPr lang="en-US" dirty="0"/>
              <a:t>INSTRUCTIONS:</a:t>
            </a:r>
            <a:r>
              <a:rPr lang="en-US" baseline="0" dirty="0"/>
              <a:t> </a:t>
            </a:r>
            <a:r>
              <a:rPr lang="en-US" dirty="0"/>
              <a:t>Use this presentation to highlight</a:t>
            </a:r>
            <a:r>
              <a:rPr lang="en-US" baseline="0" dirty="0"/>
              <a:t> important AND, BUT, THEREFORE stories that the Management Board should hear, based on GIT analysis using the provided materials. </a:t>
            </a:r>
          </a:p>
          <a:p>
            <a:endParaRPr lang="en-US" baseline="0" dirty="0"/>
          </a:p>
          <a:p>
            <a:r>
              <a:rPr lang="en-US" baseline="0" dirty="0"/>
              <a:t>Find photos </a:t>
            </a:r>
            <a:r>
              <a:rPr lang="en-US" dirty="0"/>
              <a:t>on our Flickr</a:t>
            </a:r>
            <a:r>
              <a:rPr lang="en-US" baseline="0" dirty="0"/>
              <a:t> site: https://www.flickr.com/photos/29388462@N06/sets/ </a:t>
            </a:r>
          </a:p>
          <a:p>
            <a:r>
              <a:rPr lang="en-US" baseline="0" dirty="0"/>
              <a:t>You can also browse photos by category on our website: http://www.chesapeakebay.net/photos </a:t>
            </a:r>
          </a:p>
          <a:p>
            <a:endParaRPr lang="en-US" baseline="0" dirty="0"/>
          </a:p>
          <a:p>
            <a:r>
              <a:rPr lang="en-US" baseline="0" dirty="0"/>
              <a:t>Find charts and data at ChesapeakeProgress.com. </a:t>
            </a:r>
          </a:p>
          <a:p>
            <a:endParaRPr dirty="0"/>
          </a:p>
        </p:txBody>
      </p:sp>
    </p:spTree>
    <p:extLst>
      <p:ext uri="{BB962C8B-B14F-4D97-AF65-F5344CB8AC3E}">
        <p14:creationId xmlns:p14="http://schemas.microsoft.com/office/powerpoint/2010/main" val="2157694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701042" y="4415790"/>
            <a:ext cx="5608319" cy="4183380"/>
          </a:xfrm>
          <a:prstGeom prst="rect">
            <a:avLst/>
          </a:prstGeom>
        </p:spPr>
        <p:txBody>
          <a:bodyPr lIns="93148" tIns="93148" rIns="93148" bIns="93148" anchor="t" anchorCtr="0">
            <a:noAutofit/>
          </a:bodyPr>
          <a:lstStyle/>
          <a:p>
            <a:pPr defTabSz="931637">
              <a:defRPr/>
            </a:pPr>
            <a:r>
              <a:rPr lang="en-US" dirty="0">
                <a:latin typeface="Rockwell" charset="0"/>
                <a:ea typeface="Rockwell" charset="0"/>
                <a:cs typeface="Rockwell" charset="0"/>
              </a:rPr>
              <a:t>INSTRUCTIONS: </a:t>
            </a:r>
            <a:r>
              <a:rPr lang="en-US" dirty="0"/>
              <a:t>consider these questions and include those that are most relevant to your outcome. </a:t>
            </a:r>
          </a:p>
          <a:p>
            <a:pPr>
              <a:buNone/>
            </a:pPr>
            <a:endParaRPr lang="en-US" dirty="0">
              <a:latin typeface="Rockwell" charset="0"/>
              <a:ea typeface="Rockwell" charset="0"/>
              <a:cs typeface="Rockwell" charset="0"/>
            </a:endParaRPr>
          </a:p>
          <a:p>
            <a:endParaRPr lang="en-US" baseline="0" dirty="0">
              <a:latin typeface="Rockwell" charset="0"/>
            </a:endParaRPr>
          </a:p>
        </p:txBody>
      </p:sp>
    </p:spTree>
    <p:extLst>
      <p:ext uri="{BB962C8B-B14F-4D97-AF65-F5344CB8AC3E}">
        <p14:creationId xmlns:p14="http://schemas.microsoft.com/office/powerpoint/2010/main" val="2627778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701042" y="4415790"/>
            <a:ext cx="5608319" cy="4183380"/>
          </a:xfrm>
          <a:prstGeom prst="rect">
            <a:avLst/>
          </a:prstGeom>
        </p:spPr>
        <p:txBody>
          <a:bodyPr lIns="93148" tIns="93148" rIns="93148" bIns="93148" anchor="t" anchorCtr="0">
            <a:noAutofit/>
          </a:bodyPr>
          <a:lstStyle/>
          <a:p>
            <a:pPr defTabSz="931637">
              <a:defRPr/>
            </a:pPr>
            <a:r>
              <a:rPr lang="en-US" dirty="0" smtClean="0">
                <a:latin typeface="Rockwell" charset="0"/>
                <a:ea typeface="Rockwell" charset="0"/>
                <a:cs typeface="Rockwell" charset="0"/>
              </a:rPr>
              <a:t>We would like to establish RFB as a normal landscape feature.  See cross outcome map at end.</a:t>
            </a:r>
            <a:endParaRPr lang="en-US" dirty="0"/>
          </a:p>
          <a:p>
            <a:pPr>
              <a:buNone/>
            </a:pPr>
            <a:endParaRPr lang="en-US" dirty="0">
              <a:latin typeface="Rockwell" charset="0"/>
              <a:ea typeface="Rockwell" charset="0"/>
              <a:cs typeface="Rockwell" charset="0"/>
            </a:endParaRPr>
          </a:p>
          <a:p>
            <a:endParaRPr lang="en-US" baseline="0" dirty="0">
              <a:latin typeface="Rockwell" charset="0"/>
            </a:endParaRPr>
          </a:p>
        </p:txBody>
      </p:sp>
    </p:spTree>
    <p:extLst>
      <p:ext uri="{BB962C8B-B14F-4D97-AF65-F5344CB8AC3E}">
        <p14:creationId xmlns:p14="http://schemas.microsoft.com/office/powerpoint/2010/main" val="3273389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701042" y="4415790"/>
            <a:ext cx="5608319" cy="4183380"/>
          </a:xfrm>
          <a:prstGeom prst="rect">
            <a:avLst/>
          </a:prstGeom>
        </p:spPr>
        <p:txBody>
          <a:bodyPr lIns="93148" tIns="93148" rIns="93148" bIns="93148" anchor="t" anchorCtr="0">
            <a:noAutofit/>
          </a:bodyPr>
          <a:lstStyle/>
          <a:p>
            <a:pPr defTabSz="881390">
              <a:defRPr/>
            </a:pPr>
            <a:r>
              <a:rPr lang="en-US" dirty="0" smtClean="0"/>
              <a:t>Obviously</a:t>
            </a:r>
            <a:r>
              <a:rPr lang="en-US" baseline="0" dirty="0" smtClean="0"/>
              <a:t> not </a:t>
            </a:r>
            <a:r>
              <a:rPr lang="en-US" baseline="0" dirty="0" err="1" smtClean="0"/>
              <a:t>enuf</a:t>
            </a:r>
            <a:r>
              <a:rPr lang="en-US" baseline="0" dirty="0" smtClean="0"/>
              <a:t>.   Challenges:  Leadership, will, reluctance to ‘push’ practices, people in office, boots on ground, competition for time n space</a:t>
            </a:r>
            <a:endParaRPr lang="en-US" dirty="0" smtClean="0"/>
          </a:p>
          <a:p>
            <a:pPr defTabSz="881390">
              <a:defRPr/>
            </a:pPr>
            <a:endParaRPr lang="en-US" dirty="0" smtClean="0"/>
          </a:p>
          <a:p>
            <a:pPr defTabSz="881390">
              <a:defRPr/>
            </a:pPr>
            <a:r>
              <a:rPr lang="en-US" dirty="0" smtClean="0"/>
              <a:t>[</a:t>
            </a:r>
            <a:r>
              <a:rPr lang="en-US" dirty="0"/>
              <a:t>section header,</a:t>
            </a:r>
            <a:r>
              <a:rPr lang="en-US" baseline="0" dirty="0"/>
              <a:t> no action required] </a:t>
            </a:r>
            <a:r>
              <a:rPr lang="en-US" dirty="0"/>
              <a:t>This second section provides the BUT part of the AND, BUT, THEREFORE story structure. This section provides an opportunity to talk about your challenges, based on your analysis</a:t>
            </a:r>
            <a:r>
              <a:rPr lang="en-US" baseline="0" dirty="0"/>
              <a:t> using the logic table and the discussion questions in the SRS Quarterly Meeting Guide</a:t>
            </a:r>
            <a:r>
              <a:rPr lang="en-US" dirty="0"/>
              <a:t>. </a:t>
            </a:r>
            <a:endParaRPr dirty="0"/>
          </a:p>
        </p:txBody>
      </p:sp>
    </p:spTree>
    <p:extLst>
      <p:ext uri="{BB962C8B-B14F-4D97-AF65-F5344CB8AC3E}">
        <p14:creationId xmlns:p14="http://schemas.microsoft.com/office/powerpoint/2010/main" val="1876179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Academics are</a:t>
            </a:r>
            <a:r>
              <a:rPr lang="en-US" baseline="0" dirty="0" smtClean="0"/>
              <a:t> taking a high-resolution look at farm hydrology.  We knew concentrated flow was an issue but now we know how much of an issue and where it occurs.  Buffers need to be more integrated part of whole farm planning.  We will be working to address this issue along with getting more buffers planted.</a:t>
            </a:r>
            <a:endParaRPr lang="en-US" dirty="0"/>
          </a:p>
        </p:txBody>
      </p:sp>
    </p:spTree>
    <p:extLst>
      <p:ext uri="{BB962C8B-B14F-4D97-AF65-F5344CB8AC3E}">
        <p14:creationId xmlns:p14="http://schemas.microsoft.com/office/powerpoint/2010/main" val="851690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701042" y="4415790"/>
            <a:ext cx="5608319" cy="4183380"/>
          </a:xfrm>
          <a:prstGeom prst="rect">
            <a:avLst/>
          </a:prstGeom>
        </p:spPr>
        <p:txBody>
          <a:bodyPr lIns="93148" tIns="93148" rIns="93148" bIns="93148" anchor="t" anchorCtr="0">
            <a:noAutofit/>
          </a:bodyPr>
          <a:lstStyle/>
          <a:p>
            <a:pPr defTabSz="931637">
              <a:defRPr/>
            </a:pPr>
            <a:r>
              <a:rPr lang="en-US" dirty="0">
                <a:latin typeface="Rockwell" charset="0"/>
                <a:ea typeface="Rockwell" charset="0"/>
                <a:cs typeface="Rockwell" charset="0"/>
              </a:rPr>
              <a:t>INSTRUCTIONS: </a:t>
            </a:r>
            <a:r>
              <a:rPr lang="en-US" dirty="0"/>
              <a:t>consider these questions and include those that are most relevant to your outcome. </a:t>
            </a:r>
          </a:p>
          <a:p>
            <a:pPr>
              <a:buNone/>
            </a:pPr>
            <a:endParaRPr lang="en-US" dirty="0">
              <a:latin typeface="Rockwell" charset="0"/>
              <a:ea typeface="Rockwell" charset="0"/>
              <a:cs typeface="Rockwell" charset="0"/>
            </a:endParaRPr>
          </a:p>
          <a:p>
            <a:endParaRPr lang="en-US" baseline="0" dirty="0">
              <a:latin typeface="Rockwell" charset="0"/>
            </a:endParaRPr>
          </a:p>
        </p:txBody>
      </p:sp>
    </p:spTree>
    <p:extLst>
      <p:ext uri="{BB962C8B-B14F-4D97-AF65-F5344CB8AC3E}">
        <p14:creationId xmlns:p14="http://schemas.microsoft.com/office/powerpoint/2010/main" val="1189215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701042" y="4415790"/>
            <a:ext cx="5608319" cy="4183380"/>
          </a:xfrm>
          <a:prstGeom prst="rect">
            <a:avLst/>
          </a:prstGeom>
        </p:spPr>
        <p:txBody>
          <a:bodyPr lIns="93148" tIns="93148" rIns="93148" bIns="93148" anchor="t" anchorCtr="0">
            <a:noAutofit/>
          </a:bodyPr>
          <a:lstStyle/>
          <a:p>
            <a:pPr defTabSz="881390">
              <a:defRPr/>
            </a:pPr>
            <a:r>
              <a:rPr lang="en-US" dirty="0" smtClean="0"/>
              <a:t>[section </a:t>
            </a:r>
            <a:r>
              <a:rPr lang="en-US" dirty="0"/>
              <a:t>header,</a:t>
            </a:r>
            <a:r>
              <a:rPr lang="en-US" baseline="0" dirty="0"/>
              <a:t> no action required] </a:t>
            </a:r>
            <a:r>
              <a:rPr lang="en-US" dirty="0"/>
              <a:t>This second section provides the THEREFORE part of the AND, BUT, THEREFORE story structure. This section provides an opportunity to talk about your adaptations and next steps, based on your analysis</a:t>
            </a:r>
            <a:r>
              <a:rPr lang="en-US" baseline="0" dirty="0"/>
              <a:t> using the logic table and the discussion questions in the SRS Quarterly Meeting Guide</a:t>
            </a:r>
            <a:r>
              <a:rPr lang="en-US" dirty="0"/>
              <a:t>. </a:t>
            </a:r>
          </a:p>
          <a:p>
            <a:endParaRPr dirty="0"/>
          </a:p>
        </p:txBody>
      </p:sp>
    </p:spTree>
    <p:extLst>
      <p:ext uri="{BB962C8B-B14F-4D97-AF65-F5344CB8AC3E}">
        <p14:creationId xmlns:p14="http://schemas.microsoft.com/office/powerpoint/2010/main" val="165096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701042" y="4415790"/>
            <a:ext cx="5608319" cy="4183380"/>
          </a:xfrm>
          <a:prstGeom prst="rect">
            <a:avLst/>
          </a:prstGeom>
        </p:spPr>
        <p:txBody>
          <a:bodyPr lIns="93148" tIns="93148" rIns="93148" bIns="93148" anchor="t" anchorCtr="0">
            <a:noAutofit/>
          </a:bodyPr>
          <a:lstStyle/>
          <a:p>
            <a:pPr>
              <a:buNone/>
            </a:pPr>
            <a:r>
              <a:rPr lang="en" sz="1100" b="1" dirty="0" smtClean="0">
                <a:solidFill>
                  <a:schemeClr val="accent4">
                    <a:lumMod val="50000"/>
                  </a:schemeClr>
                </a:solidFill>
                <a:latin typeface="Rockwell" charset="0"/>
                <a:ea typeface="Rockwell" charset="0"/>
                <a:cs typeface="Rockwell" charset="0"/>
              </a:rPr>
              <a:t>Forest Buffers </a:t>
            </a:r>
            <a:r>
              <a:rPr lang="en" sz="1100" dirty="0" smtClean="0">
                <a:solidFill>
                  <a:schemeClr val="accent4">
                    <a:lumMod val="50000"/>
                  </a:schemeClr>
                </a:solidFill>
                <a:latin typeface="Rockwell" charset="0"/>
                <a:ea typeface="Rockwell" charset="0"/>
                <a:cs typeface="Rockwell" charset="0"/>
              </a:rPr>
              <a:t>Are A </a:t>
            </a:r>
            <a:r>
              <a:rPr lang="en" sz="1100" b="1" dirty="0" smtClean="0">
                <a:solidFill>
                  <a:schemeClr val="accent4">
                    <a:lumMod val="50000"/>
                  </a:schemeClr>
                </a:solidFill>
                <a:latin typeface="Rockwell" charset="0"/>
                <a:ea typeface="Rockwell" charset="0"/>
                <a:cs typeface="Rockwell" charset="0"/>
              </a:rPr>
              <a:t>Fundamental</a:t>
            </a:r>
            <a:r>
              <a:rPr lang="en" sz="1050" dirty="0" smtClean="0">
                <a:solidFill>
                  <a:schemeClr val="accent4">
                    <a:lumMod val="50000"/>
                  </a:schemeClr>
                </a:solidFill>
                <a:latin typeface="Rockwell" charset="0"/>
                <a:ea typeface="Rockwell" charset="0"/>
                <a:cs typeface="Rockwell" charset="0"/>
              </a:rPr>
              <a:t> </a:t>
            </a:r>
            <a:r>
              <a:rPr lang="en" sz="1100" b="1" dirty="0" smtClean="0">
                <a:solidFill>
                  <a:schemeClr val="accent4">
                    <a:lumMod val="50000"/>
                  </a:schemeClr>
                </a:solidFill>
                <a:latin typeface="Rockwell" charset="0"/>
                <a:ea typeface="Rockwell" charset="0"/>
                <a:cs typeface="Rockwell" charset="0"/>
              </a:rPr>
              <a:t>WQ and Ag Practice</a:t>
            </a:r>
          </a:p>
          <a:p>
            <a:pPr defTabSz="931637">
              <a:defRPr/>
            </a:pPr>
            <a:endParaRPr lang="en-US" baseline="0" dirty="0" smtClean="0"/>
          </a:p>
          <a:p>
            <a:pPr defTabSz="931637">
              <a:defRPr/>
            </a:pPr>
            <a:r>
              <a:rPr lang="en-US" baseline="0" dirty="0" smtClean="0"/>
              <a:t>INSTRUCTIONS</a:t>
            </a:r>
            <a:r>
              <a:rPr lang="en-US" baseline="0" dirty="0"/>
              <a:t>: This is the THEREFORE piece of the story! Tell the Management Board what you’re going to do with the new information, research, resources, understanding of factors, etc. Refer back to the logic table that you competed—this content could come from the Adaptation column, if you got that far in the table, or it could be a realization that you gained working within the first columns of factors, gaps, approaches, actions and responsible parties. </a:t>
            </a:r>
          </a:p>
          <a:p>
            <a:pPr defTabSz="931637">
              <a:defRPr/>
            </a:pPr>
            <a:endParaRPr lang="en-US" baseline="0" dirty="0"/>
          </a:p>
        </p:txBody>
      </p:sp>
    </p:spTree>
    <p:extLst>
      <p:ext uri="{BB962C8B-B14F-4D97-AF65-F5344CB8AC3E}">
        <p14:creationId xmlns:p14="http://schemas.microsoft.com/office/powerpoint/2010/main" val="33600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701042" y="4415790"/>
            <a:ext cx="5608319" cy="4183380"/>
          </a:xfrm>
          <a:prstGeom prst="rect">
            <a:avLst/>
          </a:prstGeom>
        </p:spPr>
        <p:txBody>
          <a:bodyPr lIns="93148" tIns="93148" rIns="93148" bIns="93148" anchor="t" anchorCtr="0">
            <a:noAutofit/>
          </a:bodyPr>
          <a:lstStyle/>
          <a:p>
            <a:pPr marL="342900" lvl="0" indent="-342900">
              <a:lnSpc>
                <a:spcPct val="105000"/>
              </a:lnSpc>
              <a:buFont typeface="+mj-lt"/>
              <a:buAutoNum type="arabicPeriod"/>
            </a:pPr>
            <a:r>
              <a:rPr lang="en-US" sz="1100" dirty="0" smtClean="0">
                <a:latin typeface="Calibri" panose="020F0502020204030204" pitchFamily="34" charset="0"/>
                <a:ea typeface="Calibri" panose="020F0502020204030204" pitchFamily="34" charset="0"/>
              </a:rPr>
              <a:t>Fully-functioning buffer partnership in every county (or key locality)</a:t>
            </a:r>
          </a:p>
          <a:p>
            <a:pPr marL="742950" lvl="1" indent="-285750">
              <a:lnSpc>
                <a:spcPct val="105000"/>
              </a:lnSpc>
              <a:buFont typeface="+mj-lt"/>
              <a:buAutoNum type="alphaLcPeriod"/>
            </a:pPr>
            <a:r>
              <a:rPr lang="en-US" sz="1100" dirty="0" smtClean="0">
                <a:latin typeface="Calibri" panose="020F0502020204030204" pitchFamily="34" charset="0"/>
                <a:ea typeface="Calibri" panose="020F0502020204030204" pitchFamily="34" charset="0"/>
              </a:rPr>
              <a:t>Ready to accommodate a large increase in participants—eliminate backlogs and other hurdles</a:t>
            </a:r>
          </a:p>
          <a:p>
            <a:pPr marL="742950" lvl="1" indent="-285750">
              <a:lnSpc>
                <a:spcPct val="105000"/>
              </a:lnSpc>
              <a:buFont typeface="+mj-lt"/>
              <a:buAutoNum type="alphaLcPeriod"/>
            </a:pPr>
            <a:r>
              <a:rPr lang="en-US" sz="1100" dirty="0" smtClean="0">
                <a:latin typeface="Calibri" panose="020F0502020204030204" pitchFamily="34" charset="0"/>
                <a:ea typeface="Calibri" panose="020F0502020204030204" pitchFamily="34" charset="0"/>
              </a:rPr>
              <a:t>A process to collaboratively integrate new partners</a:t>
            </a:r>
          </a:p>
          <a:p>
            <a:pPr marL="742950" lvl="1" indent="-285750">
              <a:lnSpc>
                <a:spcPct val="105000"/>
              </a:lnSpc>
              <a:buFont typeface="+mj-lt"/>
              <a:buAutoNum type="alphaLcPeriod"/>
            </a:pPr>
            <a:r>
              <a:rPr lang="en-US" sz="1100" dirty="0" smtClean="0">
                <a:latin typeface="Calibri" panose="020F0502020204030204" pitchFamily="34" charset="0"/>
                <a:ea typeface="Calibri" panose="020F0502020204030204" pitchFamily="34" charset="0"/>
              </a:rPr>
              <a:t>CREP programs should reflect buffer goals of Phase 3 WIPs  (capacity estimates for PA show that CREP will not get us to our goals)</a:t>
            </a:r>
            <a:endParaRPr lang="en-US" sz="11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8179104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b="1" i="1" u="sng" baseline="0" dirty="0">
                <a:solidFill>
                  <a:srgbClr val="FF0000"/>
                </a:solidFill>
              </a:rPr>
              <a:t>Optional slide if you think it contributes to your message</a:t>
            </a:r>
            <a:endParaRPr lang="en-US" b="1" i="1" u="sng" dirty="0">
              <a:solidFill>
                <a:srgbClr val="FF0000"/>
              </a:solidFill>
            </a:endParaRPr>
          </a:p>
          <a:p>
            <a:endParaRPr lang="en-US" dirty="0"/>
          </a:p>
          <a:p>
            <a:r>
              <a:rPr lang="en-US" dirty="0"/>
              <a:t>INSTRUCTIONS: Highlight with bold green text the outcomes which impact your outcome, or which your outcome impacts. (taken from Bruce Vogt’s March 2017 PSC presentation on oysters)</a:t>
            </a:r>
            <a:endParaRPr dirty="0"/>
          </a:p>
        </p:txBody>
      </p:sp>
    </p:spTree>
    <p:extLst>
      <p:ext uri="{BB962C8B-B14F-4D97-AF65-F5344CB8AC3E}">
        <p14:creationId xmlns:p14="http://schemas.microsoft.com/office/powerpoint/2010/main" val="36238364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a:t>INSTRUCTIONS: Highlight your past</a:t>
            </a:r>
            <a:r>
              <a:rPr lang="en-US" baseline="0" dirty="0"/>
              <a:t> collabora</a:t>
            </a:r>
            <a:r>
              <a:rPr lang="en-US" dirty="0"/>
              <a:t>tion and future opportunities to collaborate across GITs. </a:t>
            </a:r>
          </a:p>
          <a:p>
            <a:endParaRPr lang="en-US" baseline="0" dirty="0"/>
          </a:p>
          <a:p>
            <a:r>
              <a:rPr lang="en-US" baseline="0" dirty="0"/>
              <a:t>Talking Points:</a:t>
            </a:r>
          </a:p>
          <a:p>
            <a:pPr defTabSz="881390">
              <a:defRPr/>
            </a:pPr>
            <a:r>
              <a:rPr lang="en-US" dirty="0">
                <a:latin typeface="+mj-lt"/>
              </a:rPr>
              <a:t>Discussion Question 6: What opportunities exist to collaborate across GITs? Can we target conservation or restoration work to yield co-benefits that would address multiple factors or support multiple actions across outcomes?</a:t>
            </a:r>
          </a:p>
        </p:txBody>
      </p:sp>
    </p:spTree>
    <p:extLst>
      <p:ext uri="{BB962C8B-B14F-4D97-AF65-F5344CB8AC3E}">
        <p14:creationId xmlns:p14="http://schemas.microsoft.com/office/powerpoint/2010/main" val="3727139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701042" y="4415790"/>
            <a:ext cx="5608319" cy="4183380"/>
          </a:xfrm>
          <a:prstGeom prst="rect">
            <a:avLst/>
          </a:prstGeom>
        </p:spPr>
        <p:txBody>
          <a:bodyPr lIns="93148" tIns="93148" rIns="93148" bIns="93148" anchor="t" anchorCtr="0">
            <a:noAutofit/>
          </a:bodyPr>
          <a:lstStyle/>
          <a:p>
            <a:pPr lvl="0" algn="l">
              <a:spcBef>
                <a:spcPts val="0"/>
              </a:spcBef>
              <a:buNone/>
            </a:pPr>
            <a:r>
              <a:rPr lang="en-US" dirty="0" smtClean="0"/>
              <a:t>NOTE:</a:t>
            </a:r>
            <a:r>
              <a:rPr lang="en-US" baseline="0" dirty="0" smtClean="0"/>
              <a:t>  FWG/RFB is part of the WQ GIT!!  But…</a:t>
            </a:r>
          </a:p>
          <a:p>
            <a:pPr lvl="0" algn="l">
              <a:spcBef>
                <a:spcPts val="0"/>
              </a:spcBef>
              <a:buNone/>
            </a:pPr>
            <a:r>
              <a:rPr lang="en-US" dirty="0" smtClean="0"/>
              <a:t>Vital Habitats Goal: Restore, enhance and protect a network of land and water habitats to support fish and wildlife, and to afford other public benefits, including water quality, recreational uses and scenic value across the watershed.</a:t>
            </a:r>
            <a:endParaRPr lang="en-US" sz="1100" dirty="0" smtClean="0">
              <a:latin typeface="Rockwell" panose="02060603020205020403" pitchFamily="18" charset="0"/>
            </a:endParaRPr>
          </a:p>
          <a:p>
            <a:pPr lvl="0" algn="l">
              <a:spcBef>
                <a:spcPts val="0"/>
              </a:spcBef>
              <a:buNone/>
            </a:pPr>
            <a:endParaRPr lang="en-US" sz="1100" dirty="0" smtClean="0">
              <a:latin typeface="Rockwell" panose="02060603020205020403" pitchFamily="18" charset="0"/>
            </a:endParaRPr>
          </a:p>
          <a:p>
            <a:pPr lvl="0" algn="l">
              <a:spcBef>
                <a:spcPts val="0"/>
              </a:spcBef>
              <a:buNone/>
            </a:pPr>
            <a:r>
              <a:rPr lang="en-US" dirty="0" smtClean="0"/>
              <a:t>Riparian Forest Buffer Outcome: </a:t>
            </a:r>
            <a:r>
              <a:rPr lang="en-US" sz="1100" dirty="0" smtClean="0">
                <a:latin typeface="Rockwell" panose="02060603020205020403" pitchFamily="18" charset="0"/>
              </a:rPr>
              <a:t>Continually increase the capacity of forest buffers to provide water quality and habitat benefits throughout the watershed. Restore 900 miles per year of riparian forest buffer and conserve existing buffers until at least 70 percent of riparian areas throughout the watershed are forested.</a:t>
            </a:r>
            <a:endParaRPr lang="en" sz="1100" i="1" dirty="0">
              <a:latin typeface="Rockwell" panose="02060603020205020403" pitchFamily="18" charset="0"/>
              <a:ea typeface="Rockwell" charset="0"/>
              <a:cs typeface="Rockwell" charset="0"/>
            </a:endParaRPr>
          </a:p>
        </p:txBody>
      </p:sp>
    </p:spTree>
    <p:extLst>
      <p:ext uri="{BB962C8B-B14F-4D97-AF65-F5344CB8AC3E}">
        <p14:creationId xmlns:p14="http://schemas.microsoft.com/office/powerpoint/2010/main" val="328247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000" y="685800"/>
            <a:ext cx="6094413"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1" y="4343401"/>
            <a:ext cx="5486399" cy="4114800"/>
          </a:xfrm>
          <a:prstGeom prst="rect">
            <a:avLst/>
          </a:prstGeom>
        </p:spPr>
        <p:txBody>
          <a:bodyPr lIns="91411" tIns="91411" rIns="91411" bIns="91411"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100" b="1" dirty="0" smtClean="0">
                <a:solidFill>
                  <a:schemeClr val="accent4">
                    <a:lumMod val="50000"/>
                  </a:schemeClr>
                </a:solidFill>
                <a:latin typeface="Rockwell" charset="0"/>
                <a:ea typeface="Rockwell" charset="0"/>
                <a:cs typeface="Rockwell" charset="0"/>
              </a:rPr>
              <a:t>Forest Buffers </a:t>
            </a:r>
            <a:r>
              <a:rPr lang="en" sz="1100" dirty="0" smtClean="0">
                <a:solidFill>
                  <a:schemeClr val="accent4">
                    <a:lumMod val="50000"/>
                  </a:schemeClr>
                </a:solidFill>
                <a:latin typeface="Rockwell" charset="0"/>
                <a:ea typeface="Rockwell" charset="0"/>
                <a:cs typeface="Rockwell" charset="0"/>
              </a:rPr>
              <a:t>better</a:t>
            </a:r>
            <a:r>
              <a:rPr lang="en" sz="1100" b="1" dirty="0" smtClean="0">
                <a:solidFill>
                  <a:schemeClr val="accent4">
                    <a:lumMod val="50000"/>
                  </a:schemeClr>
                </a:solidFill>
                <a:latin typeface="Rockwell" charset="0"/>
                <a:ea typeface="Rockwell" charset="0"/>
                <a:cs typeface="Rockwell" charset="0"/>
              </a:rPr>
              <a:t> Recognized</a:t>
            </a:r>
            <a:r>
              <a:rPr lang="en" sz="1050" dirty="0" smtClean="0">
                <a:solidFill>
                  <a:schemeClr val="accent4">
                    <a:lumMod val="50000"/>
                  </a:schemeClr>
                </a:solidFill>
                <a:latin typeface="Rockwell" charset="0"/>
                <a:ea typeface="Rockwell" charset="0"/>
                <a:cs typeface="Rockwell" charset="0"/>
              </a:rPr>
              <a:t> as fundamental </a:t>
            </a:r>
            <a:r>
              <a:rPr lang="en" sz="1100" b="1" dirty="0" smtClean="0">
                <a:solidFill>
                  <a:schemeClr val="accent4">
                    <a:lumMod val="50000"/>
                  </a:schemeClr>
                </a:solidFill>
                <a:latin typeface="Rockwell" charset="0"/>
                <a:ea typeface="Rockwell" charset="0"/>
                <a:cs typeface="Rockwell" charset="0"/>
              </a:rPr>
              <a:t>WQ and Ag Practice</a:t>
            </a:r>
          </a:p>
          <a:p>
            <a:r>
              <a:rPr lang="en-US" dirty="0" smtClean="0"/>
              <a:t>INSTRUCTIONS</a:t>
            </a:r>
            <a:r>
              <a:rPr lang="en-US" dirty="0"/>
              <a:t>:</a:t>
            </a:r>
            <a:r>
              <a:rPr lang="en-US" baseline="0" dirty="0"/>
              <a:t> Identify the requested actions the Management Board up front, or clue them in to what you will be asking them later. All of the information in your presentation should support this. If you don’t necessarily have an ask, identify a few key points you want the Management Board to walk away with, and structure your presentation around those points. </a:t>
            </a:r>
            <a:endParaRPr dirty="0"/>
          </a:p>
        </p:txBody>
      </p:sp>
    </p:spTree>
    <p:extLst>
      <p:ext uri="{BB962C8B-B14F-4D97-AF65-F5344CB8AC3E}">
        <p14:creationId xmlns:p14="http://schemas.microsoft.com/office/powerpoint/2010/main" val="24779333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4" name="Shape 404"/>
          <p:cNvSpPr txBox="1">
            <a:spLocks noGrp="1"/>
          </p:cNvSpPr>
          <p:nvPr>
            <p:ph type="body" idx="1"/>
          </p:nvPr>
        </p:nvSpPr>
        <p:spPr>
          <a:xfrm>
            <a:off x="701042" y="4415790"/>
            <a:ext cx="5608319" cy="4183380"/>
          </a:xfrm>
          <a:prstGeom prst="rect">
            <a:avLst/>
          </a:prstGeom>
        </p:spPr>
        <p:txBody>
          <a:bodyPr lIns="93148" tIns="93148" rIns="93148" bIns="93148" anchor="t" anchorCtr="0">
            <a:noAutofit/>
          </a:bodyPr>
          <a:lstStyle/>
          <a:p>
            <a:r>
              <a:rPr lang="en-US" dirty="0"/>
              <a:t>[time for discussion at the end of the presentation, before the next outcome presentation]</a:t>
            </a:r>
            <a:endParaRPr dirty="0"/>
          </a:p>
        </p:txBody>
      </p:sp>
    </p:spTree>
    <p:extLst>
      <p:ext uri="{BB962C8B-B14F-4D97-AF65-F5344CB8AC3E}">
        <p14:creationId xmlns:p14="http://schemas.microsoft.com/office/powerpoint/2010/main" val="3158925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000" y="685800"/>
            <a:ext cx="6094413"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1" y="4343401"/>
            <a:ext cx="5486399" cy="4114800"/>
          </a:xfrm>
          <a:prstGeom prst="rect">
            <a:avLst/>
          </a:prstGeom>
        </p:spPr>
        <p:txBody>
          <a:bodyPr lIns="91411" tIns="91411" rIns="91411" bIns="91411"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100" b="1" dirty="0" smtClean="0">
                <a:solidFill>
                  <a:schemeClr val="accent4">
                    <a:lumMod val="50000"/>
                  </a:schemeClr>
                </a:solidFill>
                <a:latin typeface="Rockwell" charset="0"/>
                <a:ea typeface="Rockwell" charset="0"/>
                <a:cs typeface="Rockwell" charset="0"/>
              </a:rPr>
              <a:t>Forest Buffers </a:t>
            </a:r>
            <a:r>
              <a:rPr lang="en" sz="1100" dirty="0" smtClean="0">
                <a:solidFill>
                  <a:schemeClr val="accent4">
                    <a:lumMod val="50000"/>
                  </a:schemeClr>
                </a:solidFill>
                <a:latin typeface="Rockwell" charset="0"/>
                <a:ea typeface="Rockwell" charset="0"/>
                <a:cs typeface="Rockwell" charset="0"/>
              </a:rPr>
              <a:t>better</a:t>
            </a:r>
            <a:r>
              <a:rPr lang="en" sz="1100" b="1" dirty="0" smtClean="0">
                <a:solidFill>
                  <a:schemeClr val="accent4">
                    <a:lumMod val="50000"/>
                  </a:schemeClr>
                </a:solidFill>
                <a:latin typeface="Rockwell" charset="0"/>
                <a:ea typeface="Rockwell" charset="0"/>
                <a:cs typeface="Rockwell" charset="0"/>
              </a:rPr>
              <a:t> Recognized</a:t>
            </a:r>
            <a:r>
              <a:rPr lang="en" sz="1050" dirty="0" smtClean="0">
                <a:solidFill>
                  <a:schemeClr val="accent4">
                    <a:lumMod val="50000"/>
                  </a:schemeClr>
                </a:solidFill>
                <a:latin typeface="Rockwell" charset="0"/>
                <a:ea typeface="Rockwell" charset="0"/>
                <a:cs typeface="Rockwell" charset="0"/>
              </a:rPr>
              <a:t> as fundamental </a:t>
            </a:r>
            <a:r>
              <a:rPr lang="en" sz="1100" b="1" dirty="0" smtClean="0">
                <a:solidFill>
                  <a:schemeClr val="accent4">
                    <a:lumMod val="50000"/>
                  </a:schemeClr>
                </a:solidFill>
                <a:latin typeface="Rockwell" charset="0"/>
                <a:ea typeface="Rockwell" charset="0"/>
                <a:cs typeface="Rockwell" charset="0"/>
              </a:rPr>
              <a:t>WQ and Ag Practice</a:t>
            </a:r>
          </a:p>
        </p:txBody>
      </p:sp>
    </p:spTree>
    <p:extLst>
      <p:ext uri="{BB962C8B-B14F-4D97-AF65-F5344CB8AC3E}">
        <p14:creationId xmlns:p14="http://schemas.microsoft.com/office/powerpoint/2010/main" val="429346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701042" y="4415790"/>
            <a:ext cx="5608319" cy="4183380"/>
          </a:xfrm>
          <a:prstGeom prst="rect">
            <a:avLst/>
          </a:prstGeom>
        </p:spPr>
        <p:txBody>
          <a:bodyPr lIns="93148" tIns="93148" rIns="93148" bIns="93148" anchor="t" anchorCtr="0">
            <a:noAutofit/>
          </a:bodyPr>
          <a:lstStyle/>
          <a:p>
            <a:r>
              <a:rPr lang="en-US" dirty="0"/>
              <a:t>[section header, no action required]</a:t>
            </a:r>
            <a:r>
              <a:rPr lang="en-US" baseline="0" dirty="0"/>
              <a:t> </a:t>
            </a:r>
            <a:r>
              <a:rPr lang="en-US" dirty="0"/>
              <a:t>The section that follows should provide some brief historical context for the Bay Program’s work toward this outcome. Add slides as needed while being mindful of the time you have. </a:t>
            </a:r>
            <a:endParaRPr dirty="0"/>
          </a:p>
        </p:txBody>
      </p:sp>
    </p:spTree>
    <p:extLst>
      <p:ext uri="{BB962C8B-B14F-4D97-AF65-F5344CB8AC3E}">
        <p14:creationId xmlns:p14="http://schemas.microsoft.com/office/powerpoint/2010/main" val="2622502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bg1"/>
                </a:solidFill>
                <a:latin typeface="Times New Roman" panose="02020603050405020304" pitchFamily="18" charset="0"/>
                <a:ea typeface="Times New Roman" panose="02020603050405020304" pitchFamily="18" charset="0"/>
              </a:rPr>
              <a:t>FORESTED</a:t>
            </a:r>
            <a:r>
              <a:rPr lang="en-US" baseline="0" dirty="0" smtClean="0">
                <a:solidFill>
                  <a:schemeClr val="bg1"/>
                </a:solidFill>
                <a:latin typeface="Times New Roman" panose="02020603050405020304" pitchFamily="18" charset="0"/>
                <a:ea typeface="Times New Roman" panose="02020603050405020304" pitchFamily="18" charset="0"/>
              </a:rPr>
              <a:t> RIPARIAN BUFFERS ARE A FUNDAMENTAL AGRICULTURE AND WATER QUALITY PRACTICE THAT ARE NECESSARY FOR ECOSYSTEM FUNCTION.</a:t>
            </a:r>
          </a:p>
          <a:p>
            <a:r>
              <a:rPr lang="en-US" dirty="0" smtClean="0">
                <a:solidFill>
                  <a:schemeClr val="bg1"/>
                </a:solidFill>
                <a:latin typeface="Times New Roman" panose="02020603050405020304" pitchFamily="18" charset="0"/>
                <a:ea typeface="Times New Roman" panose="02020603050405020304" pitchFamily="18" charset="0"/>
              </a:rPr>
              <a:t>For a watershed that was originally 95% forested, forest buffers are essential for maintaining ecological functions over time — water quality, healthy indigenous aquatic life, and corridors for wildlife.</a:t>
            </a:r>
          </a:p>
          <a:p>
            <a:endParaRPr lang="en-US" dirty="0" smtClean="0">
              <a:solidFill>
                <a:schemeClr val="bg1"/>
              </a:solidFill>
              <a:latin typeface="Times New Roman" panose="02020603050405020304" pitchFamily="18" charset="0"/>
              <a:ea typeface="Times New Roman" panose="02020603050405020304" pitchFamily="18" charset="0"/>
            </a:endParaRPr>
          </a:p>
          <a:p>
            <a:r>
              <a:rPr lang="en-US" dirty="0" smtClean="0">
                <a:solidFill>
                  <a:schemeClr val="bg1"/>
                </a:solidFill>
                <a:latin typeface="Times New Roman" panose="02020603050405020304" pitchFamily="18" charset="0"/>
                <a:ea typeface="Times New Roman" panose="02020603050405020304" pitchFamily="18" charset="0"/>
              </a:rPr>
              <a:t>No other goal</a:t>
            </a:r>
            <a:r>
              <a:rPr lang="en-US" baseline="0" dirty="0" smtClean="0">
                <a:solidFill>
                  <a:schemeClr val="bg1"/>
                </a:solidFill>
                <a:latin typeface="Times New Roman" panose="02020603050405020304" pitchFamily="18" charset="0"/>
                <a:ea typeface="Times New Roman" panose="02020603050405020304" pitchFamily="18" charset="0"/>
              </a:rPr>
              <a:t> has been a goal of the partnership for 24 years and is so inexorably tied to clean water.</a:t>
            </a:r>
            <a:r>
              <a:rPr lang="en-US" dirty="0" smtClean="0">
                <a:solidFill>
                  <a:schemeClr val="bg1"/>
                </a:solidFill>
                <a:latin typeface="Times New Roman" panose="02020603050405020304" pitchFamily="18" charset="0"/>
                <a:ea typeface="Times New Roman" panose="02020603050405020304" pitchFamily="18" charset="0"/>
              </a:rPr>
              <a:t/>
            </a:r>
            <a:br>
              <a:rPr lang="en-US" dirty="0" smtClean="0">
                <a:solidFill>
                  <a:schemeClr val="bg1"/>
                </a:solidFill>
                <a:latin typeface="Times New Roman" panose="02020603050405020304" pitchFamily="18" charset="0"/>
                <a:ea typeface="Times New Roman" panose="02020603050405020304" pitchFamily="18" charset="0"/>
              </a:rPr>
            </a:br>
            <a:r>
              <a:rPr lang="en-US" dirty="0" smtClean="0">
                <a:solidFill>
                  <a:schemeClr val="bg1"/>
                </a:solidFill>
                <a:latin typeface="Times New Roman" panose="02020603050405020304" pitchFamily="18" charset="0"/>
                <a:ea typeface="Times New Roman" panose="02020603050405020304" pitchFamily="18" charset="0"/>
              </a:rPr>
              <a:t/>
            </a:r>
            <a:br>
              <a:rPr lang="en-US" dirty="0" smtClean="0">
                <a:solidFill>
                  <a:schemeClr val="bg1"/>
                </a:solidFill>
                <a:latin typeface="Times New Roman" panose="02020603050405020304" pitchFamily="18" charset="0"/>
                <a:ea typeface="Times New Roman" panose="02020603050405020304" pitchFamily="18" charset="0"/>
              </a:rPr>
            </a:br>
            <a:r>
              <a:rPr lang="en-US" dirty="0" smtClean="0">
                <a:solidFill>
                  <a:schemeClr val="bg1"/>
                </a:solidFill>
                <a:latin typeface="Times New Roman" panose="02020603050405020304" pitchFamily="18" charset="0"/>
                <a:ea typeface="Times New Roman" panose="02020603050405020304" pitchFamily="18" charset="0"/>
              </a:rPr>
              <a:t>All of these functions led the </a:t>
            </a:r>
            <a:r>
              <a:rPr lang="en-US" dirty="0" err="1" smtClean="0">
                <a:solidFill>
                  <a:schemeClr val="bg1"/>
                </a:solidFill>
                <a:latin typeface="Times New Roman" panose="02020603050405020304" pitchFamily="18" charset="0"/>
                <a:ea typeface="Times New Roman" panose="02020603050405020304" pitchFamily="18" charset="0"/>
              </a:rPr>
              <a:t>Ches</a:t>
            </a:r>
            <a:r>
              <a:rPr lang="en-US" dirty="0" smtClean="0">
                <a:solidFill>
                  <a:schemeClr val="bg1"/>
                </a:solidFill>
                <a:latin typeface="Times New Roman" panose="02020603050405020304" pitchFamily="18" charset="0"/>
                <a:ea typeface="Times New Roman" panose="02020603050405020304" pitchFamily="18" charset="0"/>
              </a:rPr>
              <a:t> Exec Council to adopt an ambitious outcome of restoring 900 miles of buffets each year.</a:t>
            </a:r>
            <a:br>
              <a:rPr lang="en-US" dirty="0" smtClean="0">
                <a:solidFill>
                  <a:schemeClr val="bg1"/>
                </a:solidFill>
                <a:latin typeface="Times New Roman" panose="02020603050405020304" pitchFamily="18" charset="0"/>
                <a:ea typeface="Times New Roman" panose="02020603050405020304" pitchFamily="18" charset="0"/>
              </a:rPr>
            </a:br>
            <a:r>
              <a:rPr lang="en-US" dirty="0" smtClean="0">
                <a:solidFill>
                  <a:schemeClr val="bg1"/>
                </a:solidFill>
                <a:latin typeface="Times New Roman" panose="02020603050405020304" pitchFamily="18" charset="0"/>
                <a:ea typeface="Times New Roman" panose="02020603050405020304" pitchFamily="18" charset="0"/>
              </a:rPr>
              <a:t/>
            </a:r>
            <a:br>
              <a:rPr lang="en-US" dirty="0" smtClean="0">
                <a:solidFill>
                  <a:schemeClr val="bg1"/>
                </a:solidFill>
                <a:latin typeface="Times New Roman" panose="02020603050405020304" pitchFamily="18" charset="0"/>
                <a:ea typeface="Times New Roman" panose="02020603050405020304" pitchFamily="18" charset="0"/>
              </a:rPr>
            </a:br>
            <a:r>
              <a:rPr lang="en-US" dirty="0" smtClean="0">
                <a:solidFill>
                  <a:schemeClr val="bg1"/>
                </a:solidFill>
                <a:latin typeface="Times New Roman" panose="02020603050405020304" pitchFamily="18" charset="0"/>
                <a:ea typeface="Times New Roman" panose="02020603050405020304" pitchFamily="18" charset="0"/>
              </a:rPr>
              <a:t>Riparian forest buffers are also a superb BMP, substantially reducing nitrogen from air pollution, increasing the removal efficiency of upstream Ag BMPs, and retaining nutrients and sediment.</a:t>
            </a:r>
            <a:br>
              <a:rPr lang="en-US" dirty="0" smtClean="0">
                <a:solidFill>
                  <a:schemeClr val="bg1"/>
                </a:solidFill>
                <a:latin typeface="Times New Roman" panose="02020603050405020304" pitchFamily="18" charset="0"/>
                <a:ea typeface="Times New Roman" panose="02020603050405020304" pitchFamily="18" charset="0"/>
              </a:rPr>
            </a:br>
            <a:r>
              <a:rPr lang="en-US" dirty="0" smtClean="0">
                <a:solidFill>
                  <a:schemeClr val="bg1"/>
                </a:solidFill>
                <a:latin typeface="Times New Roman" panose="02020603050405020304" pitchFamily="18" charset="0"/>
                <a:ea typeface="Times New Roman" panose="02020603050405020304" pitchFamily="18" charset="0"/>
              </a:rPr>
              <a:t/>
            </a:r>
            <a:br>
              <a:rPr lang="en-US" dirty="0" smtClean="0">
                <a:solidFill>
                  <a:schemeClr val="bg1"/>
                </a:solidFill>
                <a:latin typeface="Times New Roman" panose="02020603050405020304" pitchFamily="18" charset="0"/>
                <a:ea typeface="Times New Roman" panose="02020603050405020304" pitchFamily="18" charset="0"/>
              </a:rPr>
            </a:br>
            <a:r>
              <a:rPr lang="en-US" dirty="0" smtClean="0">
                <a:solidFill>
                  <a:schemeClr val="bg1"/>
                </a:solidFill>
                <a:latin typeface="Times New Roman" panose="02020603050405020304" pitchFamily="18" charset="0"/>
                <a:ea typeface="Times New Roman" panose="02020603050405020304" pitchFamily="18" charset="0"/>
              </a:rPr>
              <a:t>In fact, the goals for forest buffers in the Phase II WIPs exceed the Outcome goal.  While Phase III WIPs may be more realistic, forest buffers will still be needed in large numbers to restore Bay water quality.</a:t>
            </a:r>
            <a:br>
              <a:rPr lang="en-US" dirty="0" smtClean="0">
                <a:solidFill>
                  <a:schemeClr val="bg1"/>
                </a:solidFill>
                <a:latin typeface="Times New Roman" panose="02020603050405020304" pitchFamily="18" charset="0"/>
                <a:ea typeface="Times New Roman" panose="02020603050405020304" pitchFamily="18" charset="0"/>
              </a:rPr>
            </a:br>
            <a:endParaRPr lang="en-US" dirty="0"/>
          </a:p>
        </p:txBody>
      </p:sp>
    </p:spTree>
    <p:extLst>
      <p:ext uri="{BB962C8B-B14F-4D97-AF65-F5344CB8AC3E}">
        <p14:creationId xmlns:p14="http://schemas.microsoft.com/office/powerpoint/2010/main" val="2718267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2" name="Shape 122"/>
          <p:cNvSpPr txBox="1">
            <a:spLocks noGrp="1"/>
          </p:cNvSpPr>
          <p:nvPr>
            <p:ph type="body" idx="1"/>
          </p:nvPr>
        </p:nvSpPr>
        <p:spPr>
          <a:xfrm>
            <a:off x="731522" y="4560569"/>
            <a:ext cx="5852159" cy="4320539"/>
          </a:xfrm>
          <a:prstGeom prst="rect">
            <a:avLst/>
          </a:prstGeom>
          <a:noFill/>
          <a:ln>
            <a:noFill/>
          </a:ln>
        </p:spPr>
        <p:txBody>
          <a:bodyPr lIns="96625" tIns="96625" rIns="96625" bIns="96625" anchor="t" anchorCtr="0">
            <a:noAutofit/>
          </a:bodyPr>
          <a:lstStyle/>
          <a:p>
            <a:r>
              <a:rPr lang="en-US" dirty="0" smtClean="0"/>
              <a:t>IN</a:t>
            </a:r>
            <a:r>
              <a:rPr lang="en-US" baseline="0" dirty="0" smtClean="0"/>
              <a:t> our current Management Strategy, in order of importance, the #1 factor was that fed/state/local leadership did NOT place sufficient emphasis on RFB as a priority practice, and allows less beneficial practices to successfully compete for limited riparian space.</a:t>
            </a:r>
            <a:endParaRPr lang="en-US" dirty="0" smtClean="0"/>
          </a:p>
        </p:txBody>
      </p:sp>
    </p:spTree>
    <p:extLst>
      <p:ext uri="{BB962C8B-B14F-4D97-AF65-F5344CB8AC3E}">
        <p14:creationId xmlns:p14="http://schemas.microsoft.com/office/powerpoint/2010/main" val="2463950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
            </a:pPr>
            <a:r>
              <a:rPr lang="en-US" sz="1100" kern="1200" dirty="0" smtClean="0">
                <a:solidFill>
                  <a:schemeClr val="tx1"/>
                </a:solidFill>
                <a:effectLst/>
                <a:latin typeface="+mn-lt"/>
                <a:ea typeface="+mn-ea"/>
                <a:cs typeface="+mn-cs"/>
              </a:rPr>
              <a:t>What Has Been Done to Meet the RFB Outcome Goal?</a:t>
            </a:r>
            <a:br>
              <a:rPr lang="en-US" sz="1100" kern="1200" dirty="0" smtClean="0">
                <a:solidFill>
                  <a:schemeClr val="tx1"/>
                </a:solidFill>
                <a:effectLst/>
                <a:latin typeface="+mn-lt"/>
                <a:ea typeface="+mn-ea"/>
                <a:cs typeface="+mn-cs"/>
              </a:rPr>
            </a:br>
            <a:r>
              <a:rPr lang="en-US" sz="1100" kern="1200" dirty="0" smtClean="0">
                <a:solidFill>
                  <a:schemeClr val="tx1"/>
                </a:solidFill>
                <a:effectLst/>
                <a:latin typeface="+mn-lt"/>
                <a:ea typeface="+mn-ea"/>
                <a:cs typeface="+mn-cs"/>
              </a:rPr>
              <a:t/>
            </a:r>
            <a:br>
              <a:rPr lang="en-US" sz="1100" kern="1200" dirty="0" smtClean="0">
                <a:solidFill>
                  <a:schemeClr val="tx1"/>
                </a:solidFill>
                <a:effectLst/>
                <a:latin typeface="+mn-lt"/>
                <a:ea typeface="+mn-ea"/>
                <a:cs typeface="+mn-cs"/>
              </a:rPr>
            </a:br>
            <a:r>
              <a:rPr lang="en-US" sz="1100" dirty="0" smtClean="0">
                <a:solidFill>
                  <a:schemeClr val="bg1"/>
                </a:solidFill>
              </a:rPr>
              <a:t>Partners have been working for 24 years</a:t>
            </a:r>
          </a:p>
          <a:p>
            <a:pPr marL="342900" indent="-342900">
              <a:buFont typeface="Wingdings" panose="05000000000000000000" pitchFamily="2" charset="2"/>
              <a:buChar char="§"/>
            </a:pPr>
            <a:r>
              <a:rPr lang="en-US" sz="1100" dirty="0" smtClean="0">
                <a:solidFill>
                  <a:schemeClr val="bg1"/>
                </a:solidFill>
              </a:rPr>
              <a:t>Of late, efforts to boost incentive payments, agro-forestry, conservation, maintenance, outreach, and TA. </a:t>
            </a:r>
          </a:p>
          <a:p>
            <a:pPr marL="342900" indent="-342900">
              <a:buFont typeface="Wingdings" panose="05000000000000000000" pitchFamily="2" charset="2"/>
              <a:buChar char="§"/>
            </a:pPr>
            <a:r>
              <a:rPr lang="en-US" sz="1100" dirty="0" smtClean="0">
                <a:solidFill>
                  <a:schemeClr val="bg1"/>
                </a:solidFill>
              </a:rPr>
              <a:t>It is not enough– progress is as low as ever. </a:t>
            </a:r>
          </a:p>
          <a:p>
            <a:r>
              <a:rPr lang="en-US" sz="1100" kern="1200" dirty="0" smtClean="0">
                <a:solidFill>
                  <a:schemeClr val="tx1"/>
                </a:solidFill>
                <a:effectLst/>
                <a:latin typeface="+mn-lt"/>
                <a:ea typeface="+mn-ea"/>
                <a:cs typeface="+mn-cs"/>
              </a:rPr>
              <a:t>Since 2010?, the CBP strategy has been to emphasize achieving RFBs on farms, using CREP funding under the Farm Bill.</a:t>
            </a:r>
            <a:br>
              <a:rPr lang="en-US" sz="1100" kern="1200" dirty="0" smtClean="0">
                <a:solidFill>
                  <a:schemeClr val="tx1"/>
                </a:solidFill>
                <a:effectLst/>
                <a:latin typeface="+mn-lt"/>
                <a:ea typeface="+mn-ea"/>
                <a:cs typeface="+mn-cs"/>
              </a:rPr>
            </a:br>
            <a:r>
              <a:rPr lang="en-US" sz="1100" kern="1200" dirty="0" smtClean="0">
                <a:solidFill>
                  <a:schemeClr val="tx1"/>
                </a:solidFill>
                <a:effectLst/>
                <a:latin typeface="+mn-lt"/>
                <a:ea typeface="+mn-ea"/>
                <a:cs typeface="+mn-cs"/>
              </a:rPr>
              <a:t/>
            </a:r>
            <a:br>
              <a:rPr lang="en-US" sz="1100" kern="1200" dirty="0" smtClean="0">
                <a:solidFill>
                  <a:schemeClr val="tx1"/>
                </a:solidFill>
                <a:effectLst/>
                <a:latin typeface="+mn-lt"/>
                <a:ea typeface="+mn-ea"/>
                <a:cs typeface="+mn-cs"/>
              </a:rPr>
            </a:br>
            <a:r>
              <a:rPr lang="en-US" sz="1100" kern="1200" dirty="0" smtClean="0">
                <a:solidFill>
                  <a:schemeClr val="tx1"/>
                </a:solidFill>
                <a:effectLst/>
                <a:latin typeface="+mn-lt"/>
                <a:ea typeface="+mn-ea"/>
                <a:cs typeface="+mn-cs"/>
              </a:rPr>
              <a:t>CREP is an excellent funding source, and the USDA Farm Service Agency has increased its support to Bay states. (Thank you, FSA.)  However, the system is very complex, requires effective state match and partnering, and relies on NRCS for technical services.   Breakdowns in the interagency chain, or major delays in getting CREP programs in place have hindered progress in every jurisdiction.</a:t>
            </a:r>
            <a:br>
              <a:rPr lang="en-US" sz="1100" kern="1200" dirty="0" smtClean="0">
                <a:solidFill>
                  <a:schemeClr val="tx1"/>
                </a:solidFill>
                <a:effectLst/>
                <a:latin typeface="+mn-lt"/>
                <a:ea typeface="+mn-ea"/>
                <a:cs typeface="+mn-cs"/>
              </a:rPr>
            </a:br>
            <a:r>
              <a:rPr lang="en-US" sz="1100" kern="1200" dirty="0" smtClean="0">
                <a:solidFill>
                  <a:schemeClr val="tx1"/>
                </a:solidFill>
                <a:effectLst/>
                <a:latin typeface="+mn-lt"/>
                <a:ea typeface="+mn-ea"/>
                <a:cs typeface="+mn-cs"/>
              </a:rPr>
              <a:t/>
            </a:r>
            <a:br>
              <a:rPr lang="en-US" sz="1100" kern="1200" dirty="0" smtClean="0">
                <a:solidFill>
                  <a:schemeClr val="tx1"/>
                </a:solidFill>
                <a:effectLst/>
                <a:latin typeface="+mn-lt"/>
                <a:ea typeface="+mn-ea"/>
                <a:cs typeface="+mn-cs"/>
              </a:rPr>
            </a:br>
            <a:r>
              <a:rPr lang="en-US" sz="1100" kern="1200" dirty="0" smtClean="0">
                <a:solidFill>
                  <a:schemeClr val="tx1"/>
                </a:solidFill>
                <a:effectLst/>
                <a:latin typeface="+mn-lt"/>
                <a:ea typeface="+mn-ea"/>
                <a:cs typeface="+mn-cs"/>
              </a:rPr>
              <a:t>(Verbally cite VA 100% for stream fencing w. 10 ft. riparian zones - now fixed but took time.  Cite MD’s state funding stopped for awhile.  Cite length of time to get CREP amendment in NY.  Cite WV’s new CREP person being moved from Bay RFB work.)</a:t>
            </a:r>
            <a:br>
              <a:rPr lang="en-US" sz="1100" kern="1200" dirty="0" smtClean="0">
                <a:solidFill>
                  <a:schemeClr val="tx1"/>
                </a:solidFill>
                <a:effectLst/>
                <a:latin typeface="+mn-lt"/>
                <a:ea typeface="+mn-ea"/>
                <a:cs typeface="+mn-cs"/>
              </a:rPr>
            </a:br>
            <a:r>
              <a:rPr lang="en-US" sz="1100" kern="1200" dirty="0" smtClean="0">
                <a:solidFill>
                  <a:schemeClr val="tx1"/>
                </a:solidFill>
                <a:effectLst/>
                <a:latin typeface="+mn-lt"/>
                <a:ea typeface="+mn-ea"/>
                <a:cs typeface="+mn-cs"/>
              </a:rPr>
              <a:t/>
            </a:r>
            <a:br>
              <a:rPr lang="en-US" sz="1100" kern="1200" dirty="0" smtClean="0">
                <a:solidFill>
                  <a:schemeClr val="tx1"/>
                </a:solidFill>
                <a:effectLst/>
                <a:latin typeface="+mn-lt"/>
                <a:ea typeface="+mn-ea"/>
                <a:cs typeface="+mn-cs"/>
              </a:rPr>
            </a:br>
            <a:r>
              <a:rPr lang="en-US" sz="1100" kern="1200" dirty="0" smtClean="0">
                <a:solidFill>
                  <a:schemeClr val="tx1"/>
                </a:solidFill>
                <a:effectLst/>
                <a:latin typeface="+mn-lt"/>
                <a:ea typeface="+mn-ea"/>
                <a:cs typeface="+mn-cs"/>
              </a:rPr>
              <a:t>It is difficult enough to sell RFBs to a farmer with competing uses for land, and RFB specialists are required.  As is a straight-forward system the farmer trusts.  NRCS has other farm programs to administer, and doesn’t give priority to CREP contracts.</a:t>
            </a:r>
            <a:br>
              <a:rPr lang="en-US" sz="1100" kern="1200" dirty="0" smtClean="0">
                <a:solidFill>
                  <a:schemeClr val="tx1"/>
                </a:solidFill>
                <a:effectLst/>
                <a:latin typeface="+mn-lt"/>
                <a:ea typeface="+mn-ea"/>
                <a:cs typeface="+mn-cs"/>
              </a:rPr>
            </a:br>
            <a:r>
              <a:rPr lang="en-US" sz="1100" kern="1200" dirty="0" smtClean="0">
                <a:solidFill>
                  <a:schemeClr val="tx1"/>
                </a:solidFill>
                <a:effectLst/>
                <a:latin typeface="+mn-lt"/>
                <a:ea typeface="+mn-ea"/>
                <a:cs typeface="+mn-cs"/>
              </a:rPr>
              <a:t/>
            </a:r>
            <a:br>
              <a:rPr lang="en-US" sz="1100" kern="1200" dirty="0" smtClean="0">
                <a:solidFill>
                  <a:schemeClr val="tx1"/>
                </a:solidFill>
                <a:effectLst/>
                <a:latin typeface="+mn-lt"/>
                <a:ea typeface="+mn-ea"/>
                <a:cs typeface="+mn-cs"/>
              </a:rPr>
            </a:br>
            <a:r>
              <a:rPr lang="en-US" sz="1100" kern="1200" dirty="0" smtClean="0">
                <a:solidFill>
                  <a:schemeClr val="tx1"/>
                </a:solidFill>
                <a:effectLst/>
                <a:latin typeface="+mn-lt"/>
                <a:ea typeface="+mn-ea"/>
                <a:cs typeface="+mn-cs"/>
              </a:rPr>
              <a:t>Contracts for buffers installed under CREP have begun to expire, and there is an added workload to work with those farmers on re-enrollment + verification of buffer status for the Bay Program.</a:t>
            </a:r>
            <a:br>
              <a:rPr lang="en-US" sz="110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1192405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701042" y="4415790"/>
            <a:ext cx="5608319" cy="4183380"/>
          </a:xfrm>
          <a:prstGeom prst="rect">
            <a:avLst/>
          </a:prstGeom>
        </p:spPr>
        <p:txBody>
          <a:bodyPr lIns="93148" tIns="93148" rIns="93148" bIns="93148" anchor="t" anchorCtr="0">
            <a:noAutofit/>
          </a:bodyPr>
          <a:lstStyle/>
          <a:p>
            <a:r>
              <a:rPr lang="en-US" dirty="0" smtClean="0"/>
              <a:t>Graph</a:t>
            </a:r>
          </a:p>
          <a:p>
            <a:r>
              <a:rPr lang="en-US" dirty="0" smtClean="0"/>
              <a:t>What </a:t>
            </a:r>
            <a:r>
              <a:rPr lang="en-US" dirty="0" err="1" smtClean="0"/>
              <a:t>rez</a:t>
            </a:r>
            <a:r>
              <a:rPr lang="en-US" dirty="0" smtClean="0"/>
              <a:t> imagery</a:t>
            </a:r>
            <a:r>
              <a:rPr lang="en-US" baseline="0" dirty="0" smtClean="0"/>
              <a:t> says -&gt; minimum 70% goal;  issue?</a:t>
            </a:r>
          </a:p>
          <a:p>
            <a:r>
              <a:rPr lang="en-US" baseline="0" dirty="0" smtClean="0"/>
              <a:t>Opportunity (check with J Wolf)</a:t>
            </a:r>
          </a:p>
          <a:p>
            <a:r>
              <a:rPr lang="en-US" baseline="0" dirty="0" smtClean="0"/>
              <a:t>And there is grasses and fences</a:t>
            </a:r>
          </a:p>
          <a:p>
            <a:r>
              <a:rPr lang="en-US" baseline="0" dirty="0" smtClean="0"/>
              <a:t>And some buffers not effective (flow) or coming out of contract</a:t>
            </a:r>
          </a:p>
          <a:p>
            <a:endParaRPr lang="en-US" baseline="0" dirty="0" smtClean="0"/>
          </a:p>
          <a:p>
            <a:endParaRPr lang="en-US" baseline="0" dirty="0" smtClean="0"/>
          </a:p>
          <a:p>
            <a:endParaRPr lang="en-US" dirty="0" smtClean="0"/>
          </a:p>
          <a:p>
            <a:endParaRPr lang="en-US" dirty="0" smtClean="0"/>
          </a:p>
          <a:p>
            <a:r>
              <a:rPr lang="en-US" dirty="0" smtClean="0"/>
              <a:t>[</a:t>
            </a:r>
            <a:r>
              <a:rPr lang="en-US" dirty="0"/>
              <a:t>section header,</a:t>
            </a:r>
            <a:r>
              <a:rPr lang="en-US" baseline="0" dirty="0"/>
              <a:t> no action required] </a:t>
            </a:r>
            <a:r>
              <a:rPr lang="en-US" dirty="0"/>
              <a:t>This second section provides the AND part of the AND, BUT, THEREFORE story structure. This section provides an opportunity to talk about your progress. Use indicator data and charts from ChesapeakeProgress.com where available. If you do not have an indicator, fill in with other relevant information, charts, tables, etc. about your management</a:t>
            </a:r>
            <a:r>
              <a:rPr lang="en-US" baseline="0" dirty="0"/>
              <a:t> approaches and </a:t>
            </a:r>
            <a:r>
              <a:rPr lang="en-US" baseline="0" dirty="0" err="1"/>
              <a:t>workplan</a:t>
            </a:r>
            <a:r>
              <a:rPr lang="en-US" baseline="0" dirty="0"/>
              <a:t> actions. </a:t>
            </a:r>
            <a:endParaRPr dirty="0"/>
          </a:p>
        </p:txBody>
      </p:sp>
    </p:spTree>
    <p:extLst>
      <p:ext uri="{BB962C8B-B14F-4D97-AF65-F5344CB8AC3E}">
        <p14:creationId xmlns:p14="http://schemas.microsoft.com/office/powerpoint/2010/main" val="4006548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1" name="Shape 341"/>
          <p:cNvSpPr txBox="1">
            <a:spLocks noGrp="1"/>
          </p:cNvSpPr>
          <p:nvPr>
            <p:ph type="body" idx="1"/>
          </p:nvPr>
        </p:nvSpPr>
        <p:spPr>
          <a:xfrm>
            <a:off x="701042" y="4415790"/>
            <a:ext cx="5608319" cy="4183380"/>
          </a:xfrm>
          <a:prstGeom prst="rect">
            <a:avLst/>
          </a:prstGeom>
        </p:spPr>
        <p:txBody>
          <a:bodyPr lIns="93148" tIns="93148" rIns="93148" bIns="93148" anchor="t" anchorCtr="0">
            <a:noAutofit/>
          </a:bodyPr>
          <a:lstStyle/>
          <a:p>
            <a:endParaRPr lang="en-US" baseline="0" dirty="0"/>
          </a:p>
          <a:p>
            <a:pPr>
              <a:buNone/>
            </a:pPr>
            <a:r>
              <a:rPr lang="en-US" sz="1800" dirty="0">
                <a:latin typeface="Rockwell" charset="0"/>
                <a:ea typeface="Rockwell" charset="0"/>
                <a:cs typeface="Rockwell" charset="0"/>
              </a:rPr>
              <a:t>Discussion Question 1: Are you on track to achieve your Outcome by the identified date?</a:t>
            </a:r>
          </a:p>
          <a:p>
            <a:pPr marL="285708" lvl="8" indent="-285708">
              <a:buFont typeface="Wingdings" panose="05000000000000000000" pitchFamily="2" charset="2"/>
              <a:buChar char="§"/>
            </a:pPr>
            <a:r>
              <a:rPr lang="en-US" sz="1800" dirty="0">
                <a:latin typeface="Rockwell" charset="0"/>
                <a:ea typeface="Rockwell" charset="0"/>
                <a:cs typeface="Rockwell" charset="0"/>
              </a:rPr>
              <a:t>What is your target? What does this target represent?  (e.g., the achievement we believed could be made within a particular timeframe; the achievement we believed would be necessary for an Outcome’s intent to be satisfied; etc.)? </a:t>
            </a:r>
          </a:p>
          <a:p>
            <a:endParaRPr lang="en-US" baseline="0" dirty="0"/>
          </a:p>
        </p:txBody>
      </p:sp>
    </p:spTree>
    <p:extLst>
      <p:ext uri="{BB962C8B-B14F-4D97-AF65-F5344CB8AC3E}">
        <p14:creationId xmlns:p14="http://schemas.microsoft.com/office/powerpoint/2010/main" val="4007774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p:nvPr/>
        </p:nvSpPr>
        <p:spPr>
          <a:xfrm>
            <a:off x="0" y="4288500"/>
            <a:ext cx="9144000" cy="2475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10" name="Shape 10"/>
          <p:cNvSpPr/>
          <p:nvPr/>
        </p:nvSpPr>
        <p:spPr>
          <a:xfrm>
            <a:off x="0" y="0"/>
            <a:ext cx="91440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11" name="Shape 11"/>
          <p:cNvSpPr/>
          <p:nvPr/>
        </p:nvSpPr>
        <p:spPr>
          <a:xfrm>
            <a:off x="0" y="500625"/>
            <a:ext cx="9144000" cy="3824100"/>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0" y="4493604"/>
            <a:ext cx="9144000" cy="1182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0" y="4584075"/>
            <a:ext cx="9144000" cy="5594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
        <p:nvSpPr>
          <p:cNvPr id="14" name="Shape 14"/>
          <p:cNvSpPr txBox="1">
            <a:spLocks noGrp="1"/>
          </p:cNvSpPr>
          <p:nvPr>
            <p:ph type="ctrTitle"/>
          </p:nvPr>
        </p:nvSpPr>
        <p:spPr>
          <a:xfrm>
            <a:off x="685800" y="2601425"/>
            <a:ext cx="5810400" cy="1159799"/>
          </a:xfrm>
          <a:prstGeom prst="rect">
            <a:avLst/>
          </a:prstGeom>
        </p:spPr>
        <p:txBody>
          <a:bodyPr lIns="91425" tIns="91425" rIns="91425" bIns="91425" anchor="b" anchorCtr="0"/>
          <a:lstStyle>
            <a:lvl1pPr lvl="0">
              <a:spcBef>
                <a:spcPts val="0"/>
              </a:spcBef>
              <a:buSzPct val="100000"/>
              <a:defRPr sz="4800"/>
            </a:lvl1pPr>
            <a:lvl2pPr lvl="1" algn="ctr">
              <a:spcBef>
                <a:spcPts val="0"/>
              </a:spcBef>
              <a:buSzPct val="100000"/>
              <a:defRPr sz="6000"/>
            </a:lvl2pPr>
            <a:lvl3pPr lvl="2" algn="ctr">
              <a:spcBef>
                <a:spcPts val="0"/>
              </a:spcBef>
              <a:buSzPct val="100000"/>
              <a:defRPr sz="6000"/>
            </a:lvl3pPr>
            <a:lvl4pPr lvl="3" algn="ctr">
              <a:spcBef>
                <a:spcPts val="0"/>
              </a:spcBef>
              <a:buSzPct val="100000"/>
              <a:defRPr sz="6000"/>
            </a:lvl4pPr>
            <a:lvl5pPr lvl="4" algn="ctr">
              <a:spcBef>
                <a:spcPts val="0"/>
              </a:spcBef>
              <a:buSzPct val="100000"/>
              <a:defRPr sz="6000"/>
            </a:lvl5pPr>
            <a:lvl6pPr lvl="5" algn="ctr">
              <a:spcBef>
                <a:spcPts val="0"/>
              </a:spcBef>
              <a:buSzPct val="100000"/>
              <a:defRPr sz="6000"/>
            </a:lvl6pPr>
            <a:lvl7pPr lvl="6" algn="ctr">
              <a:spcBef>
                <a:spcPts val="0"/>
              </a:spcBef>
              <a:buSzPct val="100000"/>
              <a:defRPr sz="6000"/>
            </a:lvl7pPr>
            <a:lvl8pPr lvl="7" algn="ctr">
              <a:spcBef>
                <a:spcPts val="0"/>
              </a:spcBef>
              <a:buSzPct val="100000"/>
              <a:defRPr sz="6000"/>
            </a:lvl8pPr>
            <a:lvl9pPr lvl="8" algn="ctr">
              <a:spcBef>
                <a:spcPts val="0"/>
              </a:spcBef>
              <a:buSzPct val="100000"/>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4113600" y="2878750"/>
            <a:ext cx="4505699" cy="1159799"/>
          </a:xfrm>
          <a:prstGeom prst="rect">
            <a:avLst/>
          </a:prstGeom>
        </p:spPr>
        <p:txBody>
          <a:bodyPr lIns="91425" tIns="91425" rIns="91425" bIns="91425" anchor="b" anchorCtr="0"/>
          <a:lstStyle>
            <a:lvl1pPr lvl="0" rtl="0">
              <a:spcBef>
                <a:spcPts val="0"/>
              </a:spcBef>
              <a:buClr>
                <a:srgbClr val="114454"/>
              </a:buClr>
              <a:buSzPct val="100000"/>
              <a:defRPr sz="4800">
                <a:solidFill>
                  <a:srgbClr val="114454"/>
                </a:solidFill>
              </a:defRPr>
            </a:lvl1pPr>
            <a:lvl2pPr lvl="1" rtl="0">
              <a:spcBef>
                <a:spcPts val="0"/>
              </a:spcBef>
              <a:buClr>
                <a:srgbClr val="114454"/>
              </a:buClr>
              <a:buSzPct val="100000"/>
              <a:defRPr sz="4800">
                <a:solidFill>
                  <a:srgbClr val="114454"/>
                </a:solidFill>
              </a:defRPr>
            </a:lvl2pPr>
            <a:lvl3pPr lvl="2" rtl="0">
              <a:spcBef>
                <a:spcPts val="0"/>
              </a:spcBef>
              <a:buClr>
                <a:srgbClr val="114454"/>
              </a:buClr>
              <a:buSzPct val="100000"/>
              <a:defRPr sz="4800">
                <a:solidFill>
                  <a:srgbClr val="114454"/>
                </a:solidFill>
              </a:defRPr>
            </a:lvl3pPr>
            <a:lvl4pPr lvl="3" rtl="0">
              <a:spcBef>
                <a:spcPts val="0"/>
              </a:spcBef>
              <a:buClr>
                <a:srgbClr val="114454"/>
              </a:buClr>
              <a:buSzPct val="100000"/>
              <a:defRPr sz="4800">
                <a:solidFill>
                  <a:srgbClr val="114454"/>
                </a:solidFill>
              </a:defRPr>
            </a:lvl4pPr>
            <a:lvl5pPr lvl="4" rtl="0">
              <a:spcBef>
                <a:spcPts val="0"/>
              </a:spcBef>
              <a:buClr>
                <a:srgbClr val="114454"/>
              </a:buClr>
              <a:buSzPct val="100000"/>
              <a:defRPr sz="4800">
                <a:solidFill>
                  <a:srgbClr val="114454"/>
                </a:solidFill>
              </a:defRPr>
            </a:lvl5pPr>
            <a:lvl6pPr lvl="5" rtl="0">
              <a:spcBef>
                <a:spcPts val="0"/>
              </a:spcBef>
              <a:buClr>
                <a:srgbClr val="114454"/>
              </a:buClr>
              <a:buSzPct val="100000"/>
              <a:defRPr sz="4800">
                <a:solidFill>
                  <a:srgbClr val="114454"/>
                </a:solidFill>
              </a:defRPr>
            </a:lvl6pPr>
            <a:lvl7pPr lvl="6" rtl="0">
              <a:spcBef>
                <a:spcPts val="0"/>
              </a:spcBef>
              <a:buClr>
                <a:srgbClr val="114454"/>
              </a:buClr>
              <a:buSzPct val="100000"/>
              <a:defRPr sz="4800">
                <a:solidFill>
                  <a:srgbClr val="114454"/>
                </a:solidFill>
              </a:defRPr>
            </a:lvl7pPr>
            <a:lvl8pPr lvl="7" rtl="0">
              <a:spcBef>
                <a:spcPts val="0"/>
              </a:spcBef>
              <a:buClr>
                <a:srgbClr val="114454"/>
              </a:buClr>
              <a:buSzPct val="100000"/>
              <a:defRPr sz="4800">
                <a:solidFill>
                  <a:srgbClr val="114454"/>
                </a:solidFill>
              </a:defRPr>
            </a:lvl8pPr>
            <a:lvl9pPr lvl="8" rtl="0">
              <a:spcBef>
                <a:spcPts val="0"/>
              </a:spcBef>
              <a:buClr>
                <a:srgbClr val="114454"/>
              </a:buClr>
              <a:buSzPct val="100000"/>
              <a:defRPr sz="4800">
                <a:solidFill>
                  <a:srgbClr val="114454"/>
                </a:solidFill>
              </a:defRPr>
            </a:lvl9pPr>
          </a:lstStyle>
          <a:p>
            <a:endParaRPr/>
          </a:p>
        </p:txBody>
      </p:sp>
      <p:sp>
        <p:nvSpPr>
          <p:cNvPr id="17" name="Shape 17"/>
          <p:cNvSpPr txBox="1">
            <a:spLocks noGrp="1"/>
          </p:cNvSpPr>
          <p:nvPr>
            <p:ph type="subTitle" idx="1"/>
          </p:nvPr>
        </p:nvSpPr>
        <p:spPr>
          <a:xfrm>
            <a:off x="4113600" y="3983050"/>
            <a:ext cx="4505699" cy="784799"/>
          </a:xfrm>
          <a:prstGeom prst="rect">
            <a:avLst/>
          </a:prstGeom>
        </p:spPr>
        <p:txBody>
          <a:bodyPr lIns="91425" tIns="91425" rIns="91425" bIns="91425" anchor="t" anchorCtr="0"/>
          <a:lstStyle>
            <a:lvl1pPr lvl="0" rtl="0">
              <a:spcBef>
                <a:spcPts val="0"/>
              </a:spcBef>
              <a:buClr>
                <a:srgbClr val="94BF6E"/>
              </a:buClr>
              <a:buSzPct val="100000"/>
              <a:buNone/>
              <a:defRPr sz="1800" b="1">
                <a:solidFill>
                  <a:srgbClr val="94BF6E"/>
                </a:solidFill>
              </a:defRPr>
            </a:lvl1pPr>
            <a:lvl2pPr lvl="1" rtl="0">
              <a:spcBef>
                <a:spcPts val="0"/>
              </a:spcBef>
              <a:buClr>
                <a:srgbClr val="94BF6E"/>
              </a:buClr>
              <a:buSzPct val="100000"/>
              <a:buNone/>
              <a:defRPr sz="1800" b="1">
                <a:solidFill>
                  <a:srgbClr val="94BF6E"/>
                </a:solidFill>
              </a:defRPr>
            </a:lvl2pPr>
            <a:lvl3pPr lvl="2" rtl="0">
              <a:spcBef>
                <a:spcPts val="0"/>
              </a:spcBef>
              <a:buClr>
                <a:srgbClr val="94BF6E"/>
              </a:buClr>
              <a:buSzPct val="100000"/>
              <a:buNone/>
              <a:defRPr sz="1800" b="1">
                <a:solidFill>
                  <a:srgbClr val="94BF6E"/>
                </a:solidFill>
              </a:defRPr>
            </a:lvl3pPr>
            <a:lvl4pPr lvl="3" rtl="0">
              <a:spcBef>
                <a:spcPts val="0"/>
              </a:spcBef>
              <a:buClr>
                <a:srgbClr val="94BF6E"/>
              </a:buClr>
              <a:buNone/>
              <a:defRPr b="1">
                <a:solidFill>
                  <a:srgbClr val="94BF6E"/>
                </a:solidFill>
              </a:defRPr>
            </a:lvl4pPr>
            <a:lvl5pPr lvl="4" rtl="0">
              <a:spcBef>
                <a:spcPts val="0"/>
              </a:spcBef>
              <a:buClr>
                <a:srgbClr val="94BF6E"/>
              </a:buClr>
              <a:buNone/>
              <a:defRPr b="1">
                <a:solidFill>
                  <a:srgbClr val="94BF6E"/>
                </a:solidFill>
              </a:defRPr>
            </a:lvl5pPr>
            <a:lvl6pPr lvl="5" rtl="0">
              <a:spcBef>
                <a:spcPts val="0"/>
              </a:spcBef>
              <a:buClr>
                <a:srgbClr val="94BF6E"/>
              </a:buClr>
              <a:buNone/>
              <a:defRPr b="1">
                <a:solidFill>
                  <a:srgbClr val="94BF6E"/>
                </a:solidFill>
              </a:defRPr>
            </a:lvl6pPr>
            <a:lvl7pPr lvl="6" rtl="0">
              <a:spcBef>
                <a:spcPts val="0"/>
              </a:spcBef>
              <a:buClr>
                <a:srgbClr val="94BF6E"/>
              </a:buClr>
              <a:buNone/>
              <a:defRPr b="1">
                <a:solidFill>
                  <a:srgbClr val="94BF6E"/>
                </a:solidFill>
              </a:defRPr>
            </a:lvl7pPr>
            <a:lvl8pPr lvl="7" rtl="0">
              <a:spcBef>
                <a:spcPts val="0"/>
              </a:spcBef>
              <a:buClr>
                <a:srgbClr val="94BF6E"/>
              </a:buClr>
              <a:buNone/>
              <a:defRPr b="1">
                <a:solidFill>
                  <a:srgbClr val="94BF6E"/>
                </a:solidFill>
              </a:defRPr>
            </a:lvl8pPr>
            <a:lvl9pPr lvl="8" rtl="0">
              <a:spcBef>
                <a:spcPts val="0"/>
              </a:spcBef>
              <a:buClr>
                <a:srgbClr val="94BF6E"/>
              </a:buClr>
              <a:buNone/>
              <a:defRPr b="1">
                <a:solidFill>
                  <a:srgbClr val="94BF6E"/>
                </a:solidFill>
              </a:defRPr>
            </a:lvl9pPr>
          </a:lstStyle>
          <a:p>
            <a:endParaRPr/>
          </a:p>
        </p:txBody>
      </p:sp>
      <p:sp>
        <p:nvSpPr>
          <p:cNvPr id="18" name="Shape 18"/>
          <p:cNvSpPr/>
          <p:nvPr/>
        </p:nvSpPr>
        <p:spPr>
          <a:xfrm>
            <a:off x="0" y="4288499"/>
            <a:ext cx="3474300" cy="2475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19" name="Shape 19"/>
          <p:cNvSpPr/>
          <p:nvPr/>
        </p:nvSpPr>
        <p:spPr>
          <a:xfrm>
            <a:off x="0" y="0"/>
            <a:ext cx="34743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20" name="Shape 20"/>
          <p:cNvSpPr/>
          <p:nvPr/>
        </p:nvSpPr>
        <p:spPr>
          <a:xfrm>
            <a:off x="0" y="500625"/>
            <a:ext cx="3474300" cy="3824100"/>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21" name="Shape 21"/>
          <p:cNvSpPr/>
          <p:nvPr/>
        </p:nvSpPr>
        <p:spPr>
          <a:xfrm>
            <a:off x="0" y="4493604"/>
            <a:ext cx="3474300" cy="1182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22" name="Shape 22"/>
          <p:cNvSpPr/>
          <p:nvPr/>
        </p:nvSpPr>
        <p:spPr>
          <a:xfrm>
            <a:off x="0" y="4584075"/>
            <a:ext cx="3474300" cy="5594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Quote">
    <p:spTree>
      <p:nvGrpSpPr>
        <p:cNvPr id="1" name="Shape 23"/>
        <p:cNvGrpSpPr/>
        <p:nvPr/>
      </p:nvGrpSpPr>
      <p:grpSpPr>
        <a:xfrm>
          <a:off x="0" y="0"/>
          <a:ext cx="0" cy="0"/>
          <a:chOff x="0" y="0"/>
          <a:chExt cx="0" cy="0"/>
        </a:xfrm>
      </p:grpSpPr>
      <p:sp>
        <p:nvSpPr>
          <p:cNvPr id="24" name="Shape 24"/>
          <p:cNvSpPr/>
          <p:nvPr/>
        </p:nvSpPr>
        <p:spPr>
          <a:xfrm>
            <a:off x="0" y="1148250"/>
            <a:ext cx="9144000" cy="28470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25" name="Shape 25"/>
          <p:cNvSpPr/>
          <p:nvPr/>
        </p:nvSpPr>
        <p:spPr>
          <a:xfrm>
            <a:off x="3398537" y="1599537"/>
            <a:ext cx="2346925" cy="1944425"/>
          </a:xfrm>
          <a:prstGeom prst="rect">
            <a:avLst/>
          </a:prstGeom>
        </p:spPr>
        <p:txBody>
          <a:bodyPr>
            <a:prstTxWarp prst="textPlain">
              <a:avLst/>
            </a:prstTxWarp>
          </a:bodyPr>
          <a:lstStyle/>
          <a:p>
            <a:pPr lvl="0" algn="ctr"/>
            <a:r>
              <a:rPr b="0" i="0">
                <a:ln>
                  <a:noFill/>
                </a:ln>
                <a:solidFill>
                  <a:srgbClr val="0E3142">
                    <a:alpha val="20380"/>
                  </a:srgbClr>
                </a:solidFill>
                <a:latin typeface="Impact"/>
              </a:rPr>
              <a:t>“</a:t>
            </a:r>
          </a:p>
        </p:txBody>
      </p:sp>
      <p:sp>
        <p:nvSpPr>
          <p:cNvPr id="26" name="Shape 26"/>
          <p:cNvSpPr/>
          <p:nvPr/>
        </p:nvSpPr>
        <p:spPr>
          <a:xfrm>
            <a:off x="0" y="0"/>
            <a:ext cx="91440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27" name="Shape 27"/>
          <p:cNvSpPr/>
          <p:nvPr/>
        </p:nvSpPr>
        <p:spPr>
          <a:xfrm>
            <a:off x="0" y="500624"/>
            <a:ext cx="9144000" cy="732000"/>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28" name="Shape 28"/>
          <p:cNvSpPr/>
          <p:nvPr/>
        </p:nvSpPr>
        <p:spPr>
          <a:xfrm>
            <a:off x="0" y="3962800"/>
            <a:ext cx="9144000" cy="3702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29" name="Shape 29"/>
          <p:cNvSpPr/>
          <p:nvPr/>
        </p:nvSpPr>
        <p:spPr>
          <a:xfrm>
            <a:off x="0" y="4333125"/>
            <a:ext cx="9144000" cy="8102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
        <p:nvSpPr>
          <p:cNvPr id="30" name="Shape 30"/>
          <p:cNvSpPr txBox="1">
            <a:spLocks noGrp="1"/>
          </p:cNvSpPr>
          <p:nvPr>
            <p:ph type="body" idx="1"/>
          </p:nvPr>
        </p:nvSpPr>
        <p:spPr>
          <a:xfrm>
            <a:off x="1556175" y="2300275"/>
            <a:ext cx="6031800" cy="605100"/>
          </a:xfrm>
          <a:prstGeom prst="rect">
            <a:avLst/>
          </a:prstGeom>
        </p:spPr>
        <p:txBody>
          <a:bodyPr lIns="91425" tIns="91425" rIns="91425" bIns="91425" anchor="ctr" anchorCtr="0"/>
          <a:lstStyle>
            <a:lvl1pPr lvl="0" algn="ctr" rtl="0">
              <a:spcBef>
                <a:spcPts val="0"/>
              </a:spcBef>
              <a:buClr>
                <a:srgbClr val="FFFFFF"/>
              </a:buClr>
              <a:buSzPct val="100000"/>
              <a:defRPr sz="2000">
                <a:solidFill>
                  <a:srgbClr val="FFFFFF"/>
                </a:solidFill>
              </a:defRPr>
            </a:lvl1pPr>
            <a:lvl2pPr lvl="1" algn="ctr" rtl="0">
              <a:spcBef>
                <a:spcPts val="0"/>
              </a:spcBef>
              <a:buClr>
                <a:srgbClr val="FFFFFF"/>
              </a:buClr>
              <a:buSzPct val="100000"/>
              <a:defRPr sz="2000">
                <a:solidFill>
                  <a:srgbClr val="FFFFFF"/>
                </a:solidFill>
              </a:defRPr>
            </a:lvl2pPr>
            <a:lvl3pPr lvl="2" algn="ctr" rtl="0">
              <a:spcBef>
                <a:spcPts val="0"/>
              </a:spcBef>
              <a:buClr>
                <a:srgbClr val="FFFFFF"/>
              </a:buClr>
              <a:buSzPct val="100000"/>
              <a:defRPr sz="2000">
                <a:solidFill>
                  <a:srgbClr val="FFFFFF"/>
                </a:solidFill>
              </a:defRPr>
            </a:lvl3pPr>
            <a:lvl4pPr lvl="3" algn="ctr" rtl="0">
              <a:spcBef>
                <a:spcPts val="0"/>
              </a:spcBef>
              <a:buClr>
                <a:srgbClr val="FFFFFF"/>
              </a:buClr>
              <a:buSzPct val="100000"/>
              <a:defRPr sz="2000">
                <a:solidFill>
                  <a:srgbClr val="FFFFFF"/>
                </a:solidFill>
              </a:defRPr>
            </a:lvl4pPr>
            <a:lvl5pPr lvl="4" algn="ctr" rtl="0">
              <a:spcBef>
                <a:spcPts val="0"/>
              </a:spcBef>
              <a:buClr>
                <a:srgbClr val="FFFFFF"/>
              </a:buClr>
              <a:buSzPct val="100000"/>
              <a:defRPr sz="2000">
                <a:solidFill>
                  <a:srgbClr val="FFFFFF"/>
                </a:solidFill>
              </a:defRPr>
            </a:lvl5pPr>
            <a:lvl6pPr lvl="5" algn="ctr" rtl="0">
              <a:spcBef>
                <a:spcPts val="0"/>
              </a:spcBef>
              <a:buClr>
                <a:srgbClr val="FFFFFF"/>
              </a:buClr>
              <a:buSzPct val="100000"/>
              <a:defRPr sz="2000">
                <a:solidFill>
                  <a:srgbClr val="FFFFFF"/>
                </a:solidFill>
              </a:defRPr>
            </a:lvl6pPr>
            <a:lvl7pPr lvl="6" algn="ctr" rtl="0">
              <a:spcBef>
                <a:spcPts val="0"/>
              </a:spcBef>
              <a:buClr>
                <a:srgbClr val="FFFFFF"/>
              </a:buClr>
              <a:buSzPct val="100000"/>
              <a:defRPr sz="2000">
                <a:solidFill>
                  <a:srgbClr val="FFFFFF"/>
                </a:solidFill>
              </a:defRPr>
            </a:lvl7pPr>
            <a:lvl8pPr lvl="7" algn="ctr" rtl="0">
              <a:spcBef>
                <a:spcPts val="0"/>
              </a:spcBef>
              <a:buClr>
                <a:srgbClr val="FFFFFF"/>
              </a:buClr>
              <a:buSzPct val="100000"/>
              <a:defRPr sz="2000">
                <a:solidFill>
                  <a:srgbClr val="FFFFFF"/>
                </a:solidFill>
              </a:defRPr>
            </a:lvl8pPr>
            <a:lvl9pPr lvl="8" algn="ctr">
              <a:spcBef>
                <a:spcPts val="0"/>
              </a:spcBef>
              <a:buClr>
                <a:srgbClr val="FFFFFF"/>
              </a:buClr>
              <a:buSzPct val="100000"/>
              <a:defRPr sz="2000">
                <a:solidFill>
                  <a:srgbClr val="FFFFFF"/>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31"/>
        <p:cNvGrpSpPr/>
        <p:nvPr/>
      </p:nvGrpSpPr>
      <p:grpSpPr>
        <a:xfrm>
          <a:off x="0" y="0"/>
          <a:ext cx="0" cy="0"/>
          <a:chOff x="0" y="0"/>
          <a:chExt cx="0" cy="0"/>
        </a:xfrm>
      </p:grpSpPr>
      <p:sp>
        <p:nvSpPr>
          <p:cNvPr id="32" name="Shape 32"/>
          <p:cNvSpPr/>
          <p:nvPr/>
        </p:nvSpPr>
        <p:spPr>
          <a:xfrm>
            <a:off x="0" y="0"/>
            <a:ext cx="2472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33" name="Shape 33"/>
          <p:cNvSpPr/>
          <p:nvPr/>
        </p:nvSpPr>
        <p:spPr>
          <a:xfrm>
            <a:off x="0" y="500625"/>
            <a:ext cx="4572000" cy="10586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34" name="Shape 34"/>
          <p:cNvSpPr/>
          <p:nvPr/>
        </p:nvSpPr>
        <p:spPr>
          <a:xfrm>
            <a:off x="0" y="1553405"/>
            <a:ext cx="247200" cy="15327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35" name="Shape 35"/>
          <p:cNvSpPr/>
          <p:nvPr/>
        </p:nvSpPr>
        <p:spPr>
          <a:xfrm>
            <a:off x="0" y="3086100"/>
            <a:ext cx="247200" cy="6054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36" name="Shape 36"/>
          <p:cNvSpPr/>
          <p:nvPr/>
        </p:nvSpPr>
        <p:spPr>
          <a:xfrm>
            <a:off x="0" y="3691500"/>
            <a:ext cx="247200" cy="1451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cxnSp>
        <p:nvCxnSpPr>
          <p:cNvPr id="37" name="Shape 37"/>
          <p:cNvCxnSpPr/>
          <p:nvPr/>
        </p:nvCxnSpPr>
        <p:spPr>
          <a:xfrm>
            <a:off x="1037450" y="809725"/>
            <a:ext cx="0" cy="470700"/>
          </a:xfrm>
          <a:prstGeom prst="straightConnector1">
            <a:avLst/>
          </a:prstGeom>
          <a:noFill/>
          <a:ln w="9525" cap="flat" cmpd="sng">
            <a:solidFill>
              <a:srgbClr val="18637B"/>
            </a:solidFill>
            <a:prstDash val="solid"/>
            <a:round/>
            <a:headEnd type="none" w="lg" len="lg"/>
            <a:tailEnd type="none" w="lg" len="lg"/>
          </a:ln>
        </p:spPr>
      </p:cxnSp>
      <p:sp>
        <p:nvSpPr>
          <p:cNvPr id="38" name="Shape 38"/>
          <p:cNvSpPr txBox="1">
            <a:spLocks noGrp="1"/>
          </p:cNvSpPr>
          <p:nvPr>
            <p:ph type="title"/>
          </p:nvPr>
        </p:nvSpPr>
        <p:spPr>
          <a:xfrm>
            <a:off x="1146025" y="530725"/>
            <a:ext cx="3208799" cy="10287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9" name="Shape 39"/>
          <p:cNvSpPr txBox="1">
            <a:spLocks noGrp="1"/>
          </p:cNvSpPr>
          <p:nvPr>
            <p:ph type="body" idx="1"/>
          </p:nvPr>
        </p:nvSpPr>
        <p:spPr>
          <a:xfrm>
            <a:off x="1146025" y="1767275"/>
            <a:ext cx="7540800" cy="3158699"/>
          </a:xfrm>
          <a:prstGeom prst="rect">
            <a:avLst/>
          </a:prstGeom>
        </p:spPr>
        <p:txBody>
          <a:bodyPr lIns="91425" tIns="91425" rIns="91425" bIns="91425" anchor="t" anchorCtr="0"/>
          <a:lstStyle>
            <a:lvl1pPr lvl="0">
              <a:spcBef>
                <a:spcPts val="0"/>
              </a:spcBef>
              <a:buSzPct val="100000"/>
              <a:defRPr sz="2800"/>
            </a:lvl1pPr>
            <a:lvl2pPr lvl="1">
              <a:spcBef>
                <a:spcPts val="0"/>
              </a:spcBef>
              <a:buSzPct val="100000"/>
              <a:defRPr sz="2800"/>
            </a:lvl2pPr>
            <a:lvl3pPr lvl="2">
              <a:spcBef>
                <a:spcPts val="0"/>
              </a:spcBef>
              <a:buSzPct val="100000"/>
              <a:defRPr sz="2800"/>
            </a:lvl3pPr>
            <a:lvl4pPr lvl="3">
              <a:spcBef>
                <a:spcPts val="0"/>
              </a:spcBef>
              <a:buSzPct val="100000"/>
              <a:defRPr sz="2800"/>
            </a:lvl4pPr>
            <a:lvl5pPr lvl="4">
              <a:spcBef>
                <a:spcPts val="0"/>
              </a:spcBef>
              <a:buSzPct val="100000"/>
              <a:defRPr sz="2800"/>
            </a:lvl5pPr>
            <a:lvl6pPr lvl="5">
              <a:spcBef>
                <a:spcPts val="0"/>
              </a:spcBef>
              <a:buSzPct val="100000"/>
              <a:defRPr sz="2800"/>
            </a:lvl6pPr>
            <a:lvl7pPr lvl="6">
              <a:spcBef>
                <a:spcPts val="0"/>
              </a:spcBef>
              <a:buSzPct val="100000"/>
              <a:defRPr sz="2800"/>
            </a:lvl7pPr>
            <a:lvl8pPr lvl="7">
              <a:spcBef>
                <a:spcPts val="0"/>
              </a:spcBef>
              <a:buSzPct val="100000"/>
              <a:defRPr sz="2800"/>
            </a:lvl8pPr>
            <a:lvl9pPr lvl="8">
              <a:spcBef>
                <a:spcPts val="0"/>
              </a:spcBef>
              <a:buSzPct val="100000"/>
              <a:defRPr sz="2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40"/>
        <p:cNvGrpSpPr/>
        <p:nvPr/>
      </p:nvGrpSpPr>
      <p:grpSpPr>
        <a:xfrm>
          <a:off x="0" y="0"/>
          <a:ext cx="0" cy="0"/>
          <a:chOff x="0" y="0"/>
          <a:chExt cx="0" cy="0"/>
        </a:xfrm>
      </p:grpSpPr>
      <p:sp>
        <p:nvSpPr>
          <p:cNvPr id="41" name="Shape 41"/>
          <p:cNvSpPr/>
          <p:nvPr/>
        </p:nvSpPr>
        <p:spPr>
          <a:xfrm>
            <a:off x="0" y="0"/>
            <a:ext cx="2472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42" name="Shape 42"/>
          <p:cNvSpPr/>
          <p:nvPr/>
        </p:nvSpPr>
        <p:spPr>
          <a:xfrm>
            <a:off x="0" y="500625"/>
            <a:ext cx="4572000" cy="10586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43" name="Shape 43"/>
          <p:cNvSpPr/>
          <p:nvPr/>
        </p:nvSpPr>
        <p:spPr>
          <a:xfrm>
            <a:off x="0" y="1553405"/>
            <a:ext cx="247200" cy="15327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44" name="Shape 44"/>
          <p:cNvSpPr/>
          <p:nvPr/>
        </p:nvSpPr>
        <p:spPr>
          <a:xfrm>
            <a:off x="0" y="3086100"/>
            <a:ext cx="247200" cy="6054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45" name="Shape 45"/>
          <p:cNvSpPr/>
          <p:nvPr/>
        </p:nvSpPr>
        <p:spPr>
          <a:xfrm>
            <a:off x="0" y="3691500"/>
            <a:ext cx="247200" cy="1451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cxnSp>
        <p:nvCxnSpPr>
          <p:cNvPr id="46" name="Shape 46"/>
          <p:cNvCxnSpPr/>
          <p:nvPr/>
        </p:nvCxnSpPr>
        <p:spPr>
          <a:xfrm>
            <a:off x="1037450" y="809725"/>
            <a:ext cx="0" cy="470700"/>
          </a:xfrm>
          <a:prstGeom prst="straightConnector1">
            <a:avLst/>
          </a:prstGeom>
          <a:noFill/>
          <a:ln w="9525" cap="flat" cmpd="sng">
            <a:solidFill>
              <a:srgbClr val="18637B"/>
            </a:solidFill>
            <a:prstDash val="solid"/>
            <a:round/>
            <a:headEnd type="none" w="lg" len="lg"/>
            <a:tailEnd type="none" w="lg" len="lg"/>
          </a:ln>
        </p:spPr>
      </p:cxnSp>
      <p:sp>
        <p:nvSpPr>
          <p:cNvPr id="47" name="Shape 47"/>
          <p:cNvSpPr txBox="1">
            <a:spLocks noGrp="1"/>
          </p:cNvSpPr>
          <p:nvPr>
            <p:ph type="title"/>
          </p:nvPr>
        </p:nvSpPr>
        <p:spPr>
          <a:xfrm>
            <a:off x="1146025" y="530725"/>
            <a:ext cx="3208799" cy="10287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8" name="Shape 48"/>
          <p:cNvSpPr txBox="1">
            <a:spLocks noGrp="1"/>
          </p:cNvSpPr>
          <p:nvPr>
            <p:ph type="body" idx="1"/>
          </p:nvPr>
        </p:nvSpPr>
        <p:spPr>
          <a:xfrm>
            <a:off x="1146025" y="1767275"/>
            <a:ext cx="3660300" cy="3158699"/>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
        <p:nvSpPr>
          <p:cNvPr id="49" name="Shape 49"/>
          <p:cNvSpPr txBox="1">
            <a:spLocks noGrp="1"/>
          </p:cNvSpPr>
          <p:nvPr>
            <p:ph type="body" idx="2"/>
          </p:nvPr>
        </p:nvSpPr>
        <p:spPr>
          <a:xfrm>
            <a:off x="5026623" y="1767275"/>
            <a:ext cx="3660300" cy="3158699"/>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1"/>
        <p:cNvGrpSpPr/>
        <p:nvPr/>
      </p:nvGrpSpPr>
      <p:grpSpPr>
        <a:xfrm>
          <a:off x="0" y="0"/>
          <a:ext cx="0" cy="0"/>
          <a:chOff x="0" y="0"/>
          <a:chExt cx="0" cy="0"/>
        </a:xfrm>
      </p:grpSpPr>
      <p:sp>
        <p:nvSpPr>
          <p:cNvPr id="62" name="Shape 62"/>
          <p:cNvSpPr/>
          <p:nvPr/>
        </p:nvSpPr>
        <p:spPr>
          <a:xfrm>
            <a:off x="0" y="0"/>
            <a:ext cx="2472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63" name="Shape 63"/>
          <p:cNvSpPr/>
          <p:nvPr/>
        </p:nvSpPr>
        <p:spPr>
          <a:xfrm>
            <a:off x="0" y="500625"/>
            <a:ext cx="4572000" cy="10586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64" name="Shape 64"/>
          <p:cNvSpPr/>
          <p:nvPr/>
        </p:nvSpPr>
        <p:spPr>
          <a:xfrm>
            <a:off x="0" y="1553405"/>
            <a:ext cx="247200" cy="15327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65" name="Shape 65"/>
          <p:cNvSpPr/>
          <p:nvPr/>
        </p:nvSpPr>
        <p:spPr>
          <a:xfrm>
            <a:off x="0" y="3086100"/>
            <a:ext cx="247200" cy="6054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66" name="Shape 66"/>
          <p:cNvSpPr/>
          <p:nvPr/>
        </p:nvSpPr>
        <p:spPr>
          <a:xfrm>
            <a:off x="0" y="3691500"/>
            <a:ext cx="247200" cy="1451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cxnSp>
        <p:nvCxnSpPr>
          <p:cNvPr id="67" name="Shape 67"/>
          <p:cNvCxnSpPr/>
          <p:nvPr/>
        </p:nvCxnSpPr>
        <p:spPr>
          <a:xfrm>
            <a:off x="1037450" y="809725"/>
            <a:ext cx="0" cy="470700"/>
          </a:xfrm>
          <a:prstGeom prst="straightConnector1">
            <a:avLst/>
          </a:prstGeom>
          <a:noFill/>
          <a:ln w="9525" cap="flat" cmpd="sng">
            <a:solidFill>
              <a:srgbClr val="18637B"/>
            </a:solidFill>
            <a:prstDash val="solid"/>
            <a:round/>
            <a:headEnd type="none" w="lg" len="lg"/>
            <a:tailEnd type="none" w="lg" len="lg"/>
          </a:ln>
        </p:spPr>
      </p:cxnSp>
      <p:sp>
        <p:nvSpPr>
          <p:cNvPr id="68" name="Shape 68"/>
          <p:cNvSpPr txBox="1">
            <a:spLocks noGrp="1"/>
          </p:cNvSpPr>
          <p:nvPr>
            <p:ph type="title"/>
          </p:nvPr>
        </p:nvSpPr>
        <p:spPr>
          <a:xfrm>
            <a:off x="1146025" y="530725"/>
            <a:ext cx="3208799" cy="10287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Blank style B">
    <p:spTree>
      <p:nvGrpSpPr>
        <p:cNvPr id="1" name="Shape 88"/>
        <p:cNvGrpSpPr/>
        <p:nvPr/>
      </p:nvGrpSpPr>
      <p:grpSpPr>
        <a:xfrm>
          <a:off x="0" y="0"/>
          <a:ext cx="0" cy="0"/>
          <a:chOff x="0" y="0"/>
          <a:chExt cx="0" cy="0"/>
        </a:xfrm>
      </p:grpSpPr>
      <p:sp>
        <p:nvSpPr>
          <p:cNvPr id="89" name="Shape 89"/>
          <p:cNvSpPr/>
          <p:nvPr/>
        </p:nvSpPr>
        <p:spPr>
          <a:xfrm>
            <a:off x="0" y="4294550"/>
            <a:ext cx="9144000" cy="241199"/>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90" name="Shape 90"/>
          <p:cNvSpPr/>
          <p:nvPr/>
        </p:nvSpPr>
        <p:spPr>
          <a:xfrm>
            <a:off x="0" y="0"/>
            <a:ext cx="91440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91" name="Shape 91"/>
          <p:cNvSpPr/>
          <p:nvPr/>
        </p:nvSpPr>
        <p:spPr>
          <a:xfrm>
            <a:off x="0" y="500625"/>
            <a:ext cx="9144000" cy="3824100"/>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92" name="Shape 92"/>
          <p:cNvSpPr/>
          <p:nvPr/>
        </p:nvSpPr>
        <p:spPr>
          <a:xfrm>
            <a:off x="0" y="4493604"/>
            <a:ext cx="9144000" cy="1182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93" name="Shape 93"/>
          <p:cNvSpPr/>
          <p:nvPr/>
        </p:nvSpPr>
        <p:spPr>
          <a:xfrm>
            <a:off x="0" y="4584075"/>
            <a:ext cx="9144000" cy="5594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D91A7F48-8656-4821-B352-C2D0D06B69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24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53AE4C7-8808-4746-AFBE-F725EF72CA47}"/>
              </a:ext>
            </a:extLst>
          </p:cNvPr>
          <p:cNvSpPr>
            <a:spLocks noGrp="1"/>
          </p:cNvSpPr>
          <p:nvPr>
            <p:ph type="dt" sz="half" idx="10"/>
          </p:nvPr>
        </p:nvSpPr>
        <p:spPr>
          <a:xfrm>
            <a:off x="628650" y="4767263"/>
            <a:ext cx="2057400" cy="273844"/>
          </a:xfrm>
          <a:prstGeom prst="rect">
            <a:avLst/>
          </a:prstGeom>
        </p:spPr>
        <p:txBody>
          <a:bodyPr/>
          <a:lstStyle/>
          <a:p>
            <a:endParaRPr lang="en-US"/>
          </a:p>
        </p:txBody>
      </p:sp>
      <p:sp>
        <p:nvSpPr>
          <p:cNvPr id="3" name="Footer Placeholder 2">
            <a:extLst>
              <a:ext uri="{FF2B5EF4-FFF2-40B4-BE49-F238E27FC236}">
                <a16:creationId xmlns:a16="http://schemas.microsoft.com/office/drawing/2014/main" xmlns="" id="{91C36ED8-0DCD-44D8-AFD3-5D26CA052EA8}"/>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F9632DAC-84BC-4F71-B244-404F2EC82A57}"/>
              </a:ext>
            </a:extLst>
          </p:cNvPr>
          <p:cNvSpPr>
            <a:spLocks noGrp="1"/>
          </p:cNvSpPr>
          <p:nvPr>
            <p:ph type="sldNum" sz="quarter" idx="12"/>
          </p:nvPr>
        </p:nvSpPr>
        <p:spPr>
          <a:xfrm>
            <a:off x="6457950" y="4767263"/>
            <a:ext cx="2057400" cy="273844"/>
          </a:xfrm>
          <a:prstGeom prst="rect">
            <a:avLst/>
          </a:prstGeom>
        </p:spPr>
        <p:txBody>
          <a:bodyPr/>
          <a:lstStyle/>
          <a:p>
            <a:fld id="{303E7EF7-400E-49C9-8954-CC30D42B1AD1}" type="slidenum">
              <a:rPr lang="en-US" smtClean="0"/>
              <a:t>‹#›</a:t>
            </a:fld>
            <a:endParaRPr lang="en-US"/>
          </a:p>
        </p:txBody>
      </p:sp>
    </p:spTree>
    <p:extLst>
      <p:ext uri="{BB962C8B-B14F-4D97-AF65-F5344CB8AC3E}">
        <p14:creationId xmlns:p14="http://schemas.microsoft.com/office/powerpoint/2010/main" val="2256326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46025" y="530725"/>
            <a:ext cx="3208799" cy="1028700"/>
          </a:xfrm>
          <a:prstGeom prst="rect">
            <a:avLst/>
          </a:prstGeom>
          <a:noFill/>
          <a:ln>
            <a:noFill/>
          </a:ln>
        </p:spPr>
        <p:txBody>
          <a:bodyPr lIns="91425" tIns="91425" rIns="91425" bIns="91425" anchor="ctr" anchorCtr="0"/>
          <a:lstStyle>
            <a:lvl1pPr lvl="0">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1pPr>
            <a:lvl2pPr lvl="1">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2pPr>
            <a:lvl3pPr lvl="2">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3pPr>
            <a:lvl4pPr lvl="3">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4pPr>
            <a:lvl5pPr lvl="4">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5pPr>
            <a:lvl6pPr lvl="5">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6pPr>
            <a:lvl7pPr lvl="6">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7pPr>
            <a:lvl8pPr lvl="7">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8pPr>
            <a:lvl9pPr lvl="8">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1146025" y="1767275"/>
            <a:ext cx="7540800" cy="3158699"/>
          </a:xfrm>
          <a:prstGeom prst="rect">
            <a:avLst/>
          </a:prstGeom>
          <a:noFill/>
          <a:ln>
            <a:noFill/>
          </a:ln>
        </p:spPr>
        <p:txBody>
          <a:bodyPr lIns="91425" tIns="91425" rIns="91425" bIns="91425" anchor="t" anchorCtr="0"/>
          <a:lstStyle>
            <a:lvl1pPr lvl="0">
              <a:spcBef>
                <a:spcPts val="600"/>
              </a:spcBef>
              <a:buClr>
                <a:srgbClr val="114454"/>
              </a:buClr>
              <a:buSzPct val="100000"/>
              <a:buFont typeface="Nixie One"/>
              <a:buChar char="▪"/>
              <a:defRPr sz="3000">
                <a:solidFill>
                  <a:srgbClr val="114454"/>
                </a:solidFill>
                <a:latin typeface="Nixie One"/>
                <a:ea typeface="Nixie One"/>
                <a:cs typeface="Nixie One"/>
                <a:sym typeface="Nixie One"/>
              </a:defRPr>
            </a:lvl1pPr>
            <a:lvl2pPr lvl="1">
              <a:spcBef>
                <a:spcPts val="480"/>
              </a:spcBef>
              <a:buClr>
                <a:srgbClr val="114454"/>
              </a:buClr>
              <a:buSzPct val="100000"/>
              <a:buFont typeface="Nixie One"/>
              <a:buChar char="▫"/>
              <a:defRPr sz="2400">
                <a:solidFill>
                  <a:srgbClr val="114454"/>
                </a:solidFill>
                <a:latin typeface="Nixie One"/>
                <a:ea typeface="Nixie One"/>
                <a:cs typeface="Nixie One"/>
                <a:sym typeface="Nixie One"/>
              </a:defRPr>
            </a:lvl2pPr>
            <a:lvl3pPr lvl="2">
              <a:spcBef>
                <a:spcPts val="480"/>
              </a:spcBef>
              <a:buClr>
                <a:srgbClr val="114454"/>
              </a:buClr>
              <a:buSzPct val="100000"/>
              <a:buFont typeface="Nixie One"/>
              <a:defRPr sz="2400">
                <a:solidFill>
                  <a:srgbClr val="114454"/>
                </a:solidFill>
                <a:latin typeface="Nixie One"/>
                <a:ea typeface="Nixie One"/>
                <a:cs typeface="Nixie One"/>
                <a:sym typeface="Nixie One"/>
              </a:defRPr>
            </a:lvl3pPr>
            <a:lvl4pPr lvl="3">
              <a:spcBef>
                <a:spcPts val="360"/>
              </a:spcBef>
              <a:buClr>
                <a:srgbClr val="114454"/>
              </a:buClr>
              <a:buSzPct val="100000"/>
              <a:buFont typeface="Nixie One"/>
              <a:defRPr sz="1800">
                <a:solidFill>
                  <a:srgbClr val="114454"/>
                </a:solidFill>
                <a:latin typeface="Nixie One"/>
                <a:ea typeface="Nixie One"/>
                <a:cs typeface="Nixie One"/>
                <a:sym typeface="Nixie One"/>
              </a:defRPr>
            </a:lvl4pPr>
            <a:lvl5pPr lvl="4">
              <a:spcBef>
                <a:spcPts val="360"/>
              </a:spcBef>
              <a:buClr>
                <a:srgbClr val="114454"/>
              </a:buClr>
              <a:buSzPct val="100000"/>
              <a:buFont typeface="Nixie One"/>
              <a:defRPr sz="1800">
                <a:solidFill>
                  <a:srgbClr val="114454"/>
                </a:solidFill>
                <a:latin typeface="Nixie One"/>
                <a:ea typeface="Nixie One"/>
                <a:cs typeface="Nixie One"/>
                <a:sym typeface="Nixie One"/>
              </a:defRPr>
            </a:lvl5pPr>
            <a:lvl6pPr lvl="5">
              <a:spcBef>
                <a:spcPts val="360"/>
              </a:spcBef>
              <a:buClr>
                <a:srgbClr val="114454"/>
              </a:buClr>
              <a:buSzPct val="100000"/>
              <a:buFont typeface="Nixie One"/>
              <a:defRPr sz="1800">
                <a:solidFill>
                  <a:srgbClr val="114454"/>
                </a:solidFill>
                <a:latin typeface="Nixie One"/>
                <a:ea typeface="Nixie One"/>
                <a:cs typeface="Nixie One"/>
                <a:sym typeface="Nixie One"/>
              </a:defRPr>
            </a:lvl6pPr>
            <a:lvl7pPr lvl="6">
              <a:spcBef>
                <a:spcPts val="360"/>
              </a:spcBef>
              <a:buClr>
                <a:srgbClr val="114454"/>
              </a:buClr>
              <a:buSzPct val="100000"/>
              <a:buFont typeface="Nixie One"/>
              <a:defRPr sz="1800">
                <a:solidFill>
                  <a:srgbClr val="114454"/>
                </a:solidFill>
                <a:latin typeface="Nixie One"/>
                <a:ea typeface="Nixie One"/>
                <a:cs typeface="Nixie One"/>
                <a:sym typeface="Nixie One"/>
              </a:defRPr>
            </a:lvl7pPr>
            <a:lvl8pPr lvl="7">
              <a:spcBef>
                <a:spcPts val="360"/>
              </a:spcBef>
              <a:buClr>
                <a:srgbClr val="114454"/>
              </a:buClr>
              <a:buSzPct val="100000"/>
              <a:buFont typeface="Nixie One"/>
              <a:defRPr sz="1800">
                <a:solidFill>
                  <a:srgbClr val="114454"/>
                </a:solidFill>
                <a:latin typeface="Nixie One"/>
                <a:ea typeface="Nixie One"/>
                <a:cs typeface="Nixie One"/>
                <a:sym typeface="Nixie One"/>
              </a:defRPr>
            </a:lvl8pPr>
            <a:lvl9pPr lvl="8">
              <a:spcBef>
                <a:spcPts val="360"/>
              </a:spcBef>
              <a:buClr>
                <a:srgbClr val="114454"/>
              </a:buClr>
              <a:buSzPct val="100000"/>
              <a:buFont typeface="Nixie One"/>
              <a:defRPr sz="1800">
                <a:solidFill>
                  <a:srgbClr val="114454"/>
                </a:solidFill>
                <a:latin typeface="Nixie One"/>
                <a:ea typeface="Nixie One"/>
                <a:cs typeface="Nixie One"/>
                <a:sym typeface="Nixie O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8" r:id="rId7"/>
    <p:sldLayoutId id="2147483660" r:id="rId8"/>
    <p:sldLayoutId id="2147483661"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ctrTitle"/>
          </p:nvPr>
        </p:nvSpPr>
        <p:spPr>
          <a:xfrm>
            <a:off x="1146049" y="1759925"/>
            <a:ext cx="7656576" cy="1159799"/>
          </a:xfrm>
          <a:prstGeom prst="rect">
            <a:avLst/>
          </a:prstGeom>
        </p:spPr>
        <p:txBody>
          <a:bodyPr lIns="91425" tIns="91425" rIns="91425" bIns="91425" anchor="b" anchorCtr="0">
            <a:noAutofit/>
          </a:bodyPr>
          <a:lstStyle/>
          <a:p>
            <a:pPr lvl="0" algn="ctr">
              <a:spcBef>
                <a:spcPts val="0"/>
              </a:spcBef>
              <a:buNone/>
            </a:pPr>
            <a:r>
              <a:rPr lang="en" dirty="0" smtClean="0">
                <a:latin typeface="Rockwell" charset="0"/>
                <a:ea typeface="Rockwell" charset="0"/>
                <a:cs typeface="Rockwell" charset="0"/>
              </a:rPr>
              <a:t>Riparian Forest Buffers</a:t>
            </a:r>
            <a:endParaRPr lang="en" dirty="0">
              <a:latin typeface="Rockwell" charset="0"/>
              <a:ea typeface="Rockwell" charset="0"/>
              <a:cs typeface="Rockwell" charset="0"/>
            </a:endParaRPr>
          </a:p>
        </p:txBody>
      </p:sp>
      <p:pic>
        <p:nvPicPr>
          <p:cNvPr id="11" name="Picture 1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4511" y="536448"/>
            <a:ext cx="1743075"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196114" y="3334252"/>
            <a:ext cx="3785961" cy="646331"/>
          </a:xfrm>
          <a:prstGeom prst="rect">
            <a:avLst/>
          </a:prstGeom>
        </p:spPr>
        <p:txBody>
          <a:bodyPr wrap="square">
            <a:spAutoFit/>
          </a:bodyPr>
          <a:lstStyle/>
          <a:p>
            <a:r>
              <a:rPr lang="en-US" sz="1800" i="1" dirty="0" smtClean="0">
                <a:solidFill>
                  <a:schemeClr val="bg1"/>
                </a:solidFill>
                <a:latin typeface="Rockwell" charset="0"/>
                <a:ea typeface="Rockwell" charset="0"/>
                <a:cs typeface="Rockwell" charset="0"/>
              </a:rPr>
              <a:t>Rebecca </a:t>
            </a:r>
            <a:r>
              <a:rPr lang="en-US" sz="1800" i="1" dirty="0" err="1" smtClean="0">
                <a:solidFill>
                  <a:schemeClr val="bg1"/>
                </a:solidFill>
                <a:latin typeface="Rockwell" charset="0"/>
                <a:ea typeface="Rockwell" charset="0"/>
                <a:cs typeface="Rockwell" charset="0"/>
              </a:rPr>
              <a:t>Hanmer</a:t>
            </a:r>
            <a:endParaRPr lang="en-US" sz="1800" i="1" dirty="0">
              <a:solidFill>
                <a:schemeClr val="bg1"/>
              </a:solidFill>
              <a:latin typeface="Rockwell" charset="0"/>
              <a:ea typeface="Rockwell" charset="0"/>
              <a:cs typeface="Rockwell" charset="0"/>
            </a:endParaRPr>
          </a:p>
          <a:p>
            <a:r>
              <a:rPr lang="en-US" sz="1800" i="1" dirty="0" smtClean="0">
                <a:solidFill>
                  <a:schemeClr val="bg1"/>
                </a:solidFill>
                <a:latin typeface="Rockwell" charset="0"/>
                <a:ea typeface="Rockwell" charset="0"/>
                <a:cs typeface="Rockwell" charset="0"/>
              </a:rPr>
              <a:t>Forestry Workgroup Chair</a:t>
            </a:r>
            <a:endParaRPr lang="en-US" dirty="0">
              <a:solidFill>
                <a:schemeClr val="bg1"/>
              </a:solidFill>
            </a:endParaRPr>
          </a:p>
        </p:txBody>
      </p:sp>
      <p:sp>
        <p:nvSpPr>
          <p:cNvPr id="5" name="Rectangle 4"/>
          <p:cNvSpPr/>
          <p:nvPr/>
        </p:nvSpPr>
        <p:spPr>
          <a:xfrm>
            <a:off x="0" y="135255"/>
            <a:ext cx="9143999" cy="369332"/>
          </a:xfrm>
          <a:prstGeom prst="rect">
            <a:avLst/>
          </a:prstGeom>
        </p:spPr>
        <p:txBody>
          <a:bodyPr wrap="square">
            <a:spAutoFit/>
          </a:bodyPr>
          <a:lstStyle/>
          <a:p>
            <a:pPr algn="ctr"/>
            <a:r>
              <a:rPr lang="en-US" sz="1800" dirty="0">
                <a:solidFill>
                  <a:schemeClr val="bg1"/>
                </a:solidFill>
                <a:latin typeface="Rockwell" charset="0"/>
                <a:ea typeface="Rockwell" charset="0"/>
                <a:cs typeface="Rockwell" charset="0"/>
              </a:rPr>
              <a:t>Quarterly Progress Meeting - </a:t>
            </a:r>
            <a:r>
              <a:rPr lang="en-US" sz="1800" dirty="0" smtClean="0">
                <a:solidFill>
                  <a:schemeClr val="bg1"/>
                </a:solidFill>
                <a:latin typeface="Rockwell" charset="0"/>
                <a:ea typeface="Rockwell" charset="0"/>
              </a:rPr>
              <a:t>May</a:t>
            </a:r>
            <a:r>
              <a:rPr lang="en-US" sz="1800" dirty="0" smtClean="0">
                <a:solidFill>
                  <a:schemeClr val="bg1"/>
                </a:solidFill>
                <a:latin typeface="Rockwell" charset="0"/>
              </a:rPr>
              <a:t> 2018</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009" t="12404" r="26368" b="23157"/>
          <a:stretch/>
        </p:blipFill>
        <p:spPr>
          <a:xfrm>
            <a:off x="912584" y="0"/>
            <a:ext cx="6981350" cy="5095877"/>
          </a:xfrm>
          <a:prstGeom prst="rect">
            <a:avLst/>
          </a:prstGeom>
        </p:spPr>
      </p:pic>
      <p:sp>
        <p:nvSpPr>
          <p:cNvPr id="3" name="TextBox 2"/>
          <p:cNvSpPr txBox="1"/>
          <p:nvPr/>
        </p:nvSpPr>
        <p:spPr>
          <a:xfrm>
            <a:off x="912584" y="4575417"/>
            <a:ext cx="4110829" cy="369332"/>
          </a:xfrm>
          <a:prstGeom prst="rect">
            <a:avLst/>
          </a:prstGeom>
          <a:solidFill>
            <a:schemeClr val="accent2">
              <a:lumMod val="60000"/>
              <a:lumOff val="40000"/>
            </a:schemeClr>
          </a:solidFill>
        </p:spPr>
        <p:txBody>
          <a:bodyPr wrap="square" rtlCol="0">
            <a:spAutoFit/>
          </a:bodyPr>
          <a:lstStyle/>
          <a:p>
            <a:r>
              <a:rPr lang="en-US" sz="1800" b="1" dirty="0" smtClean="0"/>
              <a:t>www.chesapeakeforestbuffers.net</a:t>
            </a:r>
            <a:endParaRPr lang="en-US" sz="1800" b="1" dirty="0"/>
          </a:p>
        </p:txBody>
      </p:sp>
    </p:spTree>
    <p:extLst>
      <p:ext uri="{BB962C8B-B14F-4D97-AF65-F5344CB8AC3E}">
        <p14:creationId xmlns:p14="http://schemas.microsoft.com/office/powerpoint/2010/main" val="1409620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7" name="Shape 177"/>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US" dirty="0">
                <a:latin typeface="Rockwell" charset="0"/>
                <a:ea typeface="Rockwell" charset="0"/>
                <a:cs typeface="Rockwell" charset="0"/>
              </a:rPr>
              <a:t>Analysis</a:t>
            </a:r>
            <a:endParaRPr lang="en" dirty="0">
              <a:latin typeface="Rockwell" charset="0"/>
              <a:ea typeface="Rockwell" charset="0"/>
              <a:cs typeface="Rockwell" charset="0"/>
            </a:endParaRPr>
          </a:p>
        </p:txBody>
      </p:sp>
      <p:sp>
        <p:nvSpPr>
          <p:cNvPr id="176" name="Shape 176"/>
          <p:cNvSpPr txBox="1">
            <a:spLocks noGrp="1"/>
          </p:cNvSpPr>
          <p:nvPr>
            <p:ph type="body" idx="1"/>
          </p:nvPr>
        </p:nvSpPr>
        <p:spPr>
          <a:xfrm>
            <a:off x="566342" y="1643565"/>
            <a:ext cx="7997975" cy="3158699"/>
          </a:xfrm>
          <a:prstGeom prst="rect">
            <a:avLst/>
          </a:prstGeom>
        </p:spPr>
        <p:txBody>
          <a:bodyPr lIns="91425" tIns="91425" rIns="91425" bIns="91425" anchor="t" anchorCtr="0">
            <a:noAutofit/>
          </a:bodyPr>
          <a:lstStyle/>
          <a:p>
            <a:pPr>
              <a:buNone/>
            </a:pPr>
            <a:r>
              <a:rPr lang="en-US" sz="3200" dirty="0" smtClean="0">
                <a:solidFill>
                  <a:schemeClr val="accent6">
                    <a:lumMod val="50000"/>
                  </a:schemeClr>
                </a:solidFill>
                <a:latin typeface="Rockwell" charset="0"/>
                <a:ea typeface="Rockwell" charset="0"/>
                <a:cs typeface="Rockwell" charset="0"/>
              </a:rPr>
              <a:t>What has worked: </a:t>
            </a:r>
          </a:p>
          <a:p>
            <a:pPr marL="285750" lvl="4" indent="-285750">
              <a:buFont typeface="Arial" panose="020B0604020202020204" pitchFamily="34" charset="0"/>
              <a:buChar char="•"/>
            </a:pPr>
            <a:r>
              <a:rPr lang="en-US" sz="2400" dirty="0" smtClean="0">
                <a:solidFill>
                  <a:schemeClr val="accent6">
                    <a:lumMod val="50000"/>
                  </a:schemeClr>
                </a:solidFill>
                <a:latin typeface="Rockwell" charset="0"/>
                <a:ea typeface="Rockwell" charset="0"/>
                <a:cs typeface="Rockwell" charset="0"/>
              </a:rPr>
              <a:t>  PA leadership example</a:t>
            </a:r>
          </a:p>
          <a:p>
            <a:pPr marL="285750" indent="-285750">
              <a:buFont typeface="Arial" panose="020B0604020202020204" pitchFamily="34" charset="0"/>
              <a:buChar char="•"/>
            </a:pPr>
            <a:r>
              <a:rPr lang="en-US" sz="2400" dirty="0" smtClean="0">
                <a:solidFill>
                  <a:schemeClr val="accent6">
                    <a:lumMod val="50000"/>
                  </a:schemeClr>
                </a:solidFill>
                <a:latin typeface="Rockwell" charset="0"/>
                <a:ea typeface="Rockwell" charset="0"/>
                <a:cs typeface="Rockwell" charset="0"/>
              </a:rPr>
              <a:t>  Teamwork in dark </a:t>
            </a:r>
          </a:p>
          <a:p>
            <a:pPr>
              <a:buNone/>
            </a:pPr>
            <a:r>
              <a:rPr lang="en-US" sz="2400" dirty="0">
                <a:solidFill>
                  <a:schemeClr val="accent6">
                    <a:lumMod val="50000"/>
                  </a:schemeClr>
                </a:solidFill>
                <a:latin typeface="Rockwell" charset="0"/>
                <a:ea typeface="Rockwell" charset="0"/>
                <a:cs typeface="Rockwell" charset="0"/>
              </a:rPr>
              <a:t>	</a:t>
            </a:r>
            <a:r>
              <a:rPr lang="en-US" sz="2400" dirty="0" smtClean="0">
                <a:solidFill>
                  <a:schemeClr val="accent6">
                    <a:lumMod val="50000"/>
                  </a:schemeClr>
                </a:solidFill>
                <a:latin typeface="Rockwell" charset="0"/>
                <a:ea typeface="Rockwell" charset="0"/>
                <a:cs typeface="Rockwell" charset="0"/>
              </a:rPr>
              <a:t>blue counties</a:t>
            </a:r>
          </a:p>
          <a:p>
            <a:pPr marL="285750" indent="-285750">
              <a:buFont typeface="Arial" panose="020B0604020202020204" pitchFamily="34" charset="0"/>
              <a:buChar char="•"/>
            </a:pPr>
            <a:r>
              <a:rPr lang="en-US" sz="2400" dirty="0" smtClean="0">
                <a:solidFill>
                  <a:schemeClr val="accent6">
                    <a:lumMod val="50000"/>
                  </a:schemeClr>
                </a:solidFill>
                <a:latin typeface="Rockwell" charset="0"/>
                <a:ea typeface="Rockwell" charset="0"/>
                <a:cs typeface="Rockwell" charset="0"/>
              </a:rPr>
              <a:t>  When the landowner is </a:t>
            </a:r>
            <a:r>
              <a:rPr lang="en-US" sz="2400" u="sng" dirty="0" smtClean="0">
                <a:solidFill>
                  <a:schemeClr val="accent6">
                    <a:lumMod val="50000"/>
                  </a:schemeClr>
                </a:solidFill>
                <a:latin typeface="Rockwell" charset="0"/>
                <a:ea typeface="Rockwell" charset="0"/>
                <a:cs typeface="Rockwell" charset="0"/>
              </a:rPr>
              <a:t>asked</a:t>
            </a:r>
            <a:r>
              <a:rPr lang="en-US" sz="2400" dirty="0" smtClean="0">
                <a:solidFill>
                  <a:schemeClr val="accent6">
                    <a:lumMod val="50000"/>
                  </a:schemeClr>
                </a:solidFill>
                <a:latin typeface="Rockwell" charset="0"/>
                <a:ea typeface="Rockwell" charset="0"/>
                <a:cs typeface="Rockwell" charset="0"/>
              </a:rPr>
              <a:t> and </a:t>
            </a:r>
            <a:r>
              <a:rPr lang="en-US" sz="2400" u="sng" dirty="0" smtClean="0">
                <a:solidFill>
                  <a:schemeClr val="accent6">
                    <a:lumMod val="50000"/>
                  </a:schemeClr>
                </a:solidFill>
                <a:latin typeface="Rockwell" charset="0"/>
                <a:ea typeface="Rockwell" charset="0"/>
                <a:cs typeface="Rockwell" charset="0"/>
              </a:rPr>
              <a:t>educated</a:t>
            </a:r>
          </a:p>
          <a:p>
            <a:pPr marL="285750" lvl="2" indent="-285750">
              <a:buFont typeface="Arial" panose="020B0604020202020204" pitchFamily="34" charset="0"/>
              <a:buChar char="•"/>
            </a:pPr>
            <a:r>
              <a:rPr lang="en-US" sz="2400" dirty="0" smtClean="0">
                <a:solidFill>
                  <a:schemeClr val="accent6">
                    <a:lumMod val="50000"/>
                  </a:schemeClr>
                </a:solidFill>
                <a:latin typeface="Rockwell" charset="0"/>
                <a:ea typeface="Rockwell" charset="0"/>
                <a:cs typeface="Rockwell" charset="0"/>
              </a:rPr>
              <a:t>  When there is additional $ incentive</a:t>
            </a:r>
          </a:p>
          <a:p>
            <a:pPr marL="285750" lvl="2" indent="-285750">
              <a:buFont typeface="Arial" panose="020B0604020202020204" pitchFamily="34" charset="0"/>
              <a:buChar char="•"/>
            </a:pPr>
            <a:r>
              <a:rPr lang="en-US" sz="2400" dirty="0" smtClean="0">
                <a:solidFill>
                  <a:schemeClr val="accent6">
                    <a:lumMod val="50000"/>
                  </a:schemeClr>
                </a:solidFill>
                <a:latin typeface="Rockwell" charset="0"/>
                <a:ea typeface="Rockwell" charset="0"/>
                <a:cs typeface="Rockwell" charset="0"/>
              </a:rPr>
              <a:t>  </a:t>
            </a:r>
            <a:r>
              <a:rPr lang="en-US" sz="2300" dirty="0" smtClean="0">
                <a:solidFill>
                  <a:schemeClr val="accent6">
                    <a:lumMod val="50000"/>
                  </a:schemeClr>
                </a:solidFill>
                <a:latin typeface="Rockwell" charset="0"/>
                <a:ea typeface="Rockwell" charset="0"/>
                <a:cs typeface="Rockwell" charset="0"/>
              </a:rPr>
              <a:t>When there is outside assistance to maintain the buffer</a:t>
            </a:r>
          </a:p>
          <a:p>
            <a:pPr marL="285750" lvl="2" indent="-285750">
              <a:buFont typeface="Arial" panose="020B0604020202020204" pitchFamily="34" charset="0"/>
              <a:buChar char="•"/>
            </a:pPr>
            <a:r>
              <a:rPr lang="en-US" sz="2400" dirty="0">
                <a:solidFill>
                  <a:schemeClr val="accent6">
                    <a:lumMod val="50000"/>
                  </a:schemeClr>
                </a:solidFill>
                <a:latin typeface="Rockwell" charset="0"/>
                <a:ea typeface="Rockwell" charset="0"/>
                <a:cs typeface="Rockwell" charset="0"/>
              </a:rPr>
              <a:t> </a:t>
            </a:r>
            <a:r>
              <a:rPr lang="en-US" sz="2400" dirty="0" smtClean="0">
                <a:solidFill>
                  <a:schemeClr val="accent6">
                    <a:lumMod val="50000"/>
                  </a:schemeClr>
                </a:solidFill>
                <a:latin typeface="Rockwell" charset="0"/>
                <a:ea typeface="Rockwell" charset="0"/>
                <a:cs typeface="Rockwell" charset="0"/>
              </a:rPr>
              <a:t> These steps have shown near perfect </a:t>
            </a:r>
          </a:p>
          <a:p>
            <a:pPr lvl="2"/>
            <a:r>
              <a:rPr lang="en-US" sz="2400" dirty="0">
                <a:solidFill>
                  <a:schemeClr val="accent6">
                    <a:lumMod val="50000"/>
                  </a:schemeClr>
                </a:solidFill>
                <a:latin typeface="Rockwell" charset="0"/>
                <a:ea typeface="Rockwell" charset="0"/>
                <a:cs typeface="Rockwell" charset="0"/>
              </a:rPr>
              <a:t>	</a:t>
            </a:r>
            <a:r>
              <a:rPr lang="en-US" sz="2400" dirty="0" smtClean="0">
                <a:solidFill>
                  <a:schemeClr val="accent6">
                    <a:lumMod val="50000"/>
                  </a:schemeClr>
                </a:solidFill>
                <a:latin typeface="Rockwell" charset="0"/>
                <a:ea typeface="Rockwell" charset="0"/>
                <a:cs typeface="Rockwell" charset="0"/>
              </a:rPr>
              <a:t>   enrollment success    </a:t>
            </a:r>
          </a:p>
          <a:p>
            <a:pPr>
              <a:buNone/>
            </a:pPr>
            <a:endParaRPr lang="en-US" sz="1800" dirty="0">
              <a:solidFill>
                <a:schemeClr val="accent6">
                  <a:lumMod val="50000"/>
                </a:schemeClr>
              </a:solidFill>
              <a:latin typeface="Rockwell" charset="0"/>
              <a:ea typeface="Rockwell" charset="0"/>
              <a:cs typeface="Rockwell" charset="0"/>
            </a:endParaRPr>
          </a:p>
        </p:txBody>
      </p:sp>
      <p:grpSp>
        <p:nvGrpSpPr>
          <p:cNvPr id="12" name="Shape 636"/>
          <p:cNvGrpSpPr/>
          <p:nvPr/>
        </p:nvGrpSpPr>
        <p:grpSpPr>
          <a:xfrm>
            <a:off x="333039" y="806801"/>
            <a:ext cx="495313" cy="480379"/>
            <a:chOff x="5292575" y="3681900"/>
            <a:chExt cx="420150" cy="373275"/>
          </a:xfrm>
        </p:grpSpPr>
        <p:sp>
          <p:nvSpPr>
            <p:cNvPr id="13" name="Shape 637"/>
            <p:cNvSpPr/>
            <p:nvPr/>
          </p:nvSpPr>
          <p:spPr>
            <a:xfrm>
              <a:off x="5292575" y="3706875"/>
              <a:ext cx="420150" cy="266700"/>
            </a:xfrm>
            <a:custGeom>
              <a:avLst/>
              <a:gdLst/>
              <a:ahLst/>
              <a:cxnLst/>
              <a:rect l="0" t="0" r="0" b="0"/>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638"/>
            <p:cNvSpPr/>
            <p:nvPr/>
          </p:nvSpPr>
          <p:spPr>
            <a:xfrm>
              <a:off x="5490475" y="3681900"/>
              <a:ext cx="24375" cy="25000"/>
            </a:xfrm>
            <a:custGeom>
              <a:avLst/>
              <a:gdLst/>
              <a:ahLst/>
              <a:cxnLst/>
              <a:rect l="0" t="0" r="0" b="0"/>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639"/>
            <p:cNvSpPr/>
            <p:nvPr/>
          </p:nvSpPr>
          <p:spPr>
            <a:xfrm>
              <a:off x="5358350" y="3973550"/>
              <a:ext cx="60900" cy="81625"/>
            </a:xfrm>
            <a:custGeom>
              <a:avLst/>
              <a:gdLst/>
              <a:ahLst/>
              <a:cxnLst/>
              <a:rect l="0" t="0" r="0" b="0"/>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640"/>
            <p:cNvSpPr/>
            <p:nvPr/>
          </p:nvSpPr>
          <p:spPr>
            <a:xfrm>
              <a:off x="5586050" y="3973550"/>
              <a:ext cx="60925" cy="81625"/>
            </a:xfrm>
            <a:custGeom>
              <a:avLst/>
              <a:gdLst/>
              <a:ahLst/>
              <a:cxnLst/>
              <a:rect l="0" t="0" r="0" b="0"/>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641"/>
            <p:cNvSpPr/>
            <p:nvPr/>
          </p:nvSpPr>
          <p:spPr>
            <a:xfrm>
              <a:off x="5316925" y="3731225"/>
              <a:ext cx="371450" cy="218000"/>
            </a:xfrm>
            <a:custGeom>
              <a:avLst/>
              <a:gdLst/>
              <a:ahLst/>
              <a:cxnLst/>
              <a:rect l="0" t="0" r="0" b="0"/>
              <a:pathLst>
                <a:path w="14858" h="8720" fill="none" extrusionOk="0">
                  <a:moveTo>
                    <a:pt x="1" y="0"/>
                  </a:moveTo>
                  <a:lnTo>
                    <a:pt x="1" y="8719"/>
                  </a:lnTo>
                  <a:lnTo>
                    <a:pt x="14857" y="8719"/>
                  </a:lnTo>
                  <a:lnTo>
                    <a:pt x="14857" y="0"/>
                  </a:lnTo>
                  <a:lnTo>
                    <a:pt x="1" y="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 name="Shape 642"/>
            <p:cNvSpPr/>
            <p:nvPr/>
          </p:nvSpPr>
          <p:spPr>
            <a:xfrm>
              <a:off x="5380250" y="3784800"/>
              <a:ext cx="230200" cy="115725"/>
            </a:xfrm>
            <a:custGeom>
              <a:avLst/>
              <a:gdLst/>
              <a:ahLst/>
              <a:cxnLst/>
              <a:rect l="0" t="0" r="0" b="0"/>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 name="Shape 643"/>
            <p:cNvSpPr/>
            <p:nvPr/>
          </p:nvSpPr>
          <p:spPr>
            <a:xfrm>
              <a:off x="5547700" y="3779925"/>
              <a:ext cx="68825" cy="68825"/>
            </a:xfrm>
            <a:custGeom>
              <a:avLst/>
              <a:gdLst/>
              <a:ahLst/>
              <a:cxnLst/>
              <a:rect l="0" t="0" r="0" b="0"/>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0964" y="68476"/>
            <a:ext cx="4563035" cy="3044400"/>
          </a:xfrm>
          <a:prstGeom prst="rect">
            <a:avLst/>
          </a:prstGeom>
        </p:spPr>
      </p:pic>
      <p:pic>
        <p:nvPicPr>
          <p:cNvPr id="20" name="Picture 19"/>
          <p:cNvPicPr>
            <a:picLocks noChangeAspect="1"/>
          </p:cNvPicPr>
          <p:nvPr/>
        </p:nvPicPr>
        <p:blipFill>
          <a:blip r:embed="rId4"/>
          <a:stretch>
            <a:fillRect/>
          </a:stretch>
        </p:blipFill>
        <p:spPr>
          <a:xfrm>
            <a:off x="3863754" y="767683"/>
            <a:ext cx="646232" cy="554784"/>
          </a:xfrm>
          <a:prstGeom prst="rect">
            <a:avLst/>
          </a:prstGeom>
        </p:spPr>
      </p:pic>
    </p:spTree>
    <p:extLst>
      <p:ext uri="{BB962C8B-B14F-4D97-AF65-F5344CB8AC3E}">
        <p14:creationId xmlns:p14="http://schemas.microsoft.com/office/powerpoint/2010/main" val="2045373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7" name="Shape 177"/>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US" dirty="0">
                <a:latin typeface="Rockwell" charset="0"/>
                <a:ea typeface="Rockwell" charset="0"/>
                <a:cs typeface="Rockwell" charset="0"/>
              </a:rPr>
              <a:t>Analysis</a:t>
            </a:r>
            <a:endParaRPr lang="en" dirty="0">
              <a:latin typeface="Rockwell" charset="0"/>
              <a:ea typeface="Rockwell" charset="0"/>
              <a:cs typeface="Rockwell" charset="0"/>
            </a:endParaRPr>
          </a:p>
        </p:txBody>
      </p:sp>
      <p:sp>
        <p:nvSpPr>
          <p:cNvPr id="176" name="Shape 176"/>
          <p:cNvSpPr txBox="1">
            <a:spLocks noGrp="1"/>
          </p:cNvSpPr>
          <p:nvPr>
            <p:ph type="body" idx="1"/>
          </p:nvPr>
        </p:nvSpPr>
        <p:spPr>
          <a:xfrm>
            <a:off x="1146025" y="1637802"/>
            <a:ext cx="7540800" cy="3158699"/>
          </a:xfrm>
          <a:prstGeom prst="rect">
            <a:avLst/>
          </a:prstGeom>
        </p:spPr>
        <p:txBody>
          <a:bodyPr lIns="91425" tIns="91425" rIns="91425" bIns="91425" anchor="t" anchorCtr="0">
            <a:noAutofit/>
          </a:bodyPr>
          <a:lstStyle/>
          <a:p>
            <a:pPr lvl="3"/>
            <a:endParaRPr lang="en-US" sz="1800" dirty="0">
              <a:latin typeface="Rockwell" charset="0"/>
              <a:ea typeface="Rockwell" charset="0"/>
              <a:cs typeface="Rockwell" charset="0"/>
            </a:endParaRPr>
          </a:p>
          <a:p>
            <a:pPr lvl="3"/>
            <a:endParaRPr lang="en-US" sz="1050" dirty="0">
              <a:latin typeface="Rockwell" charset="0"/>
              <a:ea typeface="Rockwell" charset="0"/>
              <a:cs typeface="Rockwell" charset="0"/>
            </a:endParaRPr>
          </a:p>
        </p:txBody>
      </p:sp>
      <p:grpSp>
        <p:nvGrpSpPr>
          <p:cNvPr id="12" name="Shape 636"/>
          <p:cNvGrpSpPr/>
          <p:nvPr/>
        </p:nvGrpSpPr>
        <p:grpSpPr>
          <a:xfrm>
            <a:off x="333039" y="806801"/>
            <a:ext cx="495313" cy="480379"/>
            <a:chOff x="5292575" y="3681900"/>
            <a:chExt cx="420150" cy="373275"/>
          </a:xfrm>
        </p:grpSpPr>
        <p:sp>
          <p:nvSpPr>
            <p:cNvPr id="13" name="Shape 637"/>
            <p:cNvSpPr/>
            <p:nvPr/>
          </p:nvSpPr>
          <p:spPr>
            <a:xfrm>
              <a:off x="5292575" y="3706875"/>
              <a:ext cx="420150" cy="266700"/>
            </a:xfrm>
            <a:custGeom>
              <a:avLst/>
              <a:gdLst/>
              <a:ahLst/>
              <a:cxnLst/>
              <a:rect l="0" t="0" r="0" b="0"/>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638"/>
            <p:cNvSpPr/>
            <p:nvPr/>
          </p:nvSpPr>
          <p:spPr>
            <a:xfrm>
              <a:off x="5490475" y="3681900"/>
              <a:ext cx="24375" cy="25000"/>
            </a:xfrm>
            <a:custGeom>
              <a:avLst/>
              <a:gdLst/>
              <a:ahLst/>
              <a:cxnLst/>
              <a:rect l="0" t="0" r="0" b="0"/>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639"/>
            <p:cNvSpPr/>
            <p:nvPr/>
          </p:nvSpPr>
          <p:spPr>
            <a:xfrm>
              <a:off x="5358350" y="3973550"/>
              <a:ext cx="60900" cy="81625"/>
            </a:xfrm>
            <a:custGeom>
              <a:avLst/>
              <a:gdLst/>
              <a:ahLst/>
              <a:cxnLst/>
              <a:rect l="0" t="0" r="0" b="0"/>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640"/>
            <p:cNvSpPr/>
            <p:nvPr/>
          </p:nvSpPr>
          <p:spPr>
            <a:xfrm>
              <a:off x="5586050" y="3973550"/>
              <a:ext cx="60925" cy="81625"/>
            </a:xfrm>
            <a:custGeom>
              <a:avLst/>
              <a:gdLst/>
              <a:ahLst/>
              <a:cxnLst/>
              <a:rect l="0" t="0" r="0" b="0"/>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641"/>
            <p:cNvSpPr/>
            <p:nvPr/>
          </p:nvSpPr>
          <p:spPr>
            <a:xfrm>
              <a:off x="5316925" y="3731225"/>
              <a:ext cx="371450" cy="218000"/>
            </a:xfrm>
            <a:custGeom>
              <a:avLst/>
              <a:gdLst/>
              <a:ahLst/>
              <a:cxnLst/>
              <a:rect l="0" t="0" r="0" b="0"/>
              <a:pathLst>
                <a:path w="14858" h="8720" fill="none" extrusionOk="0">
                  <a:moveTo>
                    <a:pt x="1" y="0"/>
                  </a:moveTo>
                  <a:lnTo>
                    <a:pt x="1" y="8719"/>
                  </a:lnTo>
                  <a:lnTo>
                    <a:pt x="14857" y="8719"/>
                  </a:lnTo>
                  <a:lnTo>
                    <a:pt x="14857" y="0"/>
                  </a:lnTo>
                  <a:lnTo>
                    <a:pt x="1" y="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 name="Shape 642"/>
            <p:cNvSpPr/>
            <p:nvPr/>
          </p:nvSpPr>
          <p:spPr>
            <a:xfrm>
              <a:off x="5380250" y="3784800"/>
              <a:ext cx="230200" cy="115725"/>
            </a:xfrm>
            <a:custGeom>
              <a:avLst/>
              <a:gdLst/>
              <a:ahLst/>
              <a:cxnLst/>
              <a:rect l="0" t="0" r="0" b="0"/>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 name="Shape 643"/>
            <p:cNvSpPr/>
            <p:nvPr/>
          </p:nvSpPr>
          <p:spPr>
            <a:xfrm>
              <a:off x="5547700" y="3779925"/>
              <a:ext cx="68825" cy="68825"/>
            </a:xfrm>
            <a:custGeom>
              <a:avLst/>
              <a:gdLst/>
              <a:ahLst/>
              <a:cxnLst/>
              <a:rect l="0" t="0" r="0" b="0"/>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2" name="Rectangle 1"/>
          <p:cNvSpPr/>
          <p:nvPr/>
        </p:nvSpPr>
        <p:spPr>
          <a:xfrm>
            <a:off x="333039" y="2374725"/>
            <a:ext cx="4319643" cy="1815882"/>
          </a:xfrm>
          <a:prstGeom prst="rect">
            <a:avLst/>
          </a:prstGeom>
        </p:spPr>
        <p:txBody>
          <a:bodyPr wrap="square">
            <a:spAutoFit/>
          </a:bodyPr>
          <a:lstStyle/>
          <a:p>
            <a:pPr lvl="0" algn="ctr"/>
            <a:r>
              <a:rPr lang="en-US" sz="2800" dirty="0" smtClean="0">
                <a:latin typeface="Rockwell" charset="0"/>
                <a:ea typeface="Rockwell" charset="0"/>
                <a:cs typeface="Rockwell" charset="0"/>
              </a:rPr>
              <a:t>There are ~1.4 million acres of riparian area in crop, pasture or turf</a:t>
            </a:r>
            <a:r>
              <a:rPr lang="en" sz="2800" dirty="0">
                <a:latin typeface="Rockwell" charset="0"/>
                <a:ea typeface="Rockwell" charset="0"/>
                <a:cs typeface="Rockwell" charset="0"/>
              </a:rPr>
              <a:t> </a:t>
            </a:r>
            <a:r>
              <a:rPr lang="en" sz="2800" dirty="0" smtClean="0">
                <a:latin typeface="Rockwell" charset="0"/>
                <a:ea typeface="Rockwell" charset="0"/>
                <a:cs typeface="Rockwell" charset="0"/>
              </a:rPr>
              <a:t>in the watershed</a:t>
            </a:r>
            <a:endParaRPr lang="en-US" sz="2800" dirty="0" smtClean="0">
              <a:latin typeface="Rockwell" charset="0"/>
              <a:ea typeface="Rockwell" charset="0"/>
              <a:cs typeface="Rockwell"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2681" y="1559424"/>
            <a:ext cx="4168589" cy="3128397"/>
          </a:xfrm>
          <a:prstGeom prst="rect">
            <a:avLst/>
          </a:prstGeom>
        </p:spPr>
      </p:pic>
      <p:pic>
        <p:nvPicPr>
          <p:cNvPr id="20" name="Picture 19"/>
          <p:cNvPicPr>
            <a:picLocks noChangeAspect="1"/>
          </p:cNvPicPr>
          <p:nvPr/>
        </p:nvPicPr>
        <p:blipFill>
          <a:blip r:embed="rId4"/>
          <a:stretch>
            <a:fillRect/>
          </a:stretch>
        </p:blipFill>
        <p:spPr>
          <a:xfrm>
            <a:off x="3863754" y="767683"/>
            <a:ext cx="646232" cy="55478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ctrTitle"/>
          </p:nvPr>
        </p:nvSpPr>
        <p:spPr>
          <a:xfrm>
            <a:off x="3474720" y="1609344"/>
            <a:ext cx="5669280" cy="1480198"/>
          </a:xfrm>
          <a:prstGeom prst="rect">
            <a:avLst/>
          </a:prstGeom>
        </p:spPr>
        <p:txBody>
          <a:bodyPr lIns="91425" tIns="91425" rIns="91425" bIns="91425" anchor="b" anchorCtr="0">
            <a:noAutofit/>
          </a:bodyPr>
          <a:lstStyle/>
          <a:p>
            <a:pPr lvl="0"/>
            <a:r>
              <a:rPr lang="en-US" dirty="0">
                <a:latin typeface="Rockwell" charset="0"/>
                <a:ea typeface="Rockwell" charset="0"/>
                <a:cs typeface="Rockwell" charset="0"/>
              </a:rPr>
              <a:t>Challenges:</a:t>
            </a:r>
            <a:br>
              <a:rPr lang="en-US" dirty="0">
                <a:latin typeface="Rockwell" charset="0"/>
                <a:ea typeface="Rockwell" charset="0"/>
                <a:cs typeface="Rockwell" charset="0"/>
              </a:rPr>
            </a:br>
            <a:r>
              <a:rPr lang="en-US" sz="2200" i="1" dirty="0">
                <a:latin typeface="Rockwell" charset="0"/>
                <a:ea typeface="Rockwell" charset="0"/>
                <a:cs typeface="Rockwell" charset="0"/>
              </a:rPr>
              <a:t>Are our actions having the expected effect?</a:t>
            </a:r>
            <a:endParaRPr lang="en" sz="2200" dirty="0">
              <a:latin typeface="Rockwell" charset="0"/>
              <a:ea typeface="Rockwell" charset="0"/>
              <a:cs typeface="Rockwell" charset="0"/>
            </a:endParaRPr>
          </a:p>
        </p:txBody>
      </p:sp>
      <p:sp>
        <p:nvSpPr>
          <p:cNvPr id="136" name="Shape 136"/>
          <p:cNvSpPr txBox="1"/>
          <p:nvPr/>
        </p:nvSpPr>
        <p:spPr>
          <a:xfrm>
            <a:off x="0" y="503350"/>
            <a:ext cx="3471299" cy="3818699"/>
          </a:xfrm>
          <a:prstGeom prst="rect">
            <a:avLst/>
          </a:prstGeom>
          <a:noFill/>
          <a:ln>
            <a:noFill/>
          </a:ln>
        </p:spPr>
        <p:txBody>
          <a:bodyPr lIns="91425" tIns="91425" rIns="91425" bIns="91425" anchor="ctr" anchorCtr="0">
            <a:noAutofit/>
          </a:bodyPr>
          <a:lstStyle/>
          <a:p>
            <a:pPr lvl="0" algn="ctr">
              <a:spcBef>
                <a:spcPts val="0"/>
              </a:spcBef>
              <a:buNone/>
            </a:pPr>
            <a:r>
              <a:rPr lang="en-US" sz="20000" dirty="0">
                <a:solidFill>
                  <a:srgbClr val="18637B"/>
                </a:solidFill>
                <a:latin typeface="Rockwell" charset="0"/>
                <a:ea typeface="Rockwell" charset="0"/>
                <a:cs typeface="Rockwell" charset="0"/>
                <a:sym typeface="Roboto Slab"/>
              </a:rPr>
              <a:t>3</a:t>
            </a:r>
            <a:endParaRPr lang="en" sz="20000" dirty="0">
              <a:solidFill>
                <a:srgbClr val="18637B"/>
              </a:solidFill>
              <a:latin typeface="Rockwell" charset="0"/>
              <a:ea typeface="Rockwell" charset="0"/>
              <a:cs typeface="Rockwell" charset="0"/>
              <a:sym typeface="Roboto Slab"/>
            </a:endParaRPr>
          </a:p>
        </p:txBody>
      </p:sp>
    </p:spTree>
    <p:extLst>
      <p:ext uri="{BB962C8B-B14F-4D97-AF65-F5344CB8AC3E}">
        <p14:creationId xmlns:p14="http://schemas.microsoft.com/office/powerpoint/2010/main" val="2002317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920" t="13072" r="17650" b="6056"/>
          <a:stretch/>
        </p:blipFill>
        <p:spPr>
          <a:xfrm>
            <a:off x="3092823" y="116540"/>
            <a:ext cx="6203577" cy="4928869"/>
          </a:xfrm>
          <a:prstGeom prst="rect">
            <a:avLst/>
          </a:prstGeom>
        </p:spPr>
      </p:pic>
      <p:sp>
        <p:nvSpPr>
          <p:cNvPr id="3" name="TextBox 2"/>
          <p:cNvSpPr txBox="1"/>
          <p:nvPr/>
        </p:nvSpPr>
        <p:spPr>
          <a:xfrm>
            <a:off x="0" y="995082"/>
            <a:ext cx="3182471" cy="2677656"/>
          </a:xfrm>
          <a:prstGeom prst="rect">
            <a:avLst/>
          </a:prstGeom>
          <a:noFill/>
        </p:spPr>
        <p:txBody>
          <a:bodyPr wrap="square" rtlCol="0">
            <a:spAutoFit/>
          </a:bodyPr>
          <a:lstStyle/>
          <a:p>
            <a:r>
              <a:rPr lang="en-US" sz="2400" dirty="0" smtClean="0">
                <a:latin typeface="Rockwell" panose="02060603020205020403" pitchFamily="18" charset="0"/>
              </a:rPr>
              <a:t>New Analysis by ARS/</a:t>
            </a:r>
            <a:r>
              <a:rPr lang="en-US" sz="2400" dirty="0" err="1" smtClean="0">
                <a:latin typeface="Rockwell" panose="02060603020205020403" pitchFamily="18" charset="0"/>
              </a:rPr>
              <a:t>PennState</a:t>
            </a:r>
            <a:r>
              <a:rPr lang="en-US" sz="2400" dirty="0" smtClean="0">
                <a:latin typeface="Rockwell" panose="02060603020205020403" pitchFamily="18" charset="0"/>
              </a:rPr>
              <a:t> shows Buffer By-pass (aka concentrated flow): Need for improved whole farm planning.</a:t>
            </a:r>
            <a:endParaRPr lang="en-US" sz="2400" dirty="0">
              <a:latin typeface="Rockwell" panose="02060603020205020403" pitchFamily="18" charset="0"/>
            </a:endParaRPr>
          </a:p>
        </p:txBody>
      </p:sp>
    </p:spTree>
    <p:extLst>
      <p:ext uri="{BB962C8B-B14F-4D97-AF65-F5344CB8AC3E}">
        <p14:creationId xmlns:p14="http://schemas.microsoft.com/office/powerpoint/2010/main" val="5147960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7" name="Shape 177"/>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US" dirty="0" smtClean="0">
                <a:latin typeface="Rockwell" charset="0"/>
                <a:ea typeface="Rockwell" charset="0"/>
                <a:cs typeface="Rockwell" charset="0"/>
              </a:rPr>
              <a:t>Challenges</a:t>
            </a:r>
            <a:endParaRPr lang="en" dirty="0">
              <a:latin typeface="Rockwell" charset="0"/>
              <a:ea typeface="Rockwell" charset="0"/>
              <a:cs typeface="Rockwell" charset="0"/>
            </a:endParaRPr>
          </a:p>
        </p:txBody>
      </p:sp>
      <p:sp>
        <p:nvSpPr>
          <p:cNvPr id="176" name="Shape 176"/>
          <p:cNvSpPr txBox="1">
            <a:spLocks noGrp="1"/>
          </p:cNvSpPr>
          <p:nvPr>
            <p:ph type="body" idx="1"/>
          </p:nvPr>
        </p:nvSpPr>
        <p:spPr>
          <a:xfrm>
            <a:off x="750839" y="1428750"/>
            <a:ext cx="7858473" cy="3600450"/>
          </a:xfrm>
          <a:prstGeom prst="rect">
            <a:avLst/>
          </a:prstGeom>
        </p:spPr>
        <p:txBody>
          <a:bodyPr lIns="91425" tIns="91425" rIns="91425" bIns="91425" anchor="t" anchorCtr="0">
            <a:noAutofit/>
          </a:bodyPr>
          <a:lstStyle/>
          <a:p>
            <a:pPr>
              <a:buNone/>
            </a:pPr>
            <a:r>
              <a:rPr lang="en-US" sz="2000" dirty="0" smtClean="0">
                <a:solidFill>
                  <a:schemeClr val="accent6">
                    <a:lumMod val="50000"/>
                  </a:schemeClr>
                </a:solidFill>
                <a:latin typeface="Rockwell" charset="0"/>
                <a:ea typeface="Rockwell" charset="0"/>
                <a:cs typeface="Rockwell" charset="0"/>
              </a:rPr>
              <a:t>			</a:t>
            </a:r>
          </a:p>
          <a:p>
            <a:pPr marL="285750" lvl="4" indent="-285750">
              <a:buFont typeface="Arial" panose="020B0604020202020204" pitchFamily="34" charset="0"/>
              <a:buChar char="•"/>
            </a:pPr>
            <a:r>
              <a:rPr lang="en-US" sz="2000" dirty="0" smtClean="0">
                <a:solidFill>
                  <a:schemeClr val="accent6">
                    <a:lumMod val="50000"/>
                  </a:schemeClr>
                </a:solidFill>
                <a:latin typeface="Rockwell" charset="0"/>
                <a:ea typeface="Rockwell" charset="0"/>
                <a:cs typeface="Rockwell" charset="0"/>
              </a:rPr>
              <a:t>Lack of sustained leadership support</a:t>
            </a:r>
          </a:p>
          <a:p>
            <a:pPr marL="285750" lvl="4" indent="-285750">
              <a:buFont typeface="Arial" panose="020B0604020202020204" pitchFamily="34" charset="0"/>
              <a:buChar char="•"/>
            </a:pPr>
            <a:r>
              <a:rPr lang="en-US" sz="2000" dirty="0" smtClean="0">
                <a:solidFill>
                  <a:schemeClr val="accent6">
                    <a:lumMod val="50000"/>
                  </a:schemeClr>
                </a:solidFill>
                <a:latin typeface="Rockwell" charset="0"/>
                <a:ea typeface="Rockwell" charset="0"/>
                <a:cs typeface="Rockwell" charset="0"/>
              </a:rPr>
              <a:t>Keeping CREP fully operational in each state</a:t>
            </a:r>
          </a:p>
          <a:p>
            <a:pPr marL="285750" indent="-285750">
              <a:buFont typeface="Arial" panose="020B0604020202020204" pitchFamily="34" charset="0"/>
              <a:buChar char="•"/>
            </a:pPr>
            <a:r>
              <a:rPr lang="en-US" sz="2000" dirty="0" smtClean="0">
                <a:solidFill>
                  <a:schemeClr val="accent6">
                    <a:lumMod val="50000"/>
                  </a:schemeClr>
                </a:solidFill>
                <a:latin typeface="Rockwell" charset="0"/>
                <a:ea typeface="Rockwell" charset="0"/>
                <a:cs typeface="Rockwell" charset="0"/>
              </a:rPr>
              <a:t>Staff turnover, low numbers of TSPs</a:t>
            </a:r>
          </a:p>
          <a:p>
            <a:pPr marL="285750" indent="-285750">
              <a:buFont typeface="Arial" panose="020B0604020202020204" pitchFamily="34" charset="0"/>
              <a:buChar char="•"/>
            </a:pPr>
            <a:r>
              <a:rPr lang="en-US" sz="2000" dirty="0" smtClean="0">
                <a:solidFill>
                  <a:schemeClr val="accent6">
                    <a:lumMod val="50000"/>
                  </a:schemeClr>
                </a:solidFill>
                <a:latin typeface="Rockwell" charset="0"/>
                <a:ea typeface="Rockwell" charset="0"/>
                <a:cs typeface="Rockwell" charset="0"/>
              </a:rPr>
              <a:t>Competing programs for critical riparian area</a:t>
            </a:r>
          </a:p>
          <a:p>
            <a:pPr marL="285750" indent="-285750">
              <a:buFont typeface="Arial" panose="020B0604020202020204" pitchFamily="34" charset="0"/>
              <a:buChar char="•"/>
            </a:pPr>
            <a:r>
              <a:rPr lang="en-US" sz="2000" dirty="0" smtClean="0">
                <a:solidFill>
                  <a:schemeClr val="accent6">
                    <a:lumMod val="50000"/>
                  </a:schemeClr>
                </a:solidFill>
                <a:latin typeface="Rockwell" charset="0"/>
                <a:ea typeface="Rockwell" charset="0"/>
                <a:cs typeface="Rockwell" charset="0"/>
              </a:rPr>
              <a:t>Many </a:t>
            </a:r>
            <a:r>
              <a:rPr lang="en-US" sz="2000" dirty="0" smtClean="0">
                <a:solidFill>
                  <a:schemeClr val="accent6">
                    <a:lumMod val="50000"/>
                  </a:schemeClr>
                </a:solidFill>
                <a:latin typeface="Rockwell" panose="02060603020205020403" pitchFamily="18" charset="0"/>
                <a:ea typeface="Rockwell" charset="0"/>
                <a:cs typeface="Rockwell" charset="0"/>
              </a:rPr>
              <a:t>localities and TSPs still don’t get it</a:t>
            </a:r>
          </a:p>
          <a:p>
            <a:pPr marL="285750" indent="-285750">
              <a:buFont typeface="Arial" panose="020B0604020202020204" pitchFamily="34" charset="0"/>
              <a:buChar char="•"/>
            </a:pPr>
            <a:r>
              <a:rPr lang="en-US" sz="2000" dirty="0" smtClean="0">
                <a:solidFill>
                  <a:schemeClr val="accent6">
                    <a:lumMod val="50000"/>
                  </a:schemeClr>
                </a:solidFill>
                <a:latin typeface="Rockwell" panose="02060603020205020403" pitchFamily="18" charset="0"/>
                <a:ea typeface="Rockwell" charset="0"/>
                <a:cs typeface="Rockwell" charset="0"/>
              </a:rPr>
              <a:t>Slow pace-- need to </a:t>
            </a:r>
            <a:r>
              <a:rPr lang="en-US" sz="2000" u="sng" dirty="0" smtClean="0">
                <a:solidFill>
                  <a:schemeClr val="accent6">
                    <a:lumMod val="50000"/>
                  </a:schemeClr>
                </a:solidFill>
                <a:latin typeface="Rockwell" panose="02060603020205020403" pitchFamily="18" charset="0"/>
                <a:ea typeface="Rockwell" charset="0"/>
                <a:cs typeface="Rockwell" charset="0"/>
              </a:rPr>
              <a:t>greatly accelerate eff</a:t>
            </a:r>
            <a:r>
              <a:rPr lang="en-US" sz="2000" dirty="0" smtClean="0">
                <a:solidFill>
                  <a:schemeClr val="accent6">
                    <a:lumMod val="50000"/>
                  </a:schemeClr>
                </a:solidFill>
                <a:latin typeface="Rockwell" panose="02060603020205020403" pitchFamily="18" charset="0"/>
                <a:ea typeface="Rockwell" charset="0"/>
                <a:cs typeface="Rockwell" charset="0"/>
              </a:rPr>
              <a:t>orts</a:t>
            </a:r>
          </a:p>
          <a:p>
            <a:pPr marL="285750" indent="-285750">
              <a:buFont typeface="Arial" panose="020B0604020202020204" pitchFamily="34" charset="0"/>
              <a:buChar char="•"/>
            </a:pPr>
            <a:r>
              <a:rPr lang="en-US" sz="2000" dirty="0" smtClean="0">
                <a:solidFill>
                  <a:schemeClr val="accent6">
                    <a:lumMod val="50000"/>
                  </a:schemeClr>
                </a:solidFill>
                <a:latin typeface="Rockwell" panose="02060603020205020403" pitchFamily="18" charset="0"/>
                <a:ea typeface="Rockwell" charset="0"/>
                <a:cs typeface="Rockwell" charset="0"/>
              </a:rPr>
              <a:t>No concerted buffer program for non-Ag lands</a:t>
            </a:r>
          </a:p>
          <a:p>
            <a:pPr>
              <a:buNone/>
            </a:pPr>
            <a:endParaRPr lang="en-US" sz="1100" dirty="0">
              <a:solidFill>
                <a:schemeClr val="accent6">
                  <a:lumMod val="50000"/>
                </a:schemeClr>
              </a:solidFill>
              <a:latin typeface="Rockwell" charset="0"/>
              <a:ea typeface="Rockwell" charset="0"/>
              <a:cs typeface="Rockwell" charset="0"/>
            </a:endParaRPr>
          </a:p>
          <a:p>
            <a:pPr>
              <a:buNone/>
            </a:pPr>
            <a:r>
              <a:rPr lang="en-US" sz="2000" b="1" dirty="0">
                <a:solidFill>
                  <a:schemeClr val="accent6">
                    <a:lumMod val="50000"/>
                  </a:schemeClr>
                </a:solidFill>
                <a:latin typeface="Rockwell" charset="0"/>
                <a:ea typeface="Rockwell" charset="0"/>
                <a:cs typeface="Rockwell" charset="0"/>
              </a:rPr>
              <a:t>Buffers remain at record </a:t>
            </a:r>
            <a:r>
              <a:rPr lang="en-US" sz="2000" b="1" dirty="0" smtClean="0">
                <a:solidFill>
                  <a:schemeClr val="accent6">
                    <a:lumMod val="50000"/>
                  </a:schemeClr>
                </a:solidFill>
                <a:latin typeface="Rockwell" charset="0"/>
                <a:ea typeface="Rockwell" charset="0"/>
                <a:cs typeface="Rockwell" charset="0"/>
              </a:rPr>
              <a:t>lows--increasing acreage is v</a:t>
            </a:r>
            <a:r>
              <a:rPr lang="en" sz="2000" b="1" dirty="0" smtClean="0">
                <a:solidFill>
                  <a:schemeClr val="accent6">
                    <a:lumMod val="50000"/>
                  </a:schemeClr>
                </a:solidFill>
                <a:latin typeface="Rockwell" charset="0"/>
                <a:ea typeface="Rockwell" charset="0"/>
                <a:cs typeface="Rockwell" charset="0"/>
              </a:rPr>
              <a:t>ery </a:t>
            </a:r>
            <a:r>
              <a:rPr lang="en" sz="2000" b="1" dirty="0">
                <a:solidFill>
                  <a:schemeClr val="accent6">
                    <a:lumMod val="50000"/>
                  </a:schemeClr>
                </a:solidFill>
                <a:latin typeface="Rockwell" charset="0"/>
                <a:ea typeface="Rockwell" charset="0"/>
                <a:cs typeface="Rockwell" charset="0"/>
              </a:rPr>
              <a:t>doable </a:t>
            </a:r>
            <a:r>
              <a:rPr lang="en" sz="2000" b="1" dirty="0" smtClean="0">
                <a:solidFill>
                  <a:schemeClr val="accent6">
                    <a:lumMod val="50000"/>
                  </a:schemeClr>
                </a:solidFill>
                <a:latin typeface="Rockwell" charset="0"/>
                <a:ea typeface="Rockwell" charset="0"/>
                <a:cs typeface="Rockwell" charset="0"/>
              </a:rPr>
              <a:t>but lacks strong, high-level </a:t>
            </a:r>
            <a:r>
              <a:rPr lang="en" sz="2000" b="1" dirty="0">
                <a:solidFill>
                  <a:schemeClr val="accent6">
                    <a:lumMod val="50000"/>
                  </a:schemeClr>
                </a:solidFill>
                <a:latin typeface="Rockwell" charset="0"/>
                <a:ea typeface="Rockwell" charset="0"/>
                <a:cs typeface="Rockwell" charset="0"/>
              </a:rPr>
              <a:t>leadership </a:t>
            </a:r>
            <a:r>
              <a:rPr lang="en" sz="2000" b="1" dirty="0" smtClean="0">
                <a:solidFill>
                  <a:schemeClr val="accent6">
                    <a:lumMod val="50000"/>
                  </a:schemeClr>
                </a:solidFill>
                <a:latin typeface="Rockwell" charset="0"/>
                <a:ea typeface="Rockwell" charset="0"/>
                <a:cs typeface="Rockwell" charset="0"/>
              </a:rPr>
              <a:t>and focused implementation.</a:t>
            </a:r>
            <a:endParaRPr lang="en" sz="2000" b="1" dirty="0">
              <a:solidFill>
                <a:schemeClr val="accent6">
                  <a:lumMod val="50000"/>
                </a:schemeClr>
              </a:solidFill>
              <a:latin typeface="Rockwell" charset="0"/>
              <a:ea typeface="Rockwell" charset="0"/>
              <a:cs typeface="Rockwell" charset="0"/>
            </a:endParaRPr>
          </a:p>
          <a:p>
            <a:pPr>
              <a:buNone/>
            </a:pPr>
            <a:endParaRPr lang="en-US" sz="1800" dirty="0">
              <a:solidFill>
                <a:schemeClr val="accent6">
                  <a:lumMod val="50000"/>
                </a:schemeClr>
              </a:solidFill>
              <a:latin typeface="Rockwell" charset="0"/>
              <a:ea typeface="Rockwell" charset="0"/>
              <a:cs typeface="Rockwell" charset="0"/>
            </a:endParaRPr>
          </a:p>
          <a:p>
            <a:pPr marL="285750" indent="-285750">
              <a:buFont typeface="Arial" panose="020B0604020202020204" pitchFamily="34" charset="0"/>
              <a:buChar char="•"/>
            </a:pPr>
            <a:endParaRPr lang="en-US" sz="2400" dirty="0" smtClean="0">
              <a:solidFill>
                <a:schemeClr val="accent6">
                  <a:lumMod val="50000"/>
                </a:schemeClr>
              </a:solidFill>
              <a:latin typeface="Rockwell" charset="0"/>
              <a:ea typeface="Rockwell" charset="0"/>
              <a:cs typeface="Rockwell" charset="0"/>
            </a:endParaRPr>
          </a:p>
        </p:txBody>
      </p:sp>
      <p:grpSp>
        <p:nvGrpSpPr>
          <p:cNvPr id="12" name="Shape 636"/>
          <p:cNvGrpSpPr/>
          <p:nvPr/>
        </p:nvGrpSpPr>
        <p:grpSpPr>
          <a:xfrm>
            <a:off x="333039" y="806801"/>
            <a:ext cx="495313" cy="480379"/>
            <a:chOff x="5292575" y="3681900"/>
            <a:chExt cx="420150" cy="373275"/>
          </a:xfrm>
        </p:grpSpPr>
        <p:sp>
          <p:nvSpPr>
            <p:cNvPr id="13" name="Shape 637"/>
            <p:cNvSpPr/>
            <p:nvPr/>
          </p:nvSpPr>
          <p:spPr>
            <a:xfrm>
              <a:off x="5292575" y="3706875"/>
              <a:ext cx="420150" cy="266700"/>
            </a:xfrm>
            <a:custGeom>
              <a:avLst/>
              <a:gdLst/>
              <a:ahLst/>
              <a:cxnLst/>
              <a:rect l="0" t="0" r="0" b="0"/>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638"/>
            <p:cNvSpPr/>
            <p:nvPr/>
          </p:nvSpPr>
          <p:spPr>
            <a:xfrm>
              <a:off x="5490475" y="3681900"/>
              <a:ext cx="24375" cy="25000"/>
            </a:xfrm>
            <a:custGeom>
              <a:avLst/>
              <a:gdLst/>
              <a:ahLst/>
              <a:cxnLst/>
              <a:rect l="0" t="0" r="0" b="0"/>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639"/>
            <p:cNvSpPr/>
            <p:nvPr/>
          </p:nvSpPr>
          <p:spPr>
            <a:xfrm>
              <a:off x="5358350" y="3973550"/>
              <a:ext cx="60900" cy="81625"/>
            </a:xfrm>
            <a:custGeom>
              <a:avLst/>
              <a:gdLst/>
              <a:ahLst/>
              <a:cxnLst/>
              <a:rect l="0" t="0" r="0" b="0"/>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640"/>
            <p:cNvSpPr/>
            <p:nvPr/>
          </p:nvSpPr>
          <p:spPr>
            <a:xfrm>
              <a:off x="5586050" y="3973550"/>
              <a:ext cx="60925" cy="81625"/>
            </a:xfrm>
            <a:custGeom>
              <a:avLst/>
              <a:gdLst/>
              <a:ahLst/>
              <a:cxnLst/>
              <a:rect l="0" t="0" r="0" b="0"/>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641"/>
            <p:cNvSpPr/>
            <p:nvPr/>
          </p:nvSpPr>
          <p:spPr>
            <a:xfrm>
              <a:off x="5316925" y="3731225"/>
              <a:ext cx="371450" cy="218000"/>
            </a:xfrm>
            <a:custGeom>
              <a:avLst/>
              <a:gdLst/>
              <a:ahLst/>
              <a:cxnLst/>
              <a:rect l="0" t="0" r="0" b="0"/>
              <a:pathLst>
                <a:path w="14858" h="8720" fill="none" extrusionOk="0">
                  <a:moveTo>
                    <a:pt x="1" y="0"/>
                  </a:moveTo>
                  <a:lnTo>
                    <a:pt x="1" y="8719"/>
                  </a:lnTo>
                  <a:lnTo>
                    <a:pt x="14857" y="8719"/>
                  </a:lnTo>
                  <a:lnTo>
                    <a:pt x="14857" y="0"/>
                  </a:lnTo>
                  <a:lnTo>
                    <a:pt x="1" y="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 name="Shape 642"/>
            <p:cNvSpPr/>
            <p:nvPr/>
          </p:nvSpPr>
          <p:spPr>
            <a:xfrm>
              <a:off x="5380250" y="3784800"/>
              <a:ext cx="230200" cy="115725"/>
            </a:xfrm>
            <a:custGeom>
              <a:avLst/>
              <a:gdLst/>
              <a:ahLst/>
              <a:cxnLst/>
              <a:rect l="0" t="0" r="0" b="0"/>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 name="Shape 643"/>
            <p:cNvSpPr/>
            <p:nvPr/>
          </p:nvSpPr>
          <p:spPr>
            <a:xfrm>
              <a:off x="5547700" y="3779925"/>
              <a:ext cx="68825" cy="68825"/>
            </a:xfrm>
            <a:custGeom>
              <a:avLst/>
              <a:gdLst/>
              <a:ahLst/>
              <a:cxnLst/>
              <a:rect l="0" t="0" r="0" b="0"/>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20" name="Picture 19"/>
          <p:cNvPicPr>
            <a:picLocks noChangeAspect="1"/>
          </p:cNvPicPr>
          <p:nvPr/>
        </p:nvPicPr>
        <p:blipFill>
          <a:blip r:embed="rId3"/>
          <a:stretch>
            <a:fillRect/>
          </a:stretch>
        </p:blipFill>
        <p:spPr>
          <a:xfrm>
            <a:off x="3863754" y="767683"/>
            <a:ext cx="646232" cy="554784"/>
          </a:xfrm>
          <a:prstGeom prst="rect">
            <a:avLst/>
          </a:prstGeom>
        </p:spPr>
      </p:pic>
    </p:spTree>
    <p:extLst>
      <p:ext uri="{BB962C8B-B14F-4D97-AF65-F5344CB8AC3E}">
        <p14:creationId xmlns:p14="http://schemas.microsoft.com/office/powerpoint/2010/main" val="3661307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ctrTitle"/>
          </p:nvPr>
        </p:nvSpPr>
        <p:spPr>
          <a:xfrm>
            <a:off x="3474720" y="1609344"/>
            <a:ext cx="5669280" cy="1481328"/>
          </a:xfrm>
          <a:prstGeom prst="rect">
            <a:avLst/>
          </a:prstGeom>
        </p:spPr>
        <p:txBody>
          <a:bodyPr lIns="91425" tIns="91425" rIns="91425" bIns="91425" anchor="b" anchorCtr="0">
            <a:noAutofit/>
          </a:bodyPr>
          <a:lstStyle/>
          <a:p>
            <a:pPr lvl="0"/>
            <a:r>
              <a:rPr lang="en-US" dirty="0">
                <a:latin typeface="Rockwell" charset="0"/>
                <a:ea typeface="Rockwell" charset="0"/>
                <a:cs typeface="Rockwell" charset="0"/>
              </a:rPr>
              <a:t>Adaptations:</a:t>
            </a:r>
            <a:br>
              <a:rPr lang="en-US" dirty="0">
                <a:latin typeface="Rockwell" charset="0"/>
                <a:ea typeface="Rockwell" charset="0"/>
                <a:cs typeface="Rockwell" charset="0"/>
              </a:rPr>
            </a:br>
            <a:r>
              <a:rPr lang="en-US" sz="2200" i="1" dirty="0">
                <a:latin typeface="Rockwell" charset="0"/>
                <a:ea typeface="Rockwell" charset="0"/>
                <a:cs typeface="Rockwell" charset="0"/>
              </a:rPr>
              <a:t>How should we adapt?</a:t>
            </a:r>
            <a:endParaRPr lang="en" dirty="0">
              <a:latin typeface="Rockwell" charset="0"/>
              <a:ea typeface="Rockwell" charset="0"/>
              <a:cs typeface="Rockwell" charset="0"/>
            </a:endParaRPr>
          </a:p>
        </p:txBody>
      </p:sp>
      <p:sp>
        <p:nvSpPr>
          <p:cNvPr id="136" name="Shape 136"/>
          <p:cNvSpPr txBox="1"/>
          <p:nvPr/>
        </p:nvSpPr>
        <p:spPr>
          <a:xfrm>
            <a:off x="0" y="503350"/>
            <a:ext cx="3471299" cy="3818699"/>
          </a:xfrm>
          <a:prstGeom prst="rect">
            <a:avLst/>
          </a:prstGeom>
          <a:noFill/>
          <a:ln>
            <a:noFill/>
          </a:ln>
        </p:spPr>
        <p:txBody>
          <a:bodyPr lIns="91425" tIns="91425" rIns="91425" bIns="91425" anchor="ctr" anchorCtr="0">
            <a:noAutofit/>
          </a:bodyPr>
          <a:lstStyle/>
          <a:p>
            <a:pPr lvl="0" algn="ctr">
              <a:spcBef>
                <a:spcPts val="0"/>
              </a:spcBef>
              <a:buNone/>
            </a:pPr>
            <a:r>
              <a:rPr lang="en-US" sz="20000" dirty="0">
                <a:solidFill>
                  <a:srgbClr val="18637B"/>
                </a:solidFill>
                <a:latin typeface="Rockwell" charset="0"/>
                <a:ea typeface="Rockwell" charset="0"/>
                <a:cs typeface="Rockwell" charset="0"/>
                <a:sym typeface="Roboto Slab"/>
              </a:rPr>
              <a:t>4</a:t>
            </a:r>
            <a:endParaRPr lang="en" sz="20000" dirty="0">
              <a:solidFill>
                <a:srgbClr val="18637B"/>
              </a:solidFill>
              <a:latin typeface="Rockwell" charset="0"/>
              <a:ea typeface="Rockwell" charset="0"/>
              <a:cs typeface="Rockwell" charset="0"/>
              <a:sym typeface="Roboto Slab"/>
            </a:endParaRPr>
          </a:p>
        </p:txBody>
      </p:sp>
    </p:spTree>
    <p:extLst>
      <p:ext uri="{BB962C8B-B14F-4D97-AF65-F5344CB8AC3E}">
        <p14:creationId xmlns:p14="http://schemas.microsoft.com/office/powerpoint/2010/main" val="1542300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1076495" y="530725"/>
            <a:ext cx="3487414" cy="1028700"/>
          </a:xfrm>
          <a:prstGeom prst="rect">
            <a:avLst/>
          </a:prstGeom>
        </p:spPr>
        <p:txBody>
          <a:bodyPr lIns="91425" tIns="91425" rIns="91425" bIns="91425" anchor="ctr" anchorCtr="0">
            <a:noAutofit/>
          </a:bodyPr>
          <a:lstStyle/>
          <a:p>
            <a:pPr lvl="0" rtl="0">
              <a:spcBef>
                <a:spcPts val="0"/>
              </a:spcBef>
              <a:buNone/>
            </a:pPr>
            <a:r>
              <a:rPr lang="en-US" dirty="0">
                <a:latin typeface="Rockwell" charset="0"/>
                <a:ea typeface="Rockwell" charset="0"/>
                <a:cs typeface="Rockwell" charset="0"/>
              </a:rPr>
              <a:t>Based on what we’ve learned, we plan to</a:t>
            </a:r>
            <a:r>
              <a:rPr lang="mr-IN" dirty="0">
                <a:latin typeface="Rockwell" charset="0"/>
                <a:ea typeface="Rockwell" charset="0"/>
                <a:cs typeface="Rockwell" charset="0"/>
              </a:rPr>
              <a:t>…</a:t>
            </a:r>
            <a:endParaRPr lang="en" dirty="0">
              <a:latin typeface="Rockwell" charset="0"/>
              <a:ea typeface="Rockwell" charset="0"/>
              <a:cs typeface="Rockwell" charset="0"/>
            </a:endParaRPr>
          </a:p>
        </p:txBody>
      </p:sp>
      <p:sp>
        <p:nvSpPr>
          <p:cNvPr id="206" name="Shape 206"/>
          <p:cNvSpPr txBox="1">
            <a:spLocks noGrp="1"/>
          </p:cNvSpPr>
          <p:nvPr>
            <p:ph type="body" idx="1"/>
          </p:nvPr>
        </p:nvSpPr>
        <p:spPr>
          <a:xfrm>
            <a:off x="571074" y="1549981"/>
            <a:ext cx="8487450" cy="3158699"/>
          </a:xfrm>
          <a:prstGeom prst="rect">
            <a:avLst/>
          </a:prstGeom>
        </p:spPr>
        <p:txBody>
          <a:bodyPr lIns="91425" tIns="91425" rIns="91425" bIns="91425" anchor="t" anchorCtr="0">
            <a:noAutofit/>
          </a:bodyPr>
          <a:lstStyle/>
          <a:p>
            <a:pPr>
              <a:buNone/>
            </a:pPr>
            <a:r>
              <a:rPr lang="en" dirty="0" smtClean="0">
                <a:solidFill>
                  <a:schemeClr val="accent4">
                    <a:lumMod val="50000"/>
                  </a:schemeClr>
                </a:solidFill>
                <a:latin typeface="Rockwell" charset="0"/>
                <a:ea typeface="Rockwell" charset="0"/>
                <a:cs typeface="Rockwell" charset="0"/>
              </a:rPr>
              <a:t>Focus on Improved Implementation</a:t>
            </a:r>
          </a:p>
          <a:p>
            <a:pPr marL="342900" indent="-342900">
              <a:buFont typeface="Arial" panose="020B0604020202020204" pitchFamily="34" charset="0"/>
              <a:buChar char="•"/>
            </a:pPr>
            <a:r>
              <a:rPr lang="en" sz="2400" dirty="0" smtClean="0">
                <a:solidFill>
                  <a:schemeClr val="accent4">
                    <a:lumMod val="50000"/>
                  </a:schemeClr>
                </a:solidFill>
                <a:latin typeface="Rockwell" charset="0"/>
                <a:ea typeface="Rockwell" charset="0"/>
                <a:cs typeface="Rockwell" charset="0"/>
              </a:rPr>
              <a:t>Create fully-functioning local teams everywhere needed</a:t>
            </a:r>
          </a:p>
          <a:p>
            <a:pPr marL="342900" indent="-342900">
              <a:buFont typeface="Arial" panose="020B0604020202020204" pitchFamily="34" charset="0"/>
              <a:buChar char="•"/>
            </a:pPr>
            <a:r>
              <a:rPr lang="en" sz="2400" dirty="0" smtClean="0">
                <a:solidFill>
                  <a:schemeClr val="accent4">
                    <a:lumMod val="50000"/>
                  </a:schemeClr>
                </a:solidFill>
                <a:latin typeface="Rockwell" charset="0"/>
                <a:ea typeface="Rockwell" charset="0"/>
                <a:cs typeface="Rockwell" charset="0"/>
              </a:rPr>
              <a:t>Integrate </a:t>
            </a:r>
            <a:r>
              <a:rPr lang="en" sz="2400" dirty="0">
                <a:solidFill>
                  <a:schemeClr val="accent4">
                    <a:lumMod val="50000"/>
                  </a:schemeClr>
                </a:solidFill>
                <a:latin typeface="Rockwell" charset="0"/>
                <a:ea typeface="Rockwell" charset="0"/>
                <a:cs typeface="Rockwell" charset="0"/>
              </a:rPr>
              <a:t>RFB </a:t>
            </a:r>
            <a:r>
              <a:rPr lang="en" sz="2400" dirty="0" smtClean="0">
                <a:solidFill>
                  <a:schemeClr val="accent4">
                    <a:lumMod val="50000"/>
                  </a:schemeClr>
                </a:solidFill>
                <a:latin typeface="Rockwell" charset="0"/>
                <a:ea typeface="Rockwell" charset="0"/>
                <a:cs typeface="Rockwell" charset="0"/>
              </a:rPr>
              <a:t>upfront - part </a:t>
            </a:r>
            <a:r>
              <a:rPr lang="en" sz="2400" dirty="0">
                <a:solidFill>
                  <a:schemeClr val="accent4">
                    <a:lumMod val="50000"/>
                  </a:schemeClr>
                </a:solidFill>
                <a:latin typeface="Rockwell" charset="0"/>
                <a:ea typeface="Rockwell" charset="0"/>
                <a:cs typeface="Rockwell" charset="0"/>
              </a:rPr>
              <a:t>of </a:t>
            </a:r>
            <a:r>
              <a:rPr lang="en" sz="2400" dirty="0" smtClean="0">
                <a:solidFill>
                  <a:schemeClr val="accent4">
                    <a:lumMod val="50000"/>
                  </a:schemeClr>
                </a:solidFill>
                <a:latin typeface="Rockwell" charset="0"/>
                <a:ea typeface="Rockwell" charset="0"/>
                <a:cs typeface="Rockwell" charset="0"/>
              </a:rPr>
              <a:t>whole farm planning</a:t>
            </a:r>
          </a:p>
          <a:p>
            <a:pPr>
              <a:buNone/>
            </a:pPr>
            <a:r>
              <a:rPr lang="en" sz="2400" dirty="0">
                <a:solidFill>
                  <a:schemeClr val="accent4">
                    <a:lumMod val="50000"/>
                  </a:schemeClr>
                </a:solidFill>
                <a:latin typeface="Rockwell" charset="0"/>
                <a:ea typeface="Rockwell" charset="0"/>
                <a:cs typeface="Rockwell" charset="0"/>
              </a:rPr>
              <a:t>	</a:t>
            </a:r>
            <a:r>
              <a:rPr lang="en" sz="2400" dirty="0" smtClean="0">
                <a:solidFill>
                  <a:schemeClr val="accent4">
                    <a:lumMod val="50000"/>
                  </a:schemeClr>
                </a:solidFill>
                <a:latin typeface="Rockwell" charset="0"/>
                <a:ea typeface="Rockwell" charset="0"/>
                <a:cs typeface="Rockwell" charset="0"/>
              </a:rPr>
              <a:t>--</a:t>
            </a:r>
            <a:r>
              <a:rPr lang="en" sz="2200" dirty="0" smtClean="0">
                <a:solidFill>
                  <a:schemeClr val="accent4">
                    <a:lumMod val="50000"/>
                  </a:schemeClr>
                </a:solidFill>
                <a:latin typeface="Rockwell" charset="0"/>
                <a:ea typeface="Rockwell" charset="0"/>
                <a:cs typeface="Rockwell" charset="0"/>
              </a:rPr>
              <a:t>Address farm </a:t>
            </a:r>
            <a:r>
              <a:rPr lang="en" sz="2200" dirty="0">
                <a:solidFill>
                  <a:schemeClr val="accent4">
                    <a:lumMod val="50000"/>
                  </a:schemeClr>
                </a:solidFill>
                <a:latin typeface="Rockwell" charset="0"/>
                <a:ea typeface="Rockwell" charset="0"/>
                <a:cs typeface="Rockwell" charset="0"/>
              </a:rPr>
              <a:t>flow issues that create buffer </a:t>
            </a:r>
            <a:r>
              <a:rPr lang="en" sz="2200" dirty="0" smtClean="0">
                <a:solidFill>
                  <a:schemeClr val="accent4">
                    <a:lumMod val="50000"/>
                  </a:schemeClr>
                </a:solidFill>
                <a:latin typeface="Rockwell" charset="0"/>
                <a:ea typeface="Rockwell" charset="0"/>
                <a:cs typeface="Rockwell" charset="0"/>
              </a:rPr>
              <a:t>by-pass</a:t>
            </a:r>
            <a:endParaRPr lang="en" sz="2200" dirty="0">
              <a:solidFill>
                <a:schemeClr val="accent4">
                  <a:lumMod val="50000"/>
                </a:schemeClr>
              </a:solidFill>
              <a:latin typeface="Rockwell" charset="0"/>
              <a:ea typeface="Rockwell" charset="0"/>
              <a:cs typeface="Rockwell" charset="0"/>
            </a:endParaRPr>
          </a:p>
          <a:p>
            <a:pPr marL="342900" indent="-342900">
              <a:buFont typeface="Arial" panose="020B0604020202020204" pitchFamily="34" charset="0"/>
              <a:buChar char="•"/>
            </a:pPr>
            <a:r>
              <a:rPr lang="en" sz="2400" dirty="0" smtClean="0">
                <a:solidFill>
                  <a:schemeClr val="accent4">
                    <a:lumMod val="50000"/>
                  </a:schemeClr>
                </a:solidFill>
                <a:latin typeface="Rockwell" charset="0"/>
                <a:ea typeface="Rockwell" charset="0"/>
                <a:cs typeface="Rockwell" charset="0"/>
              </a:rPr>
              <a:t>Increase </a:t>
            </a:r>
            <a:r>
              <a:rPr lang="en" sz="2400" dirty="0">
                <a:solidFill>
                  <a:schemeClr val="accent4">
                    <a:lumMod val="50000"/>
                  </a:schemeClr>
                </a:solidFill>
                <a:latin typeface="Rockwell" charset="0"/>
                <a:ea typeface="Rockwell" charset="0"/>
                <a:cs typeface="Rockwell" charset="0"/>
              </a:rPr>
              <a:t>TSPs </a:t>
            </a:r>
            <a:r>
              <a:rPr lang="en" sz="2400" dirty="0" smtClean="0">
                <a:solidFill>
                  <a:schemeClr val="accent4">
                    <a:lumMod val="50000"/>
                  </a:schemeClr>
                </a:solidFill>
                <a:latin typeface="Rockwell" charset="0"/>
                <a:ea typeface="Rockwell" charset="0"/>
                <a:cs typeface="Rockwell" charset="0"/>
              </a:rPr>
              <a:t>through SWCDs </a:t>
            </a:r>
            <a:r>
              <a:rPr lang="en" sz="2000" dirty="0" smtClean="0">
                <a:solidFill>
                  <a:schemeClr val="accent4">
                    <a:lumMod val="50000"/>
                  </a:schemeClr>
                </a:solidFill>
                <a:latin typeface="Rockwell" panose="02060603020205020403" pitchFamily="18" charset="0"/>
                <a:ea typeface="Rockwell" charset="0"/>
                <a:cs typeface="Rockwell" charset="0"/>
              </a:rPr>
              <a:t>and </a:t>
            </a:r>
            <a:r>
              <a:rPr lang="en-US" sz="2000" dirty="0" smtClean="0">
                <a:latin typeface="Rockwell" panose="02060603020205020403" pitchFamily="18" charset="0"/>
                <a:ea typeface="Calibri" panose="020F0502020204030204" pitchFamily="34" charset="0"/>
              </a:rPr>
              <a:t>trusted </a:t>
            </a:r>
            <a:r>
              <a:rPr lang="en-US" sz="2000" dirty="0" smtClean="0">
                <a:latin typeface="Rockwell" panose="02060603020205020403" pitchFamily="18" charset="0"/>
                <a:ea typeface="Calibri" panose="020F0502020204030204" pitchFamily="34" charset="0"/>
              </a:rPr>
              <a:t>farm consultants (e.g., TU, Red Barn, CBF, ACB) …akin to </a:t>
            </a:r>
            <a:r>
              <a:rPr lang="en-US" sz="2000" i="1" dirty="0" smtClean="0">
                <a:latin typeface="Rockwell" panose="02060603020205020403" pitchFamily="18" charset="0"/>
                <a:ea typeface="Calibri" panose="020F0502020204030204" pitchFamily="34" charset="0"/>
              </a:rPr>
              <a:t>Boots on the Ground</a:t>
            </a:r>
          </a:p>
          <a:p>
            <a:pPr marL="342900" indent="-342900">
              <a:buFont typeface="Arial" panose="020B0604020202020204" pitchFamily="34" charset="0"/>
              <a:buChar char="•"/>
            </a:pPr>
            <a:r>
              <a:rPr lang="en-US" sz="2400" dirty="0" smtClean="0">
                <a:latin typeface="Rockwell" panose="02060603020205020403" pitchFamily="18" charset="0"/>
                <a:ea typeface="Calibri" panose="020F0502020204030204" pitchFamily="34" charset="0"/>
              </a:rPr>
              <a:t>Make It Easy-- provide </a:t>
            </a:r>
            <a:r>
              <a:rPr lang="en-US" sz="2400" dirty="0">
                <a:latin typeface="Rockwell" panose="02060603020205020403" pitchFamily="18" charset="0"/>
                <a:ea typeface="Calibri" panose="020F0502020204030204" pitchFamily="34" charset="0"/>
              </a:rPr>
              <a:t>comprehensive </a:t>
            </a:r>
            <a:r>
              <a:rPr lang="en-US" sz="2400" dirty="0" smtClean="0">
                <a:latin typeface="Rockwell" panose="02060603020205020403" pitchFamily="18" charset="0"/>
                <a:ea typeface="Calibri" panose="020F0502020204030204" pitchFamily="34" charset="0"/>
              </a:rPr>
              <a:t>services </a:t>
            </a:r>
            <a:r>
              <a:rPr lang="en-US" sz="2400" dirty="0">
                <a:latin typeface="Rockwell" panose="02060603020205020403" pitchFamily="18" charset="0"/>
                <a:ea typeface="Calibri" panose="020F0502020204030204" pitchFamily="34" charset="0"/>
              </a:rPr>
              <a:t>to </a:t>
            </a:r>
            <a:r>
              <a:rPr lang="en-US" sz="2400" dirty="0" smtClean="0">
                <a:latin typeface="Rockwell" panose="02060603020205020403" pitchFamily="18" charset="0"/>
                <a:ea typeface="Calibri" panose="020F0502020204030204" pitchFamily="34" charset="0"/>
              </a:rPr>
              <a:t>farmers (sign-up, maintenance, etc.) </a:t>
            </a:r>
          </a:p>
          <a:p>
            <a:pPr marL="342900" indent="-342900">
              <a:buFont typeface="Arial" panose="020B0604020202020204" pitchFamily="34" charset="0"/>
              <a:buChar char="•"/>
            </a:pPr>
            <a:r>
              <a:rPr lang="en" sz="2400" dirty="0" smtClean="0">
                <a:solidFill>
                  <a:schemeClr val="accent4">
                    <a:lumMod val="50000"/>
                  </a:schemeClr>
                </a:solidFill>
                <a:latin typeface="Rockwell" charset="0"/>
                <a:ea typeface="Rockwell" charset="0"/>
                <a:cs typeface="Rockwell" charset="0"/>
              </a:rPr>
              <a:t>Notch up conservation </a:t>
            </a:r>
            <a:r>
              <a:rPr lang="en" sz="2400" dirty="0">
                <a:solidFill>
                  <a:schemeClr val="accent4">
                    <a:lumMod val="50000"/>
                  </a:schemeClr>
                </a:solidFill>
                <a:latin typeface="Rockwell" charset="0"/>
                <a:ea typeface="Rockwell" charset="0"/>
                <a:cs typeface="Rockwell" charset="0"/>
              </a:rPr>
              <a:t>of RFBs</a:t>
            </a:r>
          </a:p>
          <a:p>
            <a:pPr marL="342900" indent="-342900">
              <a:buFont typeface="Arial" panose="020B0604020202020204" pitchFamily="34" charset="0"/>
              <a:buChar char="•"/>
            </a:pPr>
            <a:endParaRPr lang="en" sz="2400" dirty="0">
              <a:solidFill>
                <a:schemeClr val="accent4">
                  <a:lumMod val="50000"/>
                </a:schemeClr>
              </a:solidFill>
              <a:latin typeface="Rockwell" charset="0"/>
              <a:ea typeface="Rockwell" charset="0"/>
              <a:cs typeface="Rockwell" charset="0"/>
            </a:endParaRPr>
          </a:p>
          <a:p>
            <a:pPr marL="342900" indent="-342900"/>
            <a:endParaRPr lang="en" sz="2400" dirty="0">
              <a:latin typeface="Rockwell" charset="0"/>
              <a:ea typeface="Rockwell" charset="0"/>
              <a:cs typeface="Rockwell" charset="0"/>
            </a:endParaRPr>
          </a:p>
        </p:txBody>
      </p:sp>
      <p:grpSp>
        <p:nvGrpSpPr>
          <p:cNvPr id="11" name="Shape 457"/>
          <p:cNvGrpSpPr/>
          <p:nvPr/>
        </p:nvGrpSpPr>
        <p:grpSpPr>
          <a:xfrm>
            <a:off x="256214" y="773236"/>
            <a:ext cx="567570" cy="586007"/>
            <a:chOff x="4630125" y="278900"/>
            <a:chExt cx="400675" cy="456675"/>
          </a:xfrm>
        </p:grpSpPr>
        <p:sp>
          <p:nvSpPr>
            <p:cNvPr id="12" name="Shape 458"/>
            <p:cNvSpPr/>
            <p:nvPr/>
          </p:nvSpPr>
          <p:spPr>
            <a:xfrm>
              <a:off x="4659350" y="328825"/>
              <a:ext cx="371450" cy="96850"/>
            </a:xfrm>
            <a:custGeom>
              <a:avLst/>
              <a:gdLst/>
              <a:ahLst/>
              <a:cxnLst/>
              <a:rect l="0" t="0" r="0" b="0"/>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459"/>
            <p:cNvSpPr/>
            <p:nvPr/>
          </p:nvSpPr>
          <p:spPr>
            <a:xfrm>
              <a:off x="4630125" y="452425"/>
              <a:ext cx="371450" cy="96850"/>
            </a:xfrm>
            <a:custGeom>
              <a:avLst/>
              <a:gdLst/>
              <a:ahLst/>
              <a:cxnLst/>
              <a:rect l="0" t="0" r="0" b="0"/>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460"/>
            <p:cNvSpPr/>
            <p:nvPr/>
          </p:nvSpPr>
          <p:spPr>
            <a:xfrm>
              <a:off x="4808525" y="278900"/>
              <a:ext cx="43875" cy="49950"/>
            </a:xfrm>
            <a:custGeom>
              <a:avLst/>
              <a:gdLst/>
              <a:ahLst/>
              <a:cxnLst/>
              <a:rect l="0" t="0" r="0" b="0"/>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461"/>
            <p:cNvSpPr/>
            <p:nvPr/>
          </p:nvSpPr>
          <p:spPr>
            <a:xfrm>
              <a:off x="4808525" y="549250"/>
              <a:ext cx="43875" cy="186325"/>
            </a:xfrm>
            <a:custGeom>
              <a:avLst/>
              <a:gdLst/>
              <a:ahLst/>
              <a:cxnLst/>
              <a:rect l="0" t="0" r="0" b="0"/>
              <a:pathLst>
                <a:path w="1755" h="7453" fill="none" extrusionOk="0">
                  <a:moveTo>
                    <a:pt x="1" y="0"/>
                  </a:moveTo>
                  <a:lnTo>
                    <a:pt x="1" y="7453"/>
                  </a:lnTo>
                  <a:lnTo>
                    <a:pt x="1754" y="7453"/>
                  </a:lnTo>
                  <a:lnTo>
                    <a:pt x="1754" y="0"/>
                  </a:lnTo>
                  <a:lnTo>
                    <a:pt x="1" y="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10" name="Picture 2" descr="https://thumbs.dreamstime.com/t/wooden-numbers-1-2-3-17019251.jpg"/>
          <p:cNvPicPr>
            <a:picLocks noChangeAspect="1" noChangeArrowheads="1"/>
          </p:cNvPicPr>
          <p:nvPr/>
        </p:nvPicPr>
        <p:blipFill rotWithShape="1">
          <a:blip r:embed="rId3">
            <a:extLst>
              <a:ext uri="{28A0092B-C50C-407E-A947-70E740481C1C}">
                <a14:useLocalDpi xmlns:a14="http://schemas.microsoft.com/office/drawing/2010/main" val="0"/>
              </a:ext>
            </a:extLst>
          </a:blip>
          <a:srcRect t="18603" r="68908"/>
          <a:stretch/>
        </p:blipFill>
        <p:spPr bwMode="auto">
          <a:xfrm>
            <a:off x="7125990" y="295656"/>
            <a:ext cx="899663" cy="1240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4"/>
          <a:stretch>
            <a:fillRect/>
          </a:stretch>
        </p:blipFill>
        <p:spPr>
          <a:xfrm>
            <a:off x="3863754" y="767683"/>
            <a:ext cx="646232" cy="554784"/>
          </a:xfrm>
          <a:prstGeom prst="rect">
            <a:avLst/>
          </a:prstGeom>
        </p:spPr>
      </p:pic>
    </p:spTree>
    <p:extLst>
      <p:ext uri="{BB962C8B-B14F-4D97-AF65-F5344CB8AC3E}">
        <p14:creationId xmlns:p14="http://schemas.microsoft.com/office/powerpoint/2010/main" val="486055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1076495" y="530725"/>
            <a:ext cx="3487414" cy="1028700"/>
          </a:xfrm>
          <a:prstGeom prst="rect">
            <a:avLst/>
          </a:prstGeom>
        </p:spPr>
        <p:txBody>
          <a:bodyPr lIns="91425" tIns="91425" rIns="91425" bIns="91425" anchor="ctr" anchorCtr="0">
            <a:noAutofit/>
          </a:bodyPr>
          <a:lstStyle/>
          <a:p>
            <a:pPr lvl="0" rtl="0">
              <a:spcBef>
                <a:spcPts val="0"/>
              </a:spcBef>
              <a:buNone/>
            </a:pPr>
            <a:r>
              <a:rPr lang="en-US" dirty="0">
                <a:latin typeface="Rockwell" charset="0"/>
                <a:ea typeface="Rockwell" charset="0"/>
                <a:cs typeface="Rockwell" charset="0"/>
              </a:rPr>
              <a:t>Based on what we’ve learned, we plan to</a:t>
            </a:r>
            <a:r>
              <a:rPr lang="mr-IN" dirty="0">
                <a:latin typeface="Rockwell" charset="0"/>
                <a:ea typeface="Rockwell" charset="0"/>
                <a:cs typeface="Rockwell" charset="0"/>
              </a:rPr>
              <a:t>…</a:t>
            </a:r>
            <a:endParaRPr lang="en" dirty="0">
              <a:latin typeface="Rockwell" charset="0"/>
              <a:ea typeface="Rockwell" charset="0"/>
              <a:cs typeface="Rockwell" charset="0"/>
            </a:endParaRPr>
          </a:p>
        </p:txBody>
      </p:sp>
      <p:sp>
        <p:nvSpPr>
          <p:cNvPr id="206" name="Shape 206"/>
          <p:cNvSpPr txBox="1">
            <a:spLocks noGrp="1"/>
          </p:cNvSpPr>
          <p:nvPr>
            <p:ph type="body" idx="1"/>
          </p:nvPr>
        </p:nvSpPr>
        <p:spPr>
          <a:xfrm>
            <a:off x="571074" y="1549981"/>
            <a:ext cx="8487450" cy="3430810"/>
          </a:xfrm>
          <a:prstGeom prst="rect">
            <a:avLst/>
          </a:prstGeom>
        </p:spPr>
        <p:txBody>
          <a:bodyPr lIns="91425" tIns="91425" rIns="91425" bIns="91425" anchor="t" anchorCtr="0">
            <a:noAutofit/>
          </a:bodyPr>
          <a:lstStyle/>
          <a:p>
            <a:pPr lvl="0">
              <a:buNone/>
            </a:pPr>
            <a:r>
              <a:rPr lang="en" dirty="0">
                <a:latin typeface="Rockwell" charset="0"/>
                <a:ea typeface="Rockwell" charset="0"/>
                <a:cs typeface="Rockwell" charset="0"/>
              </a:rPr>
              <a:t>Elevate Buffer Needs Through Policy/Leadership</a:t>
            </a:r>
            <a:endParaRPr lang="en" b="1" dirty="0">
              <a:latin typeface="Rockwell" charset="0"/>
              <a:ea typeface="Rockwell" charset="0"/>
              <a:cs typeface="Rockwell" charset="0"/>
            </a:endParaRPr>
          </a:p>
          <a:p>
            <a:pPr marL="342900" indent="-342900">
              <a:buFont typeface="Arial" panose="020B0604020202020204" pitchFamily="34" charset="0"/>
              <a:buChar char="•"/>
            </a:pPr>
            <a:r>
              <a:rPr lang="en" sz="2200" dirty="0">
                <a:latin typeface="Rockwell" charset="0"/>
                <a:ea typeface="Rockwell" charset="0"/>
                <a:cs typeface="Rockwell" charset="0"/>
              </a:rPr>
              <a:t>Have top WQ person join with RFB lead in each state </a:t>
            </a:r>
          </a:p>
          <a:p>
            <a:pPr marL="342900" indent="-342900">
              <a:buFont typeface="Arial" panose="020B0604020202020204" pitchFamily="34" charset="0"/>
              <a:buChar char="•"/>
            </a:pPr>
            <a:r>
              <a:rPr lang="en" sz="2200" dirty="0">
                <a:latin typeface="Rockwell" charset="0"/>
                <a:ea typeface="Rockwell" charset="0"/>
                <a:cs typeface="Rockwell" charset="0"/>
              </a:rPr>
              <a:t>Find stable funding/plan to keep RFB trained staff</a:t>
            </a:r>
          </a:p>
          <a:p>
            <a:pPr marL="342900" indent="-342900">
              <a:buFont typeface="Arial" panose="020B0604020202020204" pitchFamily="34" charset="0"/>
              <a:buChar char="•"/>
            </a:pPr>
            <a:r>
              <a:rPr lang="en" sz="2200" dirty="0">
                <a:latin typeface="Rockwell" charset="0"/>
                <a:ea typeface="Rockwell" charset="0"/>
                <a:cs typeface="Rockwell" charset="0"/>
              </a:rPr>
              <a:t>Develop State Programs to RFBs on non-Ag lands (i.e., suburbia, other non-CREP) using state funding, 319, SRF, etc.</a:t>
            </a:r>
          </a:p>
          <a:p>
            <a:pPr marL="342900" indent="-342900">
              <a:buFont typeface="Arial" panose="020B0604020202020204" pitchFamily="34" charset="0"/>
              <a:buChar char="•"/>
            </a:pPr>
            <a:r>
              <a:rPr lang="en" sz="2200" dirty="0">
                <a:latin typeface="Rockwell" charset="0"/>
                <a:ea typeface="Rockwell" charset="0"/>
                <a:cs typeface="Rockwell" charset="0"/>
              </a:rPr>
              <a:t>Revisit State Task Force Reports</a:t>
            </a:r>
          </a:p>
          <a:p>
            <a:pPr marL="342900" indent="-342900">
              <a:buFont typeface="Arial" panose="020B0604020202020204" pitchFamily="34" charset="0"/>
              <a:buChar char="•"/>
            </a:pPr>
            <a:r>
              <a:rPr lang="en" sz="2200" dirty="0">
                <a:latin typeface="Rockwell" charset="0"/>
                <a:ea typeface="Rockwell" charset="0"/>
                <a:cs typeface="Rockwell" charset="0"/>
              </a:rPr>
              <a:t>Meet regularly with State Con</a:t>
            </a:r>
          </a:p>
          <a:p>
            <a:pPr marL="342900" indent="-342900">
              <a:buFont typeface="Arial" panose="020B0604020202020204" pitchFamily="34" charset="0"/>
              <a:buChar char="•"/>
            </a:pPr>
            <a:r>
              <a:rPr lang="en" sz="2200" dirty="0">
                <a:latin typeface="Rockwell" charset="0"/>
                <a:ea typeface="Rockwell" charset="0"/>
                <a:cs typeface="Rockwell" charset="0"/>
              </a:rPr>
              <a:t>State CREP programs/policy should reflect WIP Phase 3 needs</a:t>
            </a:r>
          </a:p>
          <a:p>
            <a:pPr marL="342900" indent="-342900">
              <a:buFont typeface="Arial" panose="020B0604020202020204" pitchFamily="34" charset="0"/>
              <a:buChar char="•"/>
            </a:pPr>
            <a:endParaRPr lang="en" sz="2400" dirty="0">
              <a:solidFill>
                <a:schemeClr val="accent4">
                  <a:lumMod val="50000"/>
                </a:schemeClr>
              </a:solidFill>
              <a:latin typeface="Rockwell" charset="0"/>
              <a:ea typeface="Rockwell" charset="0"/>
              <a:cs typeface="Rockwell" charset="0"/>
            </a:endParaRPr>
          </a:p>
          <a:p>
            <a:pPr marL="342900" indent="-342900"/>
            <a:endParaRPr lang="en" sz="2400" dirty="0">
              <a:latin typeface="Rockwell" charset="0"/>
              <a:ea typeface="Rockwell" charset="0"/>
              <a:cs typeface="Rockwell" charset="0"/>
            </a:endParaRPr>
          </a:p>
        </p:txBody>
      </p:sp>
      <p:grpSp>
        <p:nvGrpSpPr>
          <p:cNvPr id="11" name="Shape 457"/>
          <p:cNvGrpSpPr/>
          <p:nvPr/>
        </p:nvGrpSpPr>
        <p:grpSpPr>
          <a:xfrm>
            <a:off x="256214" y="773236"/>
            <a:ext cx="567570" cy="586007"/>
            <a:chOff x="4630125" y="278900"/>
            <a:chExt cx="400675" cy="456675"/>
          </a:xfrm>
        </p:grpSpPr>
        <p:sp>
          <p:nvSpPr>
            <p:cNvPr id="12" name="Shape 458"/>
            <p:cNvSpPr/>
            <p:nvPr/>
          </p:nvSpPr>
          <p:spPr>
            <a:xfrm>
              <a:off x="4659350" y="328825"/>
              <a:ext cx="371450" cy="96850"/>
            </a:xfrm>
            <a:custGeom>
              <a:avLst/>
              <a:gdLst/>
              <a:ahLst/>
              <a:cxnLst/>
              <a:rect l="0" t="0" r="0" b="0"/>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459"/>
            <p:cNvSpPr/>
            <p:nvPr/>
          </p:nvSpPr>
          <p:spPr>
            <a:xfrm>
              <a:off x="4630125" y="452425"/>
              <a:ext cx="371450" cy="96850"/>
            </a:xfrm>
            <a:custGeom>
              <a:avLst/>
              <a:gdLst/>
              <a:ahLst/>
              <a:cxnLst/>
              <a:rect l="0" t="0" r="0" b="0"/>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460"/>
            <p:cNvSpPr/>
            <p:nvPr/>
          </p:nvSpPr>
          <p:spPr>
            <a:xfrm>
              <a:off x="4808525" y="278900"/>
              <a:ext cx="43875" cy="49950"/>
            </a:xfrm>
            <a:custGeom>
              <a:avLst/>
              <a:gdLst/>
              <a:ahLst/>
              <a:cxnLst/>
              <a:rect l="0" t="0" r="0" b="0"/>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461"/>
            <p:cNvSpPr/>
            <p:nvPr/>
          </p:nvSpPr>
          <p:spPr>
            <a:xfrm>
              <a:off x="4808525" y="549250"/>
              <a:ext cx="43875" cy="186325"/>
            </a:xfrm>
            <a:custGeom>
              <a:avLst/>
              <a:gdLst/>
              <a:ahLst/>
              <a:cxnLst/>
              <a:rect l="0" t="0" r="0" b="0"/>
              <a:pathLst>
                <a:path w="1755" h="7453" fill="none" extrusionOk="0">
                  <a:moveTo>
                    <a:pt x="1" y="0"/>
                  </a:moveTo>
                  <a:lnTo>
                    <a:pt x="1" y="7453"/>
                  </a:lnTo>
                  <a:lnTo>
                    <a:pt x="1754" y="7453"/>
                  </a:lnTo>
                  <a:lnTo>
                    <a:pt x="1754" y="0"/>
                  </a:lnTo>
                  <a:lnTo>
                    <a:pt x="1" y="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10" name="Picture 2" descr="https://thumbs.dreamstime.com/t/wooden-numbers-1-2-3-17019251.jpg"/>
          <p:cNvPicPr>
            <a:picLocks noChangeAspect="1" noChangeArrowheads="1"/>
          </p:cNvPicPr>
          <p:nvPr/>
        </p:nvPicPr>
        <p:blipFill rotWithShape="1">
          <a:blip r:embed="rId3">
            <a:extLst>
              <a:ext uri="{28A0092B-C50C-407E-A947-70E740481C1C}">
                <a14:useLocalDpi xmlns:a14="http://schemas.microsoft.com/office/drawing/2010/main" val="0"/>
              </a:ext>
            </a:extLst>
          </a:blip>
          <a:srcRect t="18603" r="68908"/>
          <a:stretch/>
        </p:blipFill>
        <p:spPr bwMode="auto">
          <a:xfrm>
            <a:off x="7125990" y="295656"/>
            <a:ext cx="899663" cy="124048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s://thumbs.dreamstime.com/t/wooden-numbers-1-2-3-17019251.jpg"/>
          <p:cNvPicPr>
            <a:picLocks noChangeAspect="1" noChangeArrowheads="1"/>
          </p:cNvPicPr>
          <p:nvPr/>
        </p:nvPicPr>
        <p:blipFill rotWithShape="1">
          <a:blip r:embed="rId3">
            <a:extLst>
              <a:ext uri="{28A0092B-C50C-407E-A947-70E740481C1C}">
                <a14:useLocalDpi xmlns:a14="http://schemas.microsoft.com/office/drawing/2010/main" val="0"/>
              </a:ext>
            </a:extLst>
          </a:blip>
          <a:srcRect l="26646" t="10774" r="33477" b="18790"/>
          <a:stretch/>
        </p:blipFill>
        <p:spPr bwMode="auto">
          <a:xfrm>
            <a:off x="6919558" y="375111"/>
            <a:ext cx="1028701" cy="107950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4"/>
          <a:stretch>
            <a:fillRect/>
          </a:stretch>
        </p:blipFill>
        <p:spPr>
          <a:xfrm>
            <a:off x="3863754" y="767683"/>
            <a:ext cx="646232" cy="554784"/>
          </a:xfrm>
          <a:prstGeom prst="rect">
            <a:avLst/>
          </a:prstGeom>
        </p:spPr>
      </p:pic>
    </p:spTree>
    <p:extLst>
      <p:ext uri="{BB962C8B-B14F-4D97-AF65-F5344CB8AC3E}">
        <p14:creationId xmlns:p14="http://schemas.microsoft.com/office/powerpoint/2010/main" val="3390470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59308" y="697909"/>
            <a:ext cx="1942555" cy="150041"/>
          </a:xfrm>
          <a:prstGeom prst="rect">
            <a:avLst/>
          </a:prstGeom>
        </p:spPr>
        <p:txBody>
          <a:bodyPr vert="horz" wrap="square" lIns="0" tIns="0" rIns="0" bIns="0" rtlCol="0">
            <a:spAutoFit/>
          </a:bodyPr>
          <a:lstStyle/>
          <a:p>
            <a:pPr marL="4562"/>
            <a:r>
              <a:rPr sz="975" b="1" spc="4" dirty="0">
                <a:solidFill>
                  <a:srgbClr val="1E4E82"/>
                </a:solidFill>
                <a:latin typeface="Rockwell" panose="02060603020205020403" pitchFamily="18" charset="0"/>
                <a:cs typeface="Calibri"/>
              </a:rPr>
              <a:t>Su</a:t>
            </a:r>
            <a:r>
              <a:rPr sz="975" b="1" spc="-9" dirty="0">
                <a:solidFill>
                  <a:srgbClr val="1E4E82"/>
                </a:solidFill>
                <a:latin typeface="Rockwell" panose="02060603020205020403" pitchFamily="18" charset="0"/>
                <a:cs typeface="Calibri"/>
              </a:rPr>
              <a:t>st</a:t>
            </a:r>
            <a:r>
              <a:rPr sz="975" b="1" spc="4" dirty="0">
                <a:solidFill>
                  <a:srgbClr val="1E4E82"/>
                </a:solidFill>
                <a:latin typeface="Rockwell" panose="02060603020205020403" pitchFamily="18" charset="0"/>
                <a:cs typeface="Calibri"/>
              </a:rPr>
              <a:t>ainab</a:t>
            </a:r>
            <a:r>
              <a:rPr sz="975" b="1" spc="-2" dirty="0">
                <a:solidFill>
                  <a:srgbClr val="1E4E82"/>
                </a:solidFill>
                <a:latin typeface="Rockwell" panose="02060603020205020403" pitchFamily="18" charset="0"/>
                <a:cs typeface="Calibri"/>
              </a:rPr>
              <a:t>l</a:t>
            </a:r>
            <a:r>
              <a:rPr sz="975" b="1" spc="4" dirty="0">
                <a:solidFill>
                  <a:srgbClr val="1E4E82"/>
                </a:solidFill>
                <a:latin typeface="Rockwell" panose="02060603020205020403" pitchFamily="18" charset="0"/>
                <a:cs typeface="Calibri"/>
              </a:rPr>
              <a:t>e</a:t>
            </a:r>
            <a:r>
              <a:rPr sz="975" b="1" spc="2" dirty="0">
                <a:solidFill>
                  <a:srgbClr val="1E4E82"/>
                </a:solidFill>
                <a:latin typeface="Rockwell" panose="02060603020205020403" pitchFamily="18" charset="0"/>
                <a:cs typeface="Calibri"/>
              </a:rPr>
              <a:t> </a:t>
            </a:r>
            <a:r>
              <a:rPr sz="975" b="1" spc="4" dirty="0">
                <a:solidFill>
                  <a:srgbClr val="1E4E82"/>
                </a:solidFill>
                <a:latin typeface="Rockwell" panose="02060603020205020403" pitchFamily="18" charset="0"/>
                <a:cs typeface="Calibri"/>
              </a:rPr>
              <a:t>Fisherie</a:t>
            </a:r>
            <a:r>
              <a:rPr lang="en-US" sz="975" b="1" spc="4" dirty="0">
                <a:solidFill>
                  <a:srgbClr val="1E4E82"/>
                </a:solidFill>
                <a:latin typeface="Rockwell" panose="02060603020205020403" pitchFamily="18" charset="0"/>
                <a:cs typeface="Calibri"/>
              </a:rPr>
              <a:t>s</a:t>
            </a:r>
            <a:endParaRPr sz="975" dirty="0">
              <a:latin typeface="Rockwell" panose="02060603020205020403" pitchFamily="18" charset="0"/>
              <a:cs typeface="Calibri"/>
            </a:endParaRPr>
          </a:p>
        </p:txBody>
      </p:sp>
      <p:sp>
        <p:nvSpPr>
          <p:cNvPr id="4" name="object 4"/>
          <p:cNvSpPr txBox="1"/>
          <p:nvPr/>
        </p:nvSpPr>
        <p:spPr>
          <a:xfrm>
            <a:off x="2342424" y="1898337"/>
            <a:ext cx="1432131" cy="150041"/>
          </a:xfrm>
          <a:prstGeom prst="rect">
            <a:avLst/>
          </a:prstGeom>
        </p:spPr>
        <p:txBody>
          <a:bodyPr vert="horz" wrap="square" lIns="0" tIns="0" rIns="0" bIns="0" rtlCol="0">
            <a:spAutoFit/>
          </a:bodyPr>
          <a:lstStyle/>
          <a:p>
            <a:pPr marL="4562"/>
            <a:r>
              <a:rPr sz="975" b="1" spc="-28" dirty="0">
                <a:solidFill>
                  <a:srgbClr val="1E4E82"/>
                </a:solidFill>
                <a:latin typeface="Rockwell" panose="02060603020205020403" pitchFamily="18" charset="0"/>
                <a:cs typeface="Calibri"/>
              </a:rPr>
              <a:t>W</a:t>
            </a:r>
            <a:r>
              <a:rPr sz="975" b="1" spc="-8" dirty="0">
                <a:solidFill>
                  <a:srgbClr val="1E4E82"/>
                </a:solidFill>
                <a:latin typeface="Rockwell" panose="02060603020205020403" pitchFamily="18" charset="0"/>
                <a:cs typeface="Calibri"/>
              </a:rPr>
              <a:t>a</a:t>
            </a:r>
            <a:r>
              <a:rPr sz="975" b="1" spc="-11" dirty="0">
                <a:solidFill>
                  <a:srgbClr val="1E4E82"/>
                </a:solidFill>
                <a:latin typeface="Rockwell" panose="02060603020205020403" pitchFamily="18" charset="0"/>
                <a:cs typeface="Calibri"/>
              </a:rPr>
              <a:t>t</a:t>
            </a:r>
            <a:r>
              <a:rPr sz="975" b="1" spc="4" dirty="0">
                <a:solidFill>
                  <a:srgbClr val="1E4E82"/>
                </a:solidFill>
                <a:latin typeface="Rockwell" panose="02060603020205020403" pitchFamily="18" charset="0"/>
                <a:cs typeface="Calibri"/>
              </a:rPr>
              <a:t>er</a:t>
            </a:r>
            <a:r>
              <a:rPr sz="975" b="1" spc="2" dirty="0">
                <a:solidFill>
                  <a:srgbClr val="1E4E82"/>
                </a:solidFill>
                <a:latin typeface="Rockwell" panose="02060603020205020403" pitchFamily="18" charset="0"/>
                <a:cs typeface="Calibri"/>
              </a:rPr>
              <a:t> </a:t>
            </a:r>
            <a:r>
              <a:rPr sz="975" b="1" spc="4" dirty="0">
                <a:solidFill>
                  <a:srgbClr val="1E4E82"/>
                </a:solidFill>
                <a:latin typeface="Rockwell" panose="02060603020205020403" pitchFamily="18" charset="0"/>
                <a:cs typeface="Calibri"/>
              </a:rPr>
              <a:t>Quality</a:t>
            </a:r>
            <a:r>
              <a:rPr sz="975" b="1" spc="2" dirty="0">
                <a:solidFill>
                  <a:srgbClr val="1E4E82"/>
                </a:solidFill>
                <a:latin typeface="Rockwell" panose="02060603020205020403" pitchFamily="18" charset="0"/>
                <a:cs typeface="Calibri"/>
              </a:rPr>
              <a:t> </a:t>
            </a:r>
            <a:r>
              <a:rPr sz="975" b="1" spc="4" dirty="0">
                <a:solidFill>
                  <a:srgbClr val="1E4E82"/>
                </a:solidFill>
                <a:latin typeface="Rockwell" panose="02060603020205020403" pitchFamily="18" charset="0"/>
                <a:cs typeface="Calibri"/>
              </a:rPr>
              <a:t>Goal</a:t>
            </a:r>
            <a:endParaRPr sz="975" dirty="0">
              <a:latin typeface="Rockwell" panose="02060603020205020403" pitchFamily="18" charset="0"/>
              <a:cs typeface="Calibri"/>
            </a:endParaRPr>
          </a:p>
        </p:txBody>
      </p:sp>
      <p:sp>
        <p:nvSpPr>
          <p:cNvPr id="5" name="object 5"/>
          <p:cNvSpPr txBox="1"/>
          <p:nvPr/>
        </p:nvSpPr>
        <p:spPr>
          <a:xfrm>
            <a:off x="2413866" y="2103428"/>
            <a:ext cx="1963168" cy="584006"/>
          </a:xfrm>
          <a:prstGeom prst="rect">
            <a:avLst/>
          </a:prstGeom>
        </p:spPr>
        <p:txBody>
          <a:bodyPr vert="horz" wrap="square" lIns="0" tIns="0" rIns="0" bIns="0" rtlCol="0">
            <a:spAutoFit/>
          </a:bodyPr>
          <a:lstStyle/>
          <a:p>
            <a:pPr marL="153267" marR="1825" indent="-148706">
              <a:lnSpc>
                <a:spcPct val="102400"/>
              </a:lnSpc>
              <a:buSzPct val="65853"/>
              <a:buFont typeface="Symbol"/>
              <a:buChar char=""/>
              <a:tabLst>
                <a:tab pos="79370" algn="l"/>
              </a:tabLst>
            </a:pPr>
            <a:r>
              <a:rPr sz="750" b="1" dirty="0">
                <a:solidFill>
                  <a:srgbClr val="92D050"/>
                </a:solidFill>
                <a:latin typeface="Rockwell" panose="02060603020205020403" pitchFamily="18" charset="0"/>
                <a:cs typeface="Calibri"/>
              </a:rPr>
              <a:t>2017 </a:t>
            </a:r>
            <a:r>
              <a:rPr sz="750" b="1" spc="-28" dirty="0">
                <a:solidFill>
                  <a:srgbClr val="92D050"/>
                </a:solidFill>
                <a:latin typeface="Rockwell" panose="02060603020205020403" pitchFamily="18" charset="0"/>
                <a:cs typeface="Calibri"/>
              </a:rPr>
              <a:t>W</a:t>
            </a:r>
            <a:r>
              <a:rPr sz="750" b="1" dirty="0">
                <a:solidFill>
                  <a:srgbClr val="92D050"/>
                </a:solidFill>
                <a:latin typeface="Rockwell" panose="02060603020205020403" pitchFamily="18" charset="0"/>
                <a:cs typeface="Calibri"/>
              </a:rPr>
              <a:t>a</a:t>
            </a:r>
            <a:r>
              <a:rPr sz="750" b="1" spc="-8" dirty="0">
                <a:solidFill>
                  <a:srgbClr val="92D050"/>
                </a:solidFill>
                <a:latin typeface="Rockwell" panose="02060603020205020403" pitchFamily="18" charset="0"/>
                <a:cs typeface="Calibri"/>
              </a:rPr>
              <a:t>t</a:t>
            </a:r>
            <a:r>
              <a:rPr sz="750" b="1" dirty="0">
                <a:solidFill>
                  <a:srgbClr val="92D050"/>
                </a:solidFill>
                <a:latin typeface="Rockwell" panose="02060603020205020403" pitchFamily="18" charset="0"/>
                <a:cs typeface="Calibri"/>
              </a:rPr>
              <a:t>ershed Implem</a:t>
            </a:r>
            <a:r>
              <a:rPr sz="750" b="1" spc="-4" dirty="0">
                <a:solidFill>
                  <a:srgbClr val="92D050"/>
                </a:solidFill>
                <a:latin typeface="Rockwell" panose="02060603020205020403" pitchFamily="18" charset="0"/>
                <a:cs typeface="Calibri"/>
              </a:rPr>
              <a:t>e</a:t>
            </a:r>
            <a:r>
              <a:rPr sz="750" b="1" spc="-8" dirty="0">
                <a:solidFill>
                  <a:srgbClr val="92D050"/>
                </a:solidFill>
                <a:latin typeface="Rockwell" panose="02060603020205020403" pitchFamily="18" charset="0"/>
                <a:cs typeface="Calibri"/>
              </a:rPr>
              <a:t>n</a:t>
            </a:r>
            <a:r>
              <a:rPr sz="750" b="1" spc="-9" dirty="0">
                <a:solidFill>
                  <a:srgbClr val="92D050"/>
                </a:solidFill>
                <a:latin typeface="Rockwell" panose="02060603020205020403" pitchFamily="18" charset="0"/>
                <a:cs typeface="Calibri"/>
              </a:rPr>
              <a:t>t</a:t>
            </a:r>
            <a:r>
              <a:rPr sz="750" b="1" dirty="0">
                <a:solidFill>
                  <a:srgbClr val="92D050"/>
                </a:solidFill>
                <a:latin typeface="Rockwell" panose="02060603020205020403" pitchFamily="18" charset="0"/>
                <a:cs typeface="Calibri"/>
              </a:rPr>
              <a:t>ation Plans (WIP) </a:t>
            </a:r>
            <a:endParaRPr lang="en-US" sz="750" b="1" dirty="0">
              <a:solidFill>
                <a:srgbClr val="92D050"/>
              </a:solidFill>
              <a:latin typeface="Rockwell" panose="02060603020205020403" pitchFamily="18" charset="0"/>
              <a:cs typeface="Calibri"/>
            </a:endParaRPr>
          </a:p>
          <a:p>
            <a:pPr marL="153267" marR="1825" indent="-148706">
              <a:lnSpc>
                <a:spcPct val="102400"/>
              </a:lnSpc>
              <a:buSzPct val="65853"/>
              <a:buFont typeface="Symbol"/>
              <a:buChar char=""/>
              <a:tabLst>
                <a:tab pos="79370" algn="l"/>
              </a:tabLst>
            </a:pPr>
            <a:r>
              <a:rPr lang="en-US" sz="750" b="1" dirty="0">
                <a:solidFill>
                  <a:srgbClr val="92D050"/>
                </a:solidFill>
                <a:latin typeface="Rockwell" panose="02060603020205020403" pitchFamily="18" charset="0"/>
                <a:cs typeface="Calibri"/>
              </a:rPr>
              <a:t>2</a:t>
            </a:r>
            <a:r>
              <a:rPr sz="750" b="1" dirty="0">
                <a:solidFill>
                  <a:srgbClr val="92D050"/>
                </a:solidFill>
                <a:latin typeface="Rockwell" panose="02060603020205020403" pitchFamily="18" charset="0"/>
                <a:cs typeface="Calibri"/>
              </a:rPr>
              <a:t>025 WIP</a:t>
            </a:r>
          </a:p>
          <a:p>
            <a:pPr marL="132056" marR="159881" indent="-127495">
              <a:lnSpc>
                <a:spcPts val="905"/>
              </a:lnSpc>
              <a:spcBef>
                <a:spcPts val="31"/>
              </a:spcBef>
              <a:buSzPct val="65853"/>
              <a:buFont typeface="Symbol"/>
              <a:buChar char=""/>
              <a:tabLst>
                <a:tab pos="79370" algn="l"/>
              </a:tabLst>
            </a:pPr>
            <a:r>
              <a:rPr sz="750" b="1" spc="-27" dirty="0">
                <a:solidFill>
                  <a:srgbClr val="92D050"/>
                </a:solidFill>
                <a:latin typeface="Rockwell" panose="02060603020205020403" pitchFamily="18" charset="0"/>
                <a:cs typeface="Calibri"/>
              </a:rPr>
              <a:t>W</a:t>
            </a:r>
            <a:r>
              <a:rPr sz="750" b="1" dirty="0">
                <a:solidFill>
                  <a:srgbClr val="92D050"/>
                </a:solidFill>
                <a:latin typeface="Rockwell" panose="02060603020205020403" pitchFamily="18" charset="0"/>
                <a:cs typeface="Calibri"/>
              </a:rPr>
              <a:t>a</a:t>
            </a:r>
            <a:r>
              <a:rPr sz="750" b="1" spc="-9" dirty="0">
                <a:solidFill>
                  <a:srgbClr val="92D050"/>
                </a:solidFill>
                <a:latin typeface="Rockwell" panose="02060603020205020403" pitchFamily="18" charset="0"/>
                <a:cs typeface="Calibri"/>
              </a:rPr>
              <a:t>t</a:t>
            </a:r>
            <a:r>
              <a:rPr sz="750" b="1" dirty="0">
                <a:solidFill>
                  <a:srgbClr val="92D050"/>
                </a:solidFill>
                <a:latin typeface="Rockwell" panose="02060603020205020403" pitchFamily="18" charset="0"/>
                <a:cs typeface="Calibri"/>
              </a:rPr>
              <a:t>er Quality S</a:t>
            </a:r>
            <a:r>
              <a:rPr sz="750" b="1" spc="-11" dirty="0">
                <a:solidFill>
                  <a:srgbClr val="92D050"/>
                </a:solidFill>
                <a:latin typeface="Rockwell" panose="02060603020205020403" pitchFamily="18" charset="0"/>
                <a:cs typeface="Calibri"/>
              </a:rPr>
              <a:t>t</a:t>
            </a:r>
            <a:r>
              <a:rPr sz="750" b="1" dirty="0">
                <a:solidFill>
                  <a:srgbClr val="92D050"/>
                </a:solidFill>
                <a:latin typeface="Rockwell" panose="02060603020205020403" pitchFamily="18" charset="0"/>
                <a:cs typeface="Calibri"/>
              </a:rPr>
              <a:t>andards </a:t>
            </a:r>
            <a:r>
              <a:rPr sz="750" b="1" spc="-23" dirty="0">
                <a:solidFill>
                  <a:srgbClr val="92D050"/>
                </a:solidFill>
                <a:latin typeface="Rockwell" panose="02060603020205020403" pitchFamily="18" charset="0"/>
                <a:cs typeface="Calibri"/>
              </a:rPr>
              <a:t>A</a:t>
            </a:r>
            <a:r>
              <a:rPr sz="750" b="1" spc="-14" dirty="0">
                <a:solidFill>
                  <a:srgbClr val="92D050"/>
                </a:solidFill>
                <a:latin typeface="Rockwell" panose="02060603020205020403" pitchFamily="18" charset="0"/>
                <a:cs typeface="Calibri"/>
              </a:rPr>
              <a:t>t</a:t>
            </a:r>
            <a:r>
              <a:rPr sz="750" b="1" spc="-23" dirty="0">
                <a:solidFill>
                  <a:srgbClr val="92D050"/>
                </a:solidFill>
                <a:latin typeface="Rockwell" panose="02060603020205020403" pitchFamily="18" charset="0"/>
                <a:cs typeface="Calibri"/>
              </a:rPr>
              <a:t>t</a:t>
            </a:r>
            <a:r>
              <a:rPr sz="750" b="1" dirty="0">
                <a:solidFill>
                  <a:srgbClr val="92D050"/>
                </a:solidFill>
                <a:latin typeface="Rockwell" panose="02060603020205020403" pitchFamily="18" charset="0"/>
                <a:cs typeface="Calibri"/>
              </a:rPr>
              <a:t>ainme</a:t>
            </a:r>
            <a:r>
              <a:rPr sz="750" b="1" spc="-9" dirty="0">
                <a:solidFill>
                  <a:srgbClr val="92D050"/>
                </a:solidFill>
                <a:latin typeface="Rockwell" panose="02060603020205020403" pitchFamily="18" charset="0"/>
                <a:cs typeface="Calibri"/>
              </a:rPr>
              <a:t>n</a:t>
            </a:r>
            <a:r>
              <a:rPr sz="750" b="1" dirty="0">
                <a:solidFill>
                  <a:srgbClr val="92D050"/>
                </a:solidFill>
                <a:latin typeface="Rockwell" panose="02060603020205020403" pitchFamily="18" charset="0"/>
                <a:cs typeface="Calibri"/>
              </a:rPr>
              <a:t>t </a:t>
            </a:r>
            <a:r>
              <a:rPr lang="en-US" sz="750" b="1" dirty="0">
                <a:solidFill>
                  <a:srgbClr val="92D050"/>
                </a:solidFill>
                <a:latin typeface="Rockwell" panose="02060603020205020403" pitchFamily="18" charset="0"/>
                <a:cs typeface="Calibri"/>
              </a:rPr>
              <a:t>and</a:t>
            </a:r>
            <a:r>
              <a:rPr sz="750" b="1" dirty="0">
                <a:solidFill>
                  <a:srgbClr val="92D050"/>
                </a:solidFill>
                <a:latin typeface="Rockwell" panose="02060603020205020403" pitchFamily="18" charset="0"/>
                <a:cs typeface="Calibri"/>
              </a:rPr>
              <a:t> Moni</a:t>
            </a:r>
            <a:r>
              <a:rPr sz="750" b="1" spc="-9" dirty="0">
                <a:solidFill>
                  <a:srgbClr val="92D050"/>
                </a:solidFill>
                <a:latin typeface="Rockwell" panose="02060603020205020403" pitchFamily="18" charset="0"/>
                <a:cs typeface="Calibri"/>
              </a:rPr>
              <a:t>t</a:t>
            </a:r>
            <a:r>
              <a:rPr sz="750" b="1" dirty="0">
                <a:solidFill>
                  <a:srgbClr val="92D050"/>
                </a:solidFill>
                <a:latin typeface="Rockwell" panose="02060603020205020403" pitchFamily="18" charset="0"/>
                <a:cs typeface="Calibri"/>
              </a:rPr>
              <a:t>oring</a:t>
            </a:r>
          </a:p>
        </p:txBody>
      </p:sp>
      <p:sp>
        <p:nvSpPr>
          <p:cNvPr id="6" name="object 6"/>
          <p:cNvSpPr txBox="1"/>
          <p:nvPr/>
        </p:nvSpPr>
        <p:spPr>
          <a:xfrm>
            <a:off x="2374162" y="2836633"/>
            <a:ext cx="1887258" cy="150041"/>
          </a:xfrm>
          <a:prstGeom prst="rect">
            <a:avLst/>
          </a:prstGeom>
        </p:spPr>
        <p:txBody>
          <a:bodyPr vert="horz" wrap="square" lIns="0" tIns="0" rIns="0" bIns="0" rtlCol="0">
            <a:spAutoFit/>
          </a:bodyPr>
          <a:lstStyle/>
          <a:p>
            <a:pPr marL="4562"/>
            <a:r>
              <a:rPr sz="975" b="1" spc="4" dirty="0">
                <a:solidFill>
                  <a:srgbClr val="1E4E82"/>
                </a:solidFill>
                <a:latin typeface="Rockwell" panose="02060603020205020403" pitchFamily="18" charset="0"/>
                <a:cs typeface="Calibri"/>
              </a:rPr>
              <a:t>Healt</a:t>
            </a:r>
            <a:r>
              <a:rPr sz="975" b="1" spc="-17" dirty="0">
                <a:solidFill>
                  <a:srgbClr val="1E4E82"/>
                </a:solidFill>
                <a:latin typeface="Rockwell" panose="02060603020205020403" pitchFamily="18" charset="0"/>
                <a:cs typeface="Calibri"/>
              </a:rPr>
              <a:t>h</a:t>
            </a:r>
            <a:r>
              <a:rPr sz="975" b="1" spc="4" dirty="0">
                <a:solidFill>
                  <a:srgbClr val="1E4E82"/>
                </a:solidFill>
                <a:latin typeface="Rockwell" panose="02060603020205020403" pitchFamily="18" charset="0"/>
                <a:cs typeface="Calibri"/>
              </a:rPr>
              <a:t>y</a:t>
            </a:r>
            <a:r>
              <a:rPr sz="975" b="1" spc="2" dirty="0">
                <a:solidFill>
                  <a:srgbClr val="1E4E82"/>
                </a:solidFill>
                <a:latin typeface="Rockwell" panose="02060603020205020403" pitchFamily="18" charset="0"/>
                <a:cs typeface="Calibri"/>
              </a:rPr>
              <a:t> </a:t>
            </a:r>
            <a:r>
              <a:rPr sz="975" b="1" spc="-27" dirty="0">
                <a:solidFill>
                  <a:srgbClr val="1E4E82"/>
                </a:solidFill>
                <a:latin typeface="Rockwell" panose="02060603020205020403" pitchFamily="18" charset="0"/>
                <a:cs typeface="Calibri"/>
              </a:rPr>
              <a:t>W</a:t>
            </a:r>
            <a:r>
              <a:rPr sz="975" b="1" spc="-8" dirty="0">
                <a:solidFill>
                  <a:srgbClr val="1E4E82"/>
                </a:solidFill>
                <a:latin typeface="Rockwell" panose="02060603020205020403" pitchFamily="18" charset="0"/>
                <a:cs typeface="Calibri"/>
              </a:rPr>
              <a:t>a</a:t>
            </a:r>
            <a:r>
              <a:rPr sz="975" b="1" spc="-11" dirty="0">
                <a:solidFill>
                  <a:srgbClr val="1E4E82"/>
                </a:solidFill>
                <a:latin typeface="Rockwell" panose="02060603020205020403" pitchFamily="18" charset="0"/>
                <a:cs typeface="Calibri"/>
              </a:rPr>
              <a:t>t</a:t>
            </a:r>
            <a:r>
              <a:rPr sz="975" b="1" spc="4" dirty="0">
                <a:solidFill>
                  <a:srgbClr val="1E4E82"/>
                </a:solidFill>
                <a:latin typeface="Rockwell" panose="02060603020205020403" pitchFamily="18" charset="0"/>
                <a:cs typeface="Calibri"/>
              </a:rPr>
              <a:t>e</a:t>
            </a:r>
            <a:r>
              <a:rPr sz="975" b="1" spc="-9" dirty="0">
                <a:solidFill>
                  <a:srgbClr val="1E4E82"/>
                </a:solidFill>
                <a:latin typeface="Rockwell" panose="02060603020205020403" pitchFamily="18" charset="0"/>
                <a:cs typeface="Calibri"/>
              </a:rPr>
              <a:t>r</a:t>
            </a:r>
            <a:r>
              <a:rPr sz="975" b="1" spc="4" dirty="0">
                <a:solidFill>
                  <a:srgbClr val="1E4E82"/>
                </a:solidFill>
                <a:latin typeface="Rockwell" panose="02060603020205020403" pitchFamily="18" charset="0"/>
                <a:cs typeface="Calibri"/>
              </a:rPr>
              <a:t>sheds</a:t>
            </a:r>
            <a:r>
              <a:rPr sz="975" b="1" spc="2" dirty="0">
                <a:solidFill>
                  <a:srgbClr val="1E4E82"/>
                </a:solidFill>
                <a:latin typeface="Rockwell" panose="02060603020205020403" pitchFamily="18" charset="0"/>
                <a:cs typeface="Calibri"/>
              </a:rPr>
              <a:t> </a:t>
            </a:r>
            <a:r>
              <a:rPr sz="975" b="1" spc="4" dirty="0">
                <a:solidFill>
                  <a:srgbClr val="1E4E82"/>
                </a:solidFill>
                <a:latin typeface="Rockwell" panose="02060603020205020403" pitchFamily="18" charset="0"/>
                <a:cs typeface="Calibri"/>
              </a:rPr>
              <a:t>Goal</a:t>
            </a:r>
            <a:endParaRPr sz="975">
              <a:latin typeface="Rockwell" panose="02060603020205020403" pitchFamily="18" charset="0"/>
              <a:cs typeface="Calibri"/>
            </a:endParaRPr>
          </a:p>
        </p:txBody>
      </p:sp>
      <p:sp>
        <p:nvSpPr>
          <p:cNvPr id="7" name="object 7"/>
          <p:cNvSpPr txBox="1"/>
          <p:nvPr/>
        </p:nvSpPr>
        <p:spPr>
          <a:xfrm>
            <a:off x="2383415" y="3143365"/>
            <a:ext cx="1524727" cy="115416"/>
          </a:xfrm>
          <a:prstGeom prst="rect">
            <a:avLst/>
          </a:prstGeom>
        </p:spPr>
        <p:txBody>
          <a:bodyPr vert="horz" wrap="square" lIns="0" tIns="0" rIns="0" bIns="0" rtlCol="0">
            <a:spAutoFit/>
          </a:bodyPr>
          <a:lstStyle/>
          <a:p>
            <a:pPr marL="79142" indent="-74581">
              <a:buSzPct val="65853"/>
              <a:buFont typeface="Symbol"/>
              <a:buChar char=""/>
              <a:tabLst>
                <a:tab pos="79370" algn="l"/>
              </a:tabLst>
            </a:pPr>
            <a:r>
              <a:rPr sz="750" b="1" dirty="0">
                <a:solidFill>
                  <a:srgbClr val="92D050"/>
                </a:solidFill>
                <a:latin typeface="Rockwell" panose="02060603020205020403" pitchFamily="18" charset="0"/>
                <a:cs typeface="Calibri"/>
              </a:rPr>
              <a:t>Healt</a:t>
            </a:r>
            <a:r>
              <a:rPr sz="750" b="1" spc="-13" dirty="0">
                <a:solidFill>
                  <a:srgbClr val="92D050"/>
                </a:solidFill>
                <a:latin typeface="Rockwell" panose="02060603020205020403" pitchFamily="18" charset="0"/>
                <a:cs typeface="Calibri"/>
              </a:rPr>
              <a:t>h</a:t>
            </a:r>
            <a:r>
              <a:rPr sz="750" b="1" dirty="0">
                <a:solidFill>
                  <a:srgbClr val="92D050"/>
                </a:solidFill>
                <a:latin typeface="Rockwell" panose="02060603020205020403" pitchFamily="18" charset="0"/>
                <a:cs typeface="Calibri"/>
              </a:rPr>
              <a:t>y</a:t>
            </a:r>
            <a:r>
              <a:rPr sz="750" b="1" dirty="0">
                <a:solidFill>
                  <a:schemeClr val="tx1">
                    <a:lumMod val="95000"/>
                    <a:lumOff val="5000"/>
                  </a:schemeClr>
                </a:solidFill>
                <a:latin typeface="Rockwell" panose="02060603020205020403" pitchFamily="18" charset="0"/>
                <a:cs typeface="Calibri"/>
              </a:rPr>
              <a:t> </a:t>
            </a:r>
            <a:r>
              <a:rPr sz="750" b="1" spc="-28" dirty="0">
                <a:solidFill>
                  <a:srgbClr val="92D050"/>
                </a:solidFill>
                <a:latin typeface="Rockwell" panose="02060603020205020403" pitchFamily="18" charset="0"/>
                <a:cs typeface="Calibri"/>
              </a:rPr>
              <a:t>W</a:t>
            </a:r>
            <a:r>
              <a:rPr sz="750" b="1" dirty="0">
                <a:solidFill>
                  <a:srgbClr val="92D050"/>
                </a:solidFill>
                <a:latin typeface="Rockwell" panose="02060603020205020403" pitchFamily="18" charset="0"/>
                <a:cs typeface="Calibri"/>
              </a:rPr>
              <a:t>a</a:t>
            </a:r>
            <a:r>
              <a:rPr sz="750" b="1" spc="-9" dirty="0">
                <a:solidFill>
                  <a:srgbClr val="92D050"/>
                </a:solidFill>
                <a:latin typeface="Rockwell" panose="02060603020205020403" pitchFamily="18" charset="0"/>
                <a:cs typeface="Calibri"/>
              </a:rPr>
              <a:t>t</a:t>
            </a:r>
            <a:r>
              <a:rPr sz="750" b="1" dirty="0">
                <a:solidFill>
                  <a:srgbClr val="92D050"/>
                </a:solidFill>
                <a:latin typeface="Rockwell" panose="02060603020205020403" pitchFamily="18" charset="0"/>
                <a:cs typeface="Calibri"/>
              </a:rPr>
              <a:t>ers</a:t>
            </a:r>
            <a:endParaRPr sz="750" dirty="0">
              <a:solidFill>
                <a:srgbClr val="92D050"/>
              </a:solidFill>
              <a:latin typeface="Rockwell" panose="02060603020205020403" pitchFamily="18" charset="0"/>
              <a:cs typeface="Calibri"/>
            </a:endParaRPr>
          </a:p>
        </p:txBody>
      </p:sp>
      <p:sp>
        <p:nvSpPr>
          <p:cNvPr id="8" name="object 8"/>
          <p:cNvSpPr txBox="1"/>
          <p:nvPr/>
        </p:nvSpPr>
        <p:spPr>
          <a:xfrm>
            <a:off x="2342425" y="3601100"/>
            <a:ext cx="1768814" cy="150041"/>
          </a:xfrm>
          <a:prstGeom prst="rect">
            <a:avLst/>
          </a:prstGeom>
        </p:spPr>
        <p:txBody>
          <a:bodyPr vert="horz" wrap="square" lIns="0" tIns="0" rIns="0" bIns="0" rtlCol="0">
            <a:spAutoFit/>
          </a:bodyPr>
          <a:lstStyle/>
          <a:p>
            <a:pPr marL="4562"/>
            <a:r>
              <a:rPr sz="975" b="1" spc="4" dirty="0">
                <a:solidFill>
                  <a:srgbClr val="1E4E82"/>
                </a:solidFill>
                <a:latin typeface="Rockwell" panose="02060603020205020403" pitchFamily="18" charset="0"/>
                <a:cs typeface="Calibri"/>
              </a:rPr>
              <a:t>Land</a:t>
            </a:r>
            <a:r>
              <a:rPr sz="975" b="1" spc="2" dirty="0">
                <a:solidFill>
                  <a:srgbClr val="1E4E82"/>
                </a:solidFill>
                <a:latin typeface="Rockwell" panose="02060603020205020403" pitchFamily="18" charset="0"/>
                <a:cs typeface="Calibri"/>
              </a:rPr>
              <a:t> </a:t>
            </a:r>
            <a:r>
              <a:rPr sz="975" b="1" spc="4" dirty="0">
                <a:solidFill>
                  <a:srgbClr val="1E4E82"/>
                </a:solidFill>
                <a:latin typeface="Rockwell" panose="02060603020205020403" pitchFamily="18" charset="0"/>
                <a:cs typeface="Calibri"/>
              </a:rPr>
              <a:t>Conse</a:t>
            </a:r>
            <a:r>
              <a:rPr sz="975" b="1" spc="9" dirty="0">
                <a:solidFill>
                  <a:srgbClr val="1E4E82"/>
                </a:solidFill>
                <a:latin typeface="Rockwell" panose="02060603020205020403" pitchFamily="18" charset="0"/>
                <a:cs typeface="Calibri"/>
              </a:rPr>
              <a:t>r</a:t>
            </a:r>
            <a:r>
              <a:rPr sz="975" b="1" spc="-13" dirty="0">
                <a:solidFill>
                  <a:srgbClr val="1E4E82"/>
                </a:solidFill>
                <a:latin typeface="Rockwell" panose="02060603020205020403" pitchFamily="18" charset="0"/>
                <a:cs typeface="Calibri"/>
              </a:rPr>
              <a:t>v</a:t>
            </a:r>
            <a:r>
              <a:rPr sz="975" b="1" spc="-8" dirty="0">
                <a:solidFill>
                  <a:srgbClr val="1E4E82"/>
                </a:solidFill>
                <a:latin typeface="Rockwell" panose="02060603020205020403" pitchFamily="18" charset="0"/>
                <a:cs typeface="Calibri"/>
              </a:rPr>
              <a:t>a</a:t>
            </a:r>
            <a:r>
              <a:rPr sz="975" b="1" dirty="0">
                <a:solidFill>
                  <a:srgbClr val="1E4E82"/>
                </a:solidFill>
                <a:latin typeface="Rockwell" panose="02060603020205020403" pitchFamily="18" charset="0"/>
                <a:cs typeface="Calibri"/>
              </a:rPr>
              <a:t>tion</a:t>
            </a:r>
            <a:r>
              <a:rPr sz="975" b="1" spc="2" dirty="0">
                <a:solidFill>
                  <a:srgbClr val="1E4E82"/>
                </a:solidFill>
                <a:latin typeface="Rockwell" panose="02060603020205020403" pitchFamily="18" charset="0"/>
                <a:cs typeface="Calibri"/>
              </a:rPr>
              <a:t> </a:t>
            </a:r>
            <a:r>
              <a:rPr sz="975" b="1" spc="4" dirty="0">
                <a:solidFill>
                  <a:srgbClr val="1E4E82"/>
                </a:solidFill>
                <a:latin typeface="Rockwell" panose="02060603020205020403" pitchFamily="18" charset="0"/>
                <a:cs typeface="Calibri"/>
              </a:rPr>
              <a:t>Goal</a:t>
            </a:r>
            <a:endParaRPr sz="975" dirty="0">
              <a:latin typeface="Rockwell" panose="02060603020205020403" pitchFamily="18" charset="0"/>
              <a:cs typeface="Calibri"/>
            </a:endParaRPr>
          </a:p>
        </p:txBody>
      </p:sp>
      <p:sp>
        <p:nvSpPr>
          <p:cNvPr id="9" name="object 9"/>
          <p:cNvSpPr txBox="1"/>
          <p:nvPr/>
        </p:nvSpPr>
        <p:spPr>
          <a:xfrm>
            <a:off x="2408779" y="3741745"/>
            <a:ext cx="1931103" cy="461665"/>
          </a:xfrm>
          <a:prstGeom prst="rect">
            <a:avLst/>
          </a:prstGeom>
        </p:spPr>
        <p:txBody>
          <a:bodyPr vert="horz" wrap="square" lIns="0" tIns="0" rIns="0" bIns="0" rtlCol="0">
            <a:spAutoFit/>
          </a:bodyPr>
          <a:lstStyle/>
          <a:p>
            <a:pPr marL="132056" indent="-127495">
              <a:buSzPct val="65853"/>
              <a:buFont typeface="Symbol"/>
              <a:buChar char=""/>
              <a:tabLst>
                <a:tab pos="79370" algn="l"/>
              </a:tabLst>
            </a:pPr>
            <a:r>
              <a:rPr sz="750" b="1" dirty="0">
                <a:solidFill>
                  <a:srgbClr val="92D050"/>
                </a:solidFill>
                <a:latin typeface="Rockwell" panose="02060603020205020403" pitchFamily="18" charset="0"/>
                <a:cs typeface="Calibri"/>
              </a:rPr>
              <a:t>Pro</a:t>
            </a:r>
            <a:r>
              <a:rPr sz="750" b="1" spc="-9" dirty="0">
                <a:solidFill>
                  <a:srgbClr val="92D050"/>
                </a:solidFill>
                <a:latin typeface="Rockwell" panose="02060603020205020403" pitchFamily="18" charset="0"/>
                <a:cs typeface="Calibri"/>
              </a:rPr>
              <a:t>t</a:t>
            </a:r>
            <a:r>
              <a:rPr sz="750" b="1" dirty="0">
                <a:solidFill>
                  <a:srgbClr val="92D050"/>
                </a:solidFill>
                <a:latin typeface="Rockwell" panose="02060603020205020403" pitchFamily="18" charset="0"/>
                <a:cs typeface="Calibri"/>
              </a:rPr>
              <a:t>ec</a:t>
            </a:r>
            <a:r>
              <a:rPr sz="750" b="1" spc="-8" dirty="0">
                <a:solidFill>
                  <a:srgbClr val="92D050"/>
                </a:solidFill>
                <a:latin typeface="Rockwell" panose="02060603020205020403" pitchFamily="18" charset="0"/>
                <a:cs typeface="Calibri"/>
              </a:rPr>
              <a:t>t</a:t>
            </a:r>
            <a:r>
              <a:rPr sz="750" b="1" dirty="0">
                <a:solidFill>
                  <a:srgbClr val="92D050"/>
                </a:solidFill>
                <a:latin typeface="Rockwell" panose="02060603020205020403" pitchFamily="18" charset="0"/>
                <a:cs typeface="Calibri"/>
              </a:rPr>
              <a:t>ed Lands</a:t>
            </a:r>
            <a:r>
              <a:rPr sz="750" b="1" spc="-2" dirty="0">
                <a:solidFill>
                  <a:srgbClr val="92D050"/>
                </a:solidFill>
                <a:latin typeface="Rockwell" panose="02060603020205020403" pitchFamily="18" charset="0"/>
                <a:cs typeface="Calibri"/>
              </a:rPr>
              <a:t> </a:t>
            </a:r>
            <a:endParaRPr lang="en-US" sz="750" b="1" spc="-2" dirty="0">
              <a:solidFill>
                <a:srgbClr val="92D050"/>
              </a:solidFill>
              <a:latin typeface="Rockwell" panose="02060603020205020403" pitchFamily="18" charset="0"/>
              <a:cs typeface="Calibri"/>
            </a:endParaRPr>
          </a:p>
          <a:p>
            <a:pPr marL="132056" indent="-127495">
              <a:buSzPct val="65853"/>
              <a:buFont typeface="Symbol"/>
              <a:buChar char=""/>
              <a:tabLst>
                <a:tab pos="79370" algn="l"/>
              </a:tabLst>
            </a:pPr>
            <a:r>
              <a:rPr sz="750" b="1" dirty="0">
                <a:solidFill>
                  <a:schemeClr val="accent4">
                    <a:lumMod val="75000"/>
                  </a:schemeClr>
                </a:solidFill>
                <a:latin typeface="Rockwell" panose="02060603020205020403" pitchFamily="18" charset="0"/>
                <a:cs typeface="Calibri"/>
              </a:rPr>
              <a:t>Land Use M</a:t>
            </a:r>
            <a:r>
              <a:rPr sz="750" b="1" spc="-5" dirty="0">
                <a:solidFill>
                  <a:schemeClr val="accent4">
                    <a:lumMod val="75000"/>
                  </a:schemeClr>
                </a:solidFill>
                <a:latin typeface="Rockwell" panose="02060603020205020403" pitchFamily="18" charset="0"/>
                <a:cs typeface="Calibri"/>
              </a:rPr>
              <a:t>e</a:t>
            </a:r>
            <a:r>
              <a:rPr sz="750" b="1" dirty="0">
                <a:solidFill>
                  <a:schemeClr val="accent4">
                    <a:lumMod val="75000"/>
                  </a:schemeClr>
                </a:solidFill>
                <a:latin typeface="Rockwell" panose="02060603020205020403" pitchFamily="18" charset="0"/>
                <a:cs typeface="Calibri"/>
              </a:rPr>
              <a:t>thods and</a:t>
            </a:r>
            <a:endParaRPr sz="750" dirty="0">
              <a:solidFill>
                <a:schemeClr val="accent4">
                  <a:lumMod val="75000"/>
                </a:schemeClr>
              </a:solidFill>
              <a:latin typeface="Rockwell" panose="02060603020205020403" pitchFamily="18" charset="0"/>
              <a:cs typeface="Calibri"/>
            </a:endParaRPr>
          </a:p>
          <a:p>
            <a:pPr marL="132056">
              <a:spcBef>
                <a:spcPts val="20"/>
              </a:spcBef>
            </a:pPr>
            <a:r>
              <a:rPr sz="750" b="1" dirty="0">
                <a:solidFill>
                  <a:schemeClr val="accent4">
                    <a:lumMod val="75000"/>
                  </a:schemeClr>
                </a:solidFill>
                <a:latin typeface="Rockwell" panose="02060603020205020403" pitchFamily="18" charset="0"/>
                <a:cs typeface="Calibri"/>
              </a:rPr>
              <a:t>M</a:t>
            </a:r>
            <a:r>
              <a:rPr sz="750" b="1" spc="-5" dirty="0">
                <a:solidFill>
                  <a:schemeClr val="accent4">
                    <a:lumMod val="75000"/>
                  </a:schemeClr>
                </a:solidFill>
                <a:latin typeface="Rockwell" panose="02060603020205020403" pitchFamily="18" charset="0"/>
                <a:cs typeface="Calibri"/>
              </a:rPr>
              <a:t>e</a:t>
            </a:r>
            <a:r>
              <a:rPr sz="750" b="1" dirty="0">
                <a:solidFill>
                  <a:schemeClr val="accent4">
                    <a:lumMod val="75000"/>
                  </a:schemeClr>
                </a:solidFill>
                <a:latin typeface="Rockwell" panose="02060603020205020403" pitchFamily="18" charset="0"/>
                <a:cs typeface="Calibri"/>
              </a:rPr>
              <a:t>trics</a:t>
            </a:r>
            <a:r>
              <a:rPr sz="750" b="1" spc="-2" dirty="0">
                <a:solidFill>
                  <a:schemeClr val="accent4">
                    <a:lumMod val="75000"/>
                  </a:schemeClr>
                </a:solidFill>
                <a:latin typeface="Rockwell" panose="02060603020205020403" pitchFamily="18" charset="0"/>
                <a:cs typeface="Calibri"/>
              </a:rPr>
              <a:t> </a:t>
            </a:r>
            <a:r>
              <a:rPr sz="750" b="1" dirty="0">
                <a:solidFill>
                  <a:schemeClr val="accent4">
                    <a:lumMod val="75000"/>
                  </a:schemeClr>
                </a:solidFill>
                <a:latin typeface="Rockwell" panose="02060603020205020403" pitchFamily="18" charset="0"/>
                <a:cs typeface="Calibri"/>
              </a:rPr>
              <a:t>D</a:t>
            </a:r>
            <a:r>
              <a:rPr sz="750" b="1" spc="-8" dirty="0">
                <a:solidFill>
                  <a:schemeClr val="accent4">
                    <a:lumMod val="75000"/>
                  </a:schemeClr>
                </a:solidFill>
                <a:latin typeface="Rockwell" panose="02060603020205020403" pitchFamily="18" charset="0"/>
                <a:cs typeface="Calibri"/>
              </a:rPr>
              <a:t>e</a:t>
            </a:r>
            <a:r>
              <a:rPr sz="750" b="1" dirty="0">
                <a:solidFill>
                  <a:schemeClr val="accent4">
                    <a:lumMod val="75000"/>
                  </a:schemeClr>
                </a:solidFill>
                <a:latin typeface="Rockwell" panose="02060603020205020403" pitchFamily="18" charset="0"/>
                <a:cs typeface="Calibri"/>
              </a:rPr>
              <a:t>velopme</a:t>
            </a:r>
            <a:r>
              <a:rPr sz="750" b="1" spc="-8" dirty="0">
                <a:solidFill>
                  <a:schemeClr val="accent4">
                    <a:lumMod val="75000"/>
                  </a:schemeClr>
                </a:solidFill>
                <a:latin typeface="Rockwell" panose="02060603020205020403" pitchFamily="18" charset="0"/>
                <a:cs typeface="Calibri"/>
              </a:rPr>
              <a:t>n</a:t>
            </a:r>
            <a:r>
              <a:rPr sz="750" b="1" dirty="0">
                <a:solidFill>
                  <a:schemeClr val="accent4">
                    <a:lumMod val="75000"/>
                  </a:schemeClr>
                </a:solidFill>
                <a:latin typeface="Rockwell" panose="02060603020205020403" pitchFamily="18" charset="0"/>
                <a:cs typeface="Calibri"/>
              </a:rPr>
              <a:t>t </a:t>
            </a:r>
            <a:endParaRPr lang="en-US" sz="750" b="1" dirty="0">
              <a:solidFill>
                <a:schemeClr val="accent4">
                  <a:lumMod val="75000"/>
                </a:schemeClr>
              </a:solidFill>
              <a:latin typeface="Rockwell" panose="02060603020205020403" pitchFamily="18" charset="0"/>
              <a:cs typeface="Calibri"/>
            </a:endParaRPr>
          </a:p>
          <a:p>
            <a:pPr marL="132056">
              <a:spcBef>
                <a:spcPts val="20"/>
              </a:spcBef>
            </a:pPr>
            <a:r>
              <a:rPr sz="750" b="1" dirty="0">
                <a:solidFill>
                  <a:schemeClr val="accent4">
                    <a:lumMod val="75000"/>
                  </a:schemeClr>
                </a:solidFill>
                <a:latin typeface="Rockwell" panose="02060603020205020403" pitchFamily="18" charset="0"/>
                <a:cs typeface="Calibri"/>
              </a:rPr>
              <a:t>Land Use O</a:t>
            </a:r>
            <a:r>
              <a:rPr sz="750" b="1" spc="-5" dirty="0">
                <a:solidFill>
                  <a:schemeClr val="accent4">
                    <a:lumMod val="75000"/>
                  </a:schemeClr>
                </a:solidFill>
                <a:latin typeface="Rockwell" panose="02060603020205020403" pitchFamily="18" charset="0"/>
                <a:cs typeface="Calibri"/>
              </a:rPr>
              <a:t>p</a:t>
            </a:r>
            <a:r>
              <a:rPr sz="750" b="1" dirty="0">
                <a:solidFill>
                  <a:schemeClr val="accent4">
                    <a:lumMod val="75000"/>
                  </a:schemeClr>
                </a:solidFill>
                <a:latin typeface="Rockwell" panose="02060603020205020403" pitchFamily="18" charset="0"/>
                <a:cs typeface="Calibri"/>
              </a:rPr>
              <a:t>tions </a:t>
            </a:r>
            <a:r>
              <a:rPr sz="750" b="1" spc="-20" dirty="0">
                <a:solidFill>
                  <a:schemeClr val="accent4">
                    <a:lumMod val="75000"/>
                  </a:schemeClr>
                </a:solidFill>
                <a:latin typeface="Rockwell" panose="02060603020205020403" pitchFamily="18" charset="0"/>
                <a:cs typeface="Calibri"/>
              </a:rPr>
              <a:t>E</a:t>
            </a:r>
            <a:r>
              <a:rPr sz="750" b="1" dirty="0">
                <a:solidFill>
                  <a:schemeClr val="accent4">
                    <a:lumMod val="75000"/>
                  </a:schemeClr>
                </a:solidFill>
                <a:latin typeface="Rockwell" panose="02060603020205020403" pitchFamily="18" charset="0"/>
                <a:cs typeface="Calibri"/>
              </a:rPr>
              <a:t>valuation</a:t>
            </a:r>
            <a:endParaRPr sz="750" dirty="0">
              <a:solidFill>
                <a:schemeClr val="accent4">
                  <a:lumMod val="75000"/>
                </a:schemeClr>
              </a:solidFill>
              <a:latin typeface="Rockwell" panose="02060603020205020403" pitchFamily="18" charset="0"/>
              <a:cs typeface="Calibri"/>
            </a:endParaRPr>
          </a:p>
        </p:txBody>
      </p:sp>
      <p:sp>
        <p:nvSpPr>
          <p:cNvPr id="10" name="object 10"/>
          <p:cNvSpPr txBox="1"/>
          <p:nvPr/>
        </p:nvSpPr>
        <p:spPr>
          <a:xfrm>
            <a:off x="2376714" y="4316822"/>
            <a:ext cx="2096336" cy="150041"/>
          </a:xfrm>
          <a:prstGeom prst="rect">
            <a:avLst/>
          </a:prstGeom>
        </p:spPr>
        <p:txBody>
          <a:bodyPr vert="horz" wrap="square" lIns="0" tIns="0" rIns="0" bIns="0" rtlCol="0">
            <a:spAutoFit/>
          </a:bodyPr>
          <a:lstStyle/>
          <a:p>
            <a:pPr marL="4562"/>
            <a:r>
              <a:rPr sz="975" b="1" spc="4" dirty="0">
                <a:solidFill>
                  <a:srgbClr val="1E4E82"/>
                </a:solidFill>
                <a:latin typeface="Rockwell" panose="02060603020205020403" pitchFamily="18" charset="0"/>
                <a:cs typeface="Calibri"/>
              </a:rPr>
              <a:t>E</a:t>
            </a:r>
            <a:r>
              <a:rPr sz="975" b="1" spc="-11" dirty="0">
                <a:solidFill>
                  <a:srgbClr val="1E4E82"/>
                </a:solidFill>
                <a:latin typeface="Rockwell" panose="02060603020205020403" pitchFamily="18" charset="0"/>
                <a:cs typeface="Calibri"/>
              </a:rPr>
              <a:t>n</a:t>
            </a:r>
            <a:r>
              <a:rPr sz="975" b="1" spc="2" dirty="0">
                <a:solidFill>
                  <a:srgbClr val="1E4E82"/>
                </a:solidFill>
                <a:latin typeface="Rockwell" panose="02060603020205020403" pitchFamily="18" charset="0"/>
                <a:cs typeface="Calibri"/>
              </a:rPr>
              <a:t>vi</a:t>
            </a:r>
            <a:r>
              <a:rPr sz="975" b="1" spc="-9" dirty="0">
                <a:solidFill>
                  <a:srgbClr val="1E4E82"/>
                </a:solidFill>
                <a:latin typeface="Rockwell" panose="02060603020205020403" pitchFamily="18" charset="0"/>
                <a:cs typeface="Calibri"/>
              </a:rPr>
              <a:t>r</a:t>
            </a:r>
            <a:r>
              <a:rPr sz="975" b="1" spc="5" dirty="0">
                <a:solidFill>
                  <a:srgbClr val="1E4E82"/>
                </a:solidFill>
                <a:latin typeface="Rockwell" panose="02060603020205020403" pitchFamily="18" charset="0"/>
                <a:cs typeface="Calibri"/>
              </a:rPr>
              <a:t>onme</a:t>
            </a:r>
            <a:r>
              <a:rPr sz="975" b="1" spc="-5" dirty="0">
                <a:solidFill>
                  <a:srgbClr val="1E4E82"/>
                </a:solidFill>
                <a:latin typeface="Rockwell" panose="02060603020205020403" pitchFamily="18" charset="0"/>
                <a:cs typeface="Calibri"/>
              </a:rPr>
              <a:t>n</a:t>
            </a:r>
            <a:r>
              <a:rPr sz="975" b="1" spc="-9" dirty="0">
                <a:solidFill>
                  <a:srgbClr val="1E4E82"/>
                </a:solidFill>
                <a:latin typeface="Rockwell" panose="02060603020205020403" pitchFamily="18" charset="0"/>
                <a:cs typeface="Calibri"/>
              </a:rPr>
              <a:t>t</a:t>
            </a:r>
            <a:r>
              <a:rPr sz="975" b="1" spc="4" dirty="0">
                <a:solidFill>
                  <a:srgbClr val="1E4E82"/>
                </a:solidFill>
                <a:latin typeface="Rockwell" panose="02060603020205020403" pitchFamily="18" charset="0"/>
                <a:cs typeface="Calibri"/>
              </a:rPr>
              <a:t>al</a:t>
            </a:r>
            <a:r>
              <a:rPr sz="975" b="1" spc="2" dirty="0">
                <a:solidFill>
                  <a:srgbClr val="1E4E82"/>
                </a:solidFill>
                <a:latin typeface="Rockwell" panose="02060603020205020403" pitchFamily="18" charset="0"/>
                <a:cs typeface="Calibri"/>
              </a:rPr>
              <a:t> Li</a:t>
            </a:r>
            <a:r>
              <a:rPr sz="975" b="1" spc="-13" dirty="0">
                <a:solidFill>
                  <a:srgbClr val="1E4E82"/>
                </a:solidFill>
                <a:latin typeface="Rockwell" panose="02060603020205020403" pitchFamily="18" charset="0"/>
                <a:cs typeface="Calibri"/>
              </a:rPr>
              <a:t>t</a:t>
            </a:r>
            <a:r>
              <a:rPr sz="975" b="1" spc="4" dirty="0">
                <a:solidFill>
                  <a:srgbClr val="1E4E82"/>
                </a:solidFill>
                <a:latin typeface="Rockwell" panose="02060603020205020403" pitchFamily="18" charset="0"/>
                <a:cs typeface="Calibri"/>
              </a:rPr>
              <a:t>e</a:t>
            </a:r>
            <a:r>
              <a:rPr sz="975" b="1" spc="-20" dirty="0">
                <a:solidFill>
                  <a:srgbClr val="1E4E82"/>
                </a:solidFill>
                <a:latin typeface="Rockwell" panose="02060603020205020403" pitchFamily="18" charset="0"/>
                <a:cs typeface="Calibri"/>
              </a:rPr>
              <a:t>r</a:t>
            </a:r>
            <a:r>
              <a:rPr sz="975" b="1" spc="4" dirty="0">
                <a:solidFill>
                  <a:srgbClr val="1E4E82"/>
                </a:solidFill>
                <a:latin typeface="Rockwell" panose="02060603020205020403" pitchFamily="18" charset="0"/>
                <a:cs typeface="Calibri"/>
              </a:rPr>
              <a:t>acy</a:t>
            </a:r>
            <a:r>
              <a:rPr sz="975" b="1" spc="2" dirty="0">
                <a:solidFill>
                  <a:srgbClr val="1E4E82"/>
                </a:solidFill>
                <a:latin typeface="Rockwell" panose="02060603020205020403" pitchFamily="18" charset="0"/>
                <a:cs typeface="Calibri"/>
              </a:rPr>
              <a:t> </a:t>
            </a:r>
            <a:r>
              <a:rPr sz="975" b="1" spc="4" dirty="0">
                <a:solidFill>
                  <a:srgbClr val="1E4E82"/>
                </a:solidFill>
                <a:latin typeface="Rockwell" panose="02060603020205020403" pitchFamily="18" charset="0"/>
                <a:cs typeface="Calibri"/>
              </a:rPr>
              <a:t>Goal</a:t>
            </a:r>
            <a:endParaRPr sz="975" dirty="0">
              <a:latin typeface="Rockwell" panose="02060603020205020403" pitchFamily="18" charset="0"/>
              <a:cs typeface="Calibri"/>
            </a:endParaRPr>
          </a:p>
        </p:txBody>
      </p:sp>
      <p:sp>
        <p:nvSpPr>
          <p:cNvPr id="11" name="object 11"/>
          <p:cNvSpPr txBox="1"/>
          <p:nvPr/>
        </p:nvSpPr>
        <p:spPr>
          <a:xfrm>
            <a:off x="2448155" y="4470646"/>
            <a:ext cx="1754744" cy="466281"/>
          </a:xfrm>
          <a:prstGeom prst="rect">
            <a:avLst/>
          </a:prstGeom>
        </p:spPr>
        <p:txBody>
          <a:bodyPr vert="horz" wrap="square" lIns="0" tIns="0" rIns="0" bIns="0" rtlCol="0">
            <a:spAutoFit/>
          </a:bodyPr>
          <a:lstStyle/>
          <a:p>
            <a:pPr marL="132056" indent="-127495">
              <a:buSzPct val="65853"/>
              <a:buFont typeface="Symbol"/>
              <a:buChar char=""/>
              <a:tabLst>
                <a:tab pos="79370" algn="l"/>
              </a:tabLst>
            </a:pPr>
            <a:r>
              <a:rPr sz="750" b="1" dirty="0">
                <a:solidFill>
                  <a:srgbClr val="92D050"/>
                </a:solidFill>
                <a:latin typeface="Rockwell" panose="02060603020205020403" pitchFamily="18" charset="0"/>
                <a:cs typeface="Calibri"/>
              </a:rPr>
              <a:t>Stude</a:t>
            </a:r>
            <a:r>
              <a:rPr sz="750" b="1" spc="-9" dirty="0">
                <a:solidFill>
                  <a:srgbClr val="92D050"/>
                </a:solidFill>
                <a:latin typeface="Rockwell" panose="02060603020205020403" pitchFamily="18" charset="0"/>
                <a:cs typeface="Calibri"/>
              </a:rPr>
              <a:t>n</a:t>
            </a:r>
            <a:r>
              <a:rPr sz="750" b="1" dirty="0">
                <a:solidFill>
                  <a:srgbClr val="92D050"/>
                </a:solidFill>
                <a:latin typeface="Rockwell" panose="02060603020205020403" pitchFamily="18" charset="0"/>
                <a:cs typeface="Calibri"/>
              </a:rPr>
              <a:t>t </a:t>
            </a:r>
            <a:endParaRPr lang="en-US" sz="750" b="1" dirty="0">
              <a:solidFill>
                <a:srgbClr val="92D050"/>
              </a:solidFill>
              <a:latin typeface="Rockwell" panose="02060603020205020403" pitchFamily="18" charset="0"/>
              <a:cs typeface="Calibri"/>
            </a:endParaRPr>
          </a:p>
          <a:p>
            <a:pPr marL="132056" indent="-127495">
              <a:buSzPct val="65853"/>
              <a:buFont typeface="Symbol"/>
              <a:buChar char=""/>
              <a:tabLst>
                <a:tab pos="79370" algn="l"/>
              </a:tabLst>
            </a:pPr>
            <a:r>
              <a:rPr sz="750" b="1" dirty="0">
                <a:solidFill>
                  <a:schemeClr val="accent4">
                    <a:lumMod val="75000"/>
                  </a:schemeClr>
                </a:solidFill>
                <a:latin typeface="Rockwell" panose="02060603020205020403" pitchFamily="18" charset="0"/>
                <a:cs typeface="Calibri"/>
              </a:rPr>
              <a:t>Su</a:t>
            </a:r>
            <a:r>
              <a:rPr sz="750" b="1" spc="-9" dirty="0">
                <a:solidFill>
                  <a:schemeClr val="accent4">
                    <a:lumMod val="75000"/>
                  </a:schemeClr>
                </a:solidFill>
                <a:latin typeface="Rockwell" panose="02060603020205020403" pitchFamily="18" charset="0"/>
                <a:cs typeface="Calibri"/>
              </a:rPr>
              <a:t>st</a:t>
            </a:r>
            <a:r>
              <a:rPr sz="750" b="1" dirty="0">
                <a:solidFill>
                  <a:schemeClr val="accent4">
                    <a:lumMod val="75000"/>
                  </a:schemeClr>
                </a:solidFill>
                <a:latin typeface="Rockwell" panose="02060603020205020403" pitchFamily="18" charset="0"/>
                <a:cs typeface="Calibri"/>
              </a:rPr>
              <a:t>ainab</a:t>
            </a:r>
            <a:r>
              <a:rPr sz="750" b="1" spc="-4" dirty="0">
                <a:solidFill>
                  <a:schemeClr val="accent4">
                    <a:lumMod val="75000"/>
                  </a:schemeClr>
                </a:solidFill>
                <a:latin typeface="Rockwell" panose="02060603020205020403" pitchFamily="18" charset="0"/>
                <a:cs typeface="Calibri"/>
              </a:rPr>
              <a:t>l</a:t>
            </a:r>
            <a:r>
              <a:rPr sz="750" b="1" dirty="0">
                <a:solidFill>
                  <a:schemeClr val="accent4">
                    <a:lumMod val="75000"/>
                  </a:schemeClr>
                </a:solidFill>
                <a:latin typeface="Rockwell" panose="02060603020205020403" pitchFamily="18" charset="0"/>
                <a:cs typeface="Calibri"/>
              </a:rPr>
              <a:t>e Schools </a:t>
            </a:r>
            <a:endParaRPr sz="750" dirty="0">
              <a:solidFill>
                <a:schemeClr val="accent4">
                  <a:lumMod val="75000"/>
                </a:schemeClr>
              </a:solidFill>
              <a:latin typeface="Rockwell" panose="02060603020205020403" pitchFamily="18" charset="0"/>
              <a:cs typeface="Calibri"/>
            </a:endParaRPr>
          </a:p>
          <a:p>
            <a:pPr marL="132056" marR="244726" indent="-127495">
              <a:lnSpc>
                <a:spcPct val="102400"/>
              </a:lnSpc>
              <a:buSzPct val="65853"/>
              <a:buFont typeface="Symbol"/>
              <a:buChar char=""/>
              <a:tabLst>
                <a:tab pos="79370" algn="l"/>
              </a:tabLst>
            </a:pPr>
            <a:r>
              <a:rPr sz="750" b="1" spc="-5" dirty="0">
                <a:solidFill>
                  <a:schemeClr val="accent4">
                    <a:lumMod val="75000"/>
                  </a:schemeClr>
                </a:solidFill>
                <a:latin typeface="Rockwell" panose="02060603020205020403" pitchFamily="18" charset="0"/>
                <a:cs typeface="Calibri"/>
              </a:rPr>
              <a:t>E</a:t>
            </a:r>
            <a:r>
              <a:rPr sz="750" b="1" spc="-11" dirty="0">
                <a:solidFill>
                  <a:schemeClr val="accent4">
                    <a:lumMod val="75000"/>
                  </a:schemeClr>
                </a:solidFill>
                <a:latin typeface="Rockwell" panose="02060603020205020403" pitchFamily="18" charset="0"/>
                <a:cs typeface="Calibri"/>
              </a:rPr>
              <a:t>n</a:t>
            </a:r>
            <a:r>
              <a:rPr sz="750" b="1" dirty="0">
                <a:solidFill>
                  <a:schemeClr val="accent4">
                    <a:lumMod val="75000"/>
                  </a:schemeClr>
                </a:solidFill>
                <a:latin typeface="Rockwell" panose="02060603020205020403" pitchFamily="18" charset="0"/>
                <a:cs typeface="Calibri"/>
              </a:rPr>
              <a:t>viro</a:t>
            </a:r>
            <a:r>
              <a:rPr sz="750" b="1" spc="-4" dirty="0">
                <a:solidFill>
                  <a:schemeClr val="accent4">
                    <a:lumMod val="75000"/>
                  </a:schemeClr>
                </a:solidFill>
                <a:latin typeface="Rockwell" panose="02060603020205020403" pitchFamily="18" charset="0"/>
                <a:cs typeface="Calibri"/>
              </a:rPr>
              <a:t>n</a:t>
            </a:r>
            <a:r>
              <a:rPr sz="750" b="1" dirty="0">
                <a:solidFill>
                  <a:schemeClr val="accent4">
                    <a:lumMod val="75000"/>
                  </a:schemeClr>
                </a:solidFill>
                <a:latin typeface="Rockwell" panose="02060603020205020403" pitchFamily="18" charset="0"/>
                <a:cs typeface="Calibri"/>
              </a:rPr>
              <a:t>me</a:t>
            </a:r>
            <a:r>
              <a:rPr sz="750" b="1" spc="-9" dirty="0">
                <a:solidFill>
                  <a:schemeClr val="accent4">
                    <a:lumMod val="75000"/>
                  </a:schemeClr>
                </a:solidFill>
                <a:latin typeface="Rockwell" panose="02060603020205020403" pitchFamily="18" charset="0"/>
                <a:cs typeface="Calibri"/>
              </a:rPr>
              <a:t>nt</a:t>
            </a:r>
            <a:r>
              <a:rPr sz="750" b="1" dirty="0">
                <a:solidFill>
                  <a:schemeClr val="accent4">
                    <a:lumMod val="75000"/>
                  </a:schemeClr>
                </a:solidFill>
                <a:latin typeface="Rockwell" panose="02060603020205020403" pitchFamily="18" charset="0"/>
                <a:cs typeface="Calibri"/>
              </a:rPr>
              <a:t>al Li</a:t>
            </a:r>
            <a:r>
              <a:rPr sz="750" b="1" spc="-9" dirty="0">
                <a:solidFill>
                  <a:schemeClr val="accent4">
                    <a:lumMod val="75000"/>
                  </a:schemeClr>
                </a:solidFill>
                <a:latin typeface="Rockwell" panose="02060603020205020403" pitchFamily="18" charset="0"/>
                <a:cs typeface="Calibri"/>
              </a:rPr>
              <a:t>t</a:t>
            </a:r>
            <a:r>
              <a:rPr sz="750" b="1" dirty="0">
                <a:solidFill>
                  <a:schemeClr val="accent4">
                    <a:lumMod val="75000"/>
                  </a:schemeClr>
                </a:solidFill>
                <a:latin typeface="Rockwell" panose="02060603020205020403" pitchFamily="18" charset="0"/>
                <a:cs typeface="Calibri"/>
              </a:rPr>
              <a:t>eracy Planning</a:t>
            </a:r>
            <a:endParaRPr sz="750" dirty="0">
              <a:solidFill>
                <a:schemeClr val="accent4">
                  <a:lumMod val="75000"/>
                </a:schemeClr>
              </a:solidFill>
              <a:latin typeface="Rockwell" panose="02060603020205020403" pitchFamily="18" charset="0"/>
              <a:cs typeface="Calibri"/>
            </a:endParaRPr>
          </a:p>
        </p:txBody>
      </p:sp>
      <p:sp>
        <p:nvSpPr>
          <p:cNvPr id="12" name="object 12"/>
          <p:cNvSpPr/>
          <p:nvPr/>
        </p:nvSpPr>
        <p:spPr>
          <a:xfrm>
            <a:off x="1248304" y="801909"/>
            <a:ext cx="711680" cy="396079"/>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latin typeface="Rockwell" panose="02060603020205020403" pitchFamily="18" charset="0"/>
            </a:endParaRPr>
          </a:p>
        </p:txBody>
      </p:sp>
      <p:sp>
        <p:nvSpPr>
          <p:cNvPr id="14" name="object 14"/>
          <p:cNvSpPr/>
          <p:nvPr/>
        </p:nvSpPr>
        <p:spPr>
          <a:xfrm>
            <a:off x="1273515" y="2953235"/>
            <a:ext cx="701323" cy="336566"/>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latin typeface="Rockwell" panose="02060603020205020403" pitchFamily="18" charset="0"/>
            </a:endParaRPr>
          </a:p>
        </p:txBody>
      </p:sp>
      <p:sp>
        <p:nvSpPr>
          <p:cNvPr id="19" name="object 19"/>
          <p:cNvSpPr/>
          <p:nvPr/>
        </p:nvSpPr>
        <p:spPr>
          <a:xfrm>
            <a:off x="1229268" y="2010930"/>
            <a:ext cx="713833" cy="337327"/>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latin typeface="Rockwell" panose="02060603020205020403" pitchFamily="18" charset="0"/>
            </a:endParaRPr>
          </a:p>
        </p:txBody>
      </p:sp>
      <p:sp>
        <p:nvSpPr>
          <p:cNvPr id="21" name="object 21"/>
          <p:cNvSpPr txBox="1"/>
          <p:nvPr/>
        </p:nvSpPr>
        <p:spPr>
          <a:xfrm>
            <a:off x="5586409" y="698027"/>
            <a:ext cx="1397776" cy="150041"/>
          </a:xfrm>
          <a:prstGeom prst="rect">
            <a:avLst/>
          </a:prstGeom>
        </p:spPr>
        <p:txBody>
          <a:bodyPr vert="horz" wrap="square" lIns="0" tIns="0" rIns="0" bIns="0" rtlCol="0">
            <a:spAutoFit/>
          </a:bodyPr>
          <a:lstStyle/>
          <a:p>
            <a:pPr marL="4562"/>
            <a:r>
              <a:rPr sz="975" b="1" spc="4" dirty="0">
                <a:solidFill>
                  <a:srgbClr val="1E4E82"/>
                </a:solidFill>
                <a:latin typeface="Rockwell" panose="02060603020205020403" pitchFamily="18" charset="0"/>
                <a:cs typeface="Calibri"/>
              </a:rPr>
              <a:t>Vi</a:t>
            </a:r>
            <a:r>
              <a:rPr sz="975" b="1" spc="-9" dirty="0">
                <a:solidFill>
                  <a:srgbClr val="1E4E82"/>
                </a:solidFill>
                <a:latin typeface="Rockwell" panose="02060603020205020403" pitchFamily="18" charset="0"/>
                <a:cs typeface="Calibri"/>
              </a:rPr>
              <a:t>t</a:t>
            </a:r>
            <a:r>
              <a:rPr sz="975" b="1" spc="4" dirty="0">
                <a:solidFill>
                  <a:srgbClr val="1E4E82"/>
                </a:solidFill>
                <a:latin typeface="Rockwell" panose="02060603020205020403" pitchFamily="18" charset="0"/>
                <a:cs typeface="Calibri"/>
              </a:rPr>
              <a:t>al</a:t>
            </a:r>
            <a:r>
              <a:rPr sz="975" b="1" spc="2" dirty="0">
                <a:solidFill>
                  <a:srgbClr val="1E4E82"/>
                </a:solidFill>
                <a:latin typeface="Rockwell" panose="02060603020205020403" pitchFamily="18" charset="0"/>
                <a:cs typeface="Calibri"/>
              </a:rPr>
              <a:t> </a:t>
            </a:r>
            <a:r>
              <a:rPr sz="975" b="1" spc="5" dirty="0">
                <a:solidFill>
                  <a:srgbClr val="1E4E82"/>
                </a:solidFill>
                <a:latin typeface="Rockwell" panose="02060603020205020403" pitchFamily="18" charset="0"/>
                <a:cs typeface="Calibri"/>
              </a:rPr>
              <a:t>Hab</a:t>
            </a:r>
            <a:r>
              <a:rPr sz="975" b="1" spc="-2" dirty="0">
                <a:solidFill>
                  <a:srgbClr val="1E4E82"/>
                </a:solidFill>
                <a:latin typeface="Rockwell" panose="02060603020205020403" pitchFamily="18" charset="0"/>
                <a:cs typeface="Calibri"/>
              </a:rPr>
              <a:t>i</a:t>
            </a:r>
            <a:r>
              <a:rPr sz="975" b="1" spc="-8" dirty="0">
                <a:solidFill>
                  <a:srgbClr val="1E4E82"/>
                </a:solidFill>
                <a:latin typeface="Rockwell" panose="02060603020205020403" pitchFamily="18" charset="0"/>
                <a:cs typeface="Calibri"/>
              </a:rPr>
              <a:t>ta</a:t>
            </a:r>
            <a:r>
              <a:rPr sz="975" b="1" spc="4" dirty="0">
                <a:solidFill>
                  <a:srgbClr val="1E4E82"/>
                </a:solidFill>
                <a:latin typeface="Rockwell" panose="02060603020205020403" pitchFamily="18" charset="0"/>
                <a:cs typeface="Calibri"/>
              </a:rPr>
              <a:t>ts</a:t>
            </a:r>
            <a:r>
              <a:rPr sz="975" b="1" spc="2" dirty="0">
                <a:solidFill>
                  <a:srgbClr val="1E4E82"/>
                </a:solidFill>
                <a:latin typeface="Rockwell" panose="02060603020205020403" pitchFamily="18" charset="0"/>
                <a:cs typeface="Calibri"/>
              </a:rPr>
              <a:t> </a:t>
            </a:r>
            <a:r>
              <a:rPr sz="975" b="1" spc="4" dirty="0">
                <a:solidFill>
                  <a:srgbClr val="1E4E82"/>
                </a:solidFill>
                <a:latin typeface="Rockwell" panose="02060603020205020403" pitchFamily="18" charset="0"/>
                <a:cs typeface="Calibri"/>
              </a:rPr>
              <a:t>Goal</a:t>
            </a:r>
            <a:endParaRPr sz="975">
              <a:latin typeface="Rockwell" panose="02060603020205020403" pitchFamily="18" charset="0"/>
              <a:cs typeface="Calibri"/>
            </a:endParaRPr>
          </a:p>
        </p:txBody>
      </p:sp>
      <p:sp>
        <p:nvSpPr>
          <p:cNvPr id="22" name="object 22"/>
          <p:cNvSpPr txBox="1"/>
          <p:nvPr/>
        </p:nvSpPr>
        <p:spPr>
          <a:xfrm>
            <a:off x="5645873" y="864400"/>
            <a:ext cx="2009376" cy="925638"/>
          </a:xfrm>
          <a:prstGeom prst="rect">
            <a:avLst/>
          </a:prstGeom>
        </p:spPr>
        <p:txBody>
          <a:bodyPr vert="horz" wrap="square" lIns="0" tIns="0" rIns="0" bIns="0" rtlCol="0">
            <a:spAutoFit/>
          </a:bodyPr>
          <a:lstStyle/>
          <a:p>
            <a:pPr marL="174706" indent="-170144">
              <a:buSzPct val="65853"/>
              <a:buFont typeface="Symbol"/>
              <a:buChar char=""/>
              <a:tabLst>
                <a:tab pos="79370" algn="l"/>
              </a:tabLst>
            </a:pPr>
            <a:r>
              <a:rPr sz="750" b="1" spc="-31" dirty="0">
                <a:solidFill>
                  <a:srgbClr val="92D050"/>
                </a:solidFill>
                <a:latin typeface="Rockwell" panose="02060603020205020403" pitchFamily="18" charset="0"/>
                <a:cs typeface="Calibri"/>
              </a:rPr>
              <a:t>W</a:t>
            </a:r>
            <a:r>
              <a:rPr sz="750" b="1" spc="-5" dirty="0">
                <a:solidFill>
                  <a:srgbClr val="92D050"/>
                </a:solidFill>
                <a:latin typeface="Rockwell" panose="02060603020205020403" pitchFamily="18" charset="0"/>
                <a:cs typeface="Calibri"/>
              </a:rPr>
              <a:t>e</a:t>
            </a:r>
            <a:r>
              <a:rPr sz="750" b="1" dirty="0">
                <a:solidFill>
                  <a:srgbClr val="92D050"/>
                </a:solidFill>
                <a:latin typeface="Rockwell" panose="02060603020205020403" pitchFamily="18" charset="0"/>
                <a:cs typeface="Calibri"/>
              </a:rPr>
              <a:t>tlan</a:t>
            </a:r>
            <a:r>
              <a:rPr sz="750" b="1" spc="-4" dirty="0">
                <a:solidFill>
                  <a:srgbClr val="92D050"/>
                </a:solidFill>
                <a:latin typeface="Rockwell" panose="02060603020205020403" pitchFamily="18" charset="0"/>
                <a:cs typeface="Calibri"/>
              </a:rPr>
              <a:t>d</a:t>
            </a:r>
            <a:r>
              <a:rPr sz="750" b="1" dirty="0">
                <a:solidFill>
                  <a:srgbClr val="92D050"/>
                </a:solidFill>
                <a:latin typeface="Rockwell" panose="02060603020205020403" pitchFamily="18" charset="0"/>
                <a:cs typeface="Calibri"/>
              </a:rPr>
              <a:t>s </a:t>
            </a:r>
            <a:endParaRPr lang="en-US" sz="750" b="1" dirty="0">
              <a:solidFill>
                <a:srgbClr val="92D050"/>
              </a:solidFill>
              <a:latin typeface="Rockwell" panose="02060603020205020403" pitchFamily="18" charset="0"/>
              <a:cs typeface="Calibri"/>
            </a:endParaRPr>
          </a:p>
          <a:p>
            <a:pPr marL="174706" indent="-170144">
              <a:buSzPct val="65853"/>
              <a:buFont typeface="Symbol"/>
              <a:buChar char=""/>
              <a:tabLst>
                <a:tab pos="79370" algn="l"/>
              </a:tabLst>
            </a:pPr>
            <a:r>
              <a:rPr lang="en-US" sz="750" b="1" dirty="0">
                <a:solidFill>
                  <a:srgbClr val="92D050"/>
                </a:solidFill>
                <a:latin typeface="Rockwell" panose="02060603020205020403" pitchFamily="18" charset="0"/>
                <a:cs typeface="Calibri"/>
              </a:rPr>
              <a:t>Black Duck </a:t>
            </a:r>
          </a:p>
          <a:p>
            <a:pPr marL="174706" indent="-170144">
              <a:buSzPct val="65853"/>
              <a:buFont typeface="Symbol"/>
              <a:buChar char=""/>
              <a:tabLst>
                <a:tab pos="79370" algn="l"/>
              </a:tabLst>
            </a:pPr>
            <a:r>
              <a:rPr sz="750" b="1" dirty="0">
                <a:solidFill>
                  <a:srgbClr val="92D050"/>
                </a:solidFill>
                <a:latin typeface="Rockwell" panose="02060603020205020403" pitchFamily="18" charset="0"/>
                <a:cs typeface="Calibri"/>
              </a:rPr>
              <a:t>Stream Health </a:t>
            </a:r>
            <a:endParaRPr lang="en-US" sz="750" b="1" dirty="0">
              <a:solidFill>
                <a:srgbClr val="92D050"/>
              </a:solidFill>
              <a:latin typeface="Rockwell" panose="02060603020205020403" pitchFamily="18" charset="0"/>
              <a:cs typeface="Calibri"/>
            </a:endParaRPr>
          </a:p>
          <a:p>
            <a:pPr marL="174706" indent="-170144">
              <a:buSzPct val="65853"/>
              <a:buFont typeface="Symbol"/>
              <a:buChar char=""/>
              <a:tabLst>
                <a:tab pos="79370" algn="l"/>
              </a:tabLst>
            </a:pPr>
            <a:r>
              <a:rPr sz="750" b="1" dirty="0">
                <a:solidFill>
                  <a:srgbClr val="92D050"/>
                </a:solidFill>
                <a:latin typeface="Rockwell" panose="02060603020205020403" pitchFamily="18" charset="0"/>
                <a:cs typeface="Calibri"/>
              </a:rPr>
              <a:t>Brook </a:t>
            </a:r>
            <a:r>
              <a:rPr sz="750" b="1" spc="-28" dirty="0">
                <a:solidFill>
                  <a:srgbClr val="92D050"/>
                </a:solidFill>
                <a:latin typeface="Rockwell" panose="02060603020205020403" pitchFamily="18" charset="0"/>
                <a:cs typeface="Calibri"/>
              </a:rPr>
              <a:t>T</a:t>
            </a:r>
            <a:r>
              <a:rPr sz="750" b="1" dirty="0">
                <a:solidFill>
                  <a:srgbClr val="92D050"/>
                </a:solidFill>
                <a:latin typeface="Rockwell" panose="02060603020205020403" pitchFamily="18" charset="0"/>
                <a:cs typeface="Calibri"/>
              </a:rPr>
              <a:t>rout</a:t>
            </a:r>
            <a:r>
              <a:rPr lang="en-US" sz="750" b="1" dirty="0">
                <a:solidFill>
                  <a:srgbClr val="92D050"/>
                </a:solidFill>
                <a:latin typeface="Rockwell" panose="02060603020205020403" pitchFamily="18" charset="0"/>
                <a:cs typeface="Calibri"/>
              </a:rPr>
              <a:t> </a:t>
            </a:r>
          </a:p>
          <a:p>
            <a:pPr marL="174706" indent="-170144">
              <a:buSzPct val="65853"/>
              <a:buFont typeface="Symbol"/>
              <a:buChar char=""/>
              <a:tabLst>
                <a:tab pos="79370" algn="l"/>
              </a:tabLst>
            </a:pPr>
            <a:r>
              <a:rPr sz="750" b="1" dirty="0">
                <a:solidFill>
                  <a:srgbClr val="92D050"/>
                </a:solidFill>
                <a:latin typeface="Rockwell" panose="02060603020205020403" pitchFamily="18" charset="0"/>
                <a:cs typeface="Calibri"/>
              </a:rPr>
              <a:t>Fish </a:t>
            </a:r>
            <a:r>
              <a:rPr sz="750" b="1" spc="-11" dirty="0">
                <a:solidFill>
                  <a:srgbClr val="92D050"/>
                </a:solidFill>
                <a:latin typeface="Rockwell" panose="02060603020205020403" pitchFamily="18" charset="0"/>
                <a:cs typeface="Calibri"/>
              </a:rPr>
              <a:t>P</a:t>
            </a:r>
            <a:r>
              <a:rPr sz="750" b="1" dirty="0">
                <a:solidFill>
                  <a:srgbClr val="92D050"/>
                </a:solidFill>
                <a:latin typeface="Rockwell" panose="02060603020205020403" pitchFamily="18" charset="0"/>
                <a:cs typeface="Calibri"/>
              </a:rPr>
              <a:t>assage </a:t>
            </a:r>
            <a:endParaRPr lang="en-US" sz="750" b="1" dirty="0">
              <a:solidFill>
                <a:srgbClr val="92D050"/>
              </a:solidFill>
              <a:latin typeface="Rockwell" panose="02060603020205020403" pitchFamily="18" charset="0"/>
              <a:cs typeface="Calibri"/>
            </a:endParaRPr>
          </a:p>
          <a:p>
            <a:pPr marL="174706" indent="-170144">
              <a:buSzPct val="65853"/>
              <a:buFont typeface="Symbol"/>
              <a:buChar char=""/>
              <a:tabLst>
                <a:tab pos="79370" algn="l"/>
              </a:tabLst>
            </a:pPr>
            <a:r>
              <a:rPr sz="750" b="1" dirty="0">
                <a:solidFill>
                  <a:schemeClr val="accent4">
                    <a:lumMod val="75000"/>
                  </a:schemeClr>
                </a:solidFill>
                <a:latin typeface="Rockwell" panose="02060603020205020403" pitchFamily="18" charset="0"/>
                <a:cs typeface="Calibri"/>
              </a:rPr>
              <a:t>Submerged Aqu</a:t>
            </a:r>
            <a:r>
              <a:rPr sz="750" b="1" spc="-4" dirty="0">
                <a:solidFill>
                  <a:schemeClr val="accent4">
                    <a:lumMod val="75000"/>
                  </a:schemeClr>
                </a:solidFill>
                <a:latin typeface="Rockwell" panose="02060603020205020403" pitchFamily="18" charset="0"/>
                <a:cs typeface="Calibri"/>
              </a:rPr>
              <a:t>atic</a:t>
            </a:r>
            <a:r>
              <a:rPr sz="750" b="1" dirty="0">
                <a:solidFill>
                  <a:schemeClr val="accent4">
                    <a:lumMod val="75000"/>
                  </a:schemeClr>
                </a:solidFill>
                <a:latin typeface="Rockwell" panose="02060603020205020403" pitchFamily="18" charset="0"/>
                <a:cs typeface="Calibri"/>
              </a:rPr>
              <a:t> </a:t>
            </a:r>
            <a:r>
              <a:rPr sz="750" b="1" spc="-40" dirty="0">
                <a:solidFill>
                  <a:schemeClr val="accent4">
                    <a:lumMod val="75000"/>
                  </a:schemeClr>
                </a:solidFill>
                <a:latin typeface="Rockwell" panose="02060603020205020403" pitchFamily="18" charset="0"/>
                <a:cs typeface="Calibri"/>
              </a:rPr>
              <a:t>V</a:t>
            </a:r>
            <a:r>
              <a:rPr sz="750" b="1" dirty="0">
                <a:solidFill>
                  <a:schemeClr val="accent4">
                    <a:lumMod val="75000"/>
                  </a:schemeClr>
                </a:solidFill>
                <a:latin typeface="Rockwell" panose="02060603020205020403" pitchFamily="18" charset="0"/>
                <a:cs typeface="Calibri"/>
              </a:rPr>
              <a:t>eg</a:t>
            </a:r>
            <a:r>
              <a:rPr sz="750" b="1" spc="-5" dirty="0">
                <a:solidFill>
                  <a:schemeClr val="accent4">
                    <a:lumMod val="75000"/>
                  </a:schemeClr>
                </a:solidFill>
                <a:latin typeface="Rockwell" panose="02060603020205020403" pitchFamily="18" charset="0"/>
                <a:cs typeface="Calibri"/>
              </a:rPr>
              <a:t>e</a:t>
            </a:r>
            <a:r>
              <a:rPr sz="750" b="1" spc="-9" dirty="0">
                <a:solidFill>
                  <a:schemeClr val="accent4">
                    <a:lumMod val="75000"/>
                  </a:schemeClr>
                </a:solidFill>
                <a:latin typeface="Rockwell" panose="02060603020205020403" pitchFamily="18" charset="0"/>
                <a:cs typeface="Calibri"/>
              </a:rPr>
              <a:t>t</a:t>
            </a:r>
            <a:r>
              <a:rPr sz="750" b="1" dirty="0">
                <a:solidFill>
                  <a:schemeClr val="accent4">
                    <a:lumMod val="75000"/>
                  </a:schemeClr>
                </a:solidFill>
                <a:latin typeface="Rockwell" panose="02060603020205020403" pitchFamily="18" charset="0"/>
                <a:cs typeface="Calibri"/>
              </a:rPr>
              <a:t>ation (</a:t>
            </a:r>
            <a:r>
              <a:rPr sz="750" b="1" spc="-5" dirty="0">
                <a:solidFill>
                  <a:schemeClr val="accent4">
                    <a:lumMod val="75000"/>
                  </a:schemeClr>
                </a:solidFill>
                <a:latin typeface="Rockwell" panose="02060603020205020403" pitchFamily="18" charset="0"/>
                <a:cs typeface="Calibri"/>
              </a:rPr>
              <a:t>S</a:t>
            </a:r>
            <a:r>
              <a:rPr sz="750" b="1" spc="-52" dirty="0">
                <a:solidFill>
                  <a:schemeClr val="accent4">
                    <a:lumMod val="75000"/>
                  </a:schemeClr>
                </a:solidFill>
                <a:latin typeface="Rockwell" panose="02060603020205020403" pitchFamily="18" charset="0"/>
                <a:cs typeface="Calibri"/>
              </a:rPr>
              <a:t>A</a:t>
            </a:r>
            <a:r>
              <a:rPr sz="750" b="1" dirty="0">
                <a:solidFill>
                  <a:schemeClr val="accent4">
                    <a:lumMod val="75000"/>
                  </a:schemeClr>
                </a:solidFill>
                <a:latin typeface="Rockwell" panose="02060603020205020403" pitchFamily="18" charset="0"/>
                <a:cs typeface="Calibri"/>
              </a:rPr>
              <a:t>V) </a:t>
            </a:r>
            <a:endParaRPr lang="en-US" sz="750" b="1" dirty="0">
              <a:solidFill>
                <a:schemeClr val="accent4">
                  <a:lumMod val="75000"/>
                </a:schemeClr>
              </a:solidFill>
              <a:latin typeface="Rockwell" panose="02060603020205020403" pitchFamily="18" charset="0"/>
              <a:cs typeface="Calibri"/>
            </a:endParaRPr>
          </a:p>
          <a:p>
            <a:pPr marL="174706" indent="-170144">
              <a:buSzPct val="65853"/>
              <a:buFont typeface="Symbol"/>
              <a:buChar char=""/>
              <a:tabLst>
                <a:tab pos="79370" algn="l"/>
              </a:tabLst>
            </a:pPr>
            <a:r>
              <a:rPr sz="750" b="1" spc="-13" dirty="0">
                <a:solidFill>
                  <a:srgbClr val="92D050"/>
                </a:solidFill>
                <a:latin typeface="Rockwell" panose="02060603020205020403" pitchFamily="18" charset="0"/>
                <a:cs typeface="Calibri"/>
              </a:rPr>
              <a:t>F</a:t>
            </a:r>
            <a:r>
              <a:rPr sz="750" b="1" dirty="0">
                <a:solidFill>
                  <a:srgbClr val="92D050"/>
                </a:solidFill>
                <a:latin typeface="Rockwell" panose="02060603020205020403" pitchFamily="18" charset="0"/>
                <a:cs typeface="Calibri"/>
              </a:rPr>
              <a:t>ore</a:t>
            </a:r>
            <a:r>
              <a:rPr sz="750" b="1" spc="-9" dirty="0">
                <a:solidFill>
                  <a:srgbClr val="92D050"/>
                </a:solidFill>
                <a:latin typeface="Rockwell" panose="02060603020205020403" pitchFamily="18" charset="0"/>
                <a:cs typeface="Calibri"/>
              </a:rPr>
              <a:t>s</a:t>
            </a:r>
            <a:r>
              <a:rPr sz="750" b="1" dirty="0">
                <a:solidFill>
                  <a:srgbClr val="92D050"/>
                </a:solidFill>
                <a:latin typeface="Rockwell" panose="02060603020205020403" pitchFamily="18" charset="0"/>
                <a:cs typeface="Calibri"/>
              </a:rPr>
              <a:t>t </a:t>
            </a:r>
            <a:r>
              <a:rPr sz="750" b="1" spc="-8" dirty="0">
                <a:solidFill>
                  <a:srgbClr val="92D050"/>
                </a:solidFill>
                <a:latin typeface="Rockwell" panose="02060603020205020403" pitchFamily="18" charset="0"/>
                <a:cs typeface="Calibri"/>
              </a:rPr>
              <a:t>Buf</a:t>
            </a:r>
            <a:r>
              <a:rPr sz="750" b="1" spc="-17" dirty="0">
                <a:solidFill>
                  <a:srgbClr val="92D050"/>
                </a:solidFill>
                <a:latin typeface="Rockwell" panose="02060603020205020403" pitchFamily="18" charset="0"/>
                <a:cs typeface="Calibri"/>
              </a:rPr>
              <a:t>f</a:t>
            </a:r>
            <a:r>
              <a:rPr sz="750" b="1" dirty="0">
                <a:solidFill>
                  <a:srgbClr val="92D050"/>
                </a:solidFill>
                <a:latin typeface="Rockwell" panose="02060603020205020403" pitchFamily="18" charset="0"/>
                <a:cs typeface="Calibri"/>
              </a:rPr>
              <a:t>er </a:t>
            </a:r>
            <a:endParaRPr lang="en-US" sz="750" b="1" dirty="0">
              <a:solidFill>
                <a:srgbClr val="92D050"/>
              </a:solidFill>
              <a:latin typeface="Rockwell" panose="02060603020205020403" pitchFamily="18" charset="0"/>
              <a:cs typeface="Calibri"/>
            </a:endParaRPr>
          </a:p>
          <a:p>
            <a:pPr marL="174706" marR="1825" indent="-170144">
              <a:lnSpc>
                <a:spcPct val="102400"/>
              </a:lnSpc>
              <a:buSzPct val="65853"/>
              <a:buFont typeface="Symbol"/>
              <a:buChar char=""/>
              <a:tabLst>
                <a:tab pos="79370" algn="l"/>
              </a:tabLst>
            </a:pPr>
            <a:r>
              <a:rPr sz="750" b="1" spc="-27" dirty="0">
                <a:solidFill>
                  <a:srgbClr val="92D050"/>
                </a:solidFill>
                <a:latin typeface="Rockwell" panose="02060603020205020403" pitchFamily="18" charset="0"/>
                <a:cs typeface="Calibri"/>
              </a:rPr>
              <a:t>T</a:t>
            </a:r>
            <a:r>
              <a:rPr sz="750" b="1" dirty="0">
                <a:solidFill>
                  <a:srgbClr val="92D050"/>
                </a:solidFill>
                <a:latin typeface="Rockwell" panose="02060603020205020403" pitchFamily="18" charset="0"/>
                <a:cs typeface="Calibri"/>
              </a:rPr>
              <a:t>ree Cano</a:t>
            </a:r>
            <a:r>
              <a:rPr sz="750" b="1" spc="-5" dirty="0">
                <a:solidFill>
                  <a:srgbClr val="92D050"/>
                </a:solidFill>
                <a:latin typeface="Rockwell" panose="02060603020205020403" pitchFamily="18" charset="0"/>
                <a:cs typeface="Calibri"/>
              </a:rPr>
              <a:t>p</a:t>
            </a:r>
            <a:r>
              <a:rPr sz="750" b="1" dirty="0">
                <a:solidFill>
                  <a:srgbClr val="92D050"/>
                </a:solidFill>
                <a:latin typeface="Rockwell" panose="02060603020205020403" pitchFamily="18" charset="0"/>
                <a:cs typeface="Calibri"/>
              </a:rPr>
              <a:t>y</a:t>
            </a:r>
            <a:endParaRPr sz="750" dirty="0">
              <a:solidFill>
                <a:srgbClr val="92D050"/>
              </a:solidFill>
              <a:latin typeface="Rockwell" panose="02060603020205020403" pitchFamily="18" charset="0"/>
              <a:cs typeface="Calibri"/>
            </a:endParaRPr>
          </a:p>
        </p:txBody>
      </p:sp>
      <p:sp>
        <p:nvSpPr>
          <p:cNvPr id="23" name="object 23"/>
          <p:cNvSpPr txBox="1"/>
          <p:nvPr/>
        </p:nvSpPr>
        <p:spPr>
          <a:xfrm>
            <a:off x="5569526" y="1896208"/>
            <a:ext cx="1835889" cy="150041"/>
          </a:xfrm>
          <a:prstGeom prst="rect">
            <a:avLst/>
          </a:prstGeom>
        </p:spPr>
        <p:txBody>
          <a:bodyPr vert="horz" wrap="square" lIns="0" tIns="0" rIns="0" bIns="0" rtlCol="0">
            <a:spAutoFit/>
          </a:bodyPr>
          <a:lstStyle/>
          <a:p>
            <a:pPr marL="4562"/>
            <a:r>
              <a:rPr sz="975" b="1" spc="-83" dirty="0">
                <a:solidFill>
                  <a:srgbClr val="1E4E82"/>
                </a:solidFill>
                <a:latin typeface="Rockwell" panose="02060603020205020403" pitchFamily="18" charset="0"/>
                <a:cs typeface="Calibri"/>
              </a:rPr>
              <a:t>T</a:t>
            </a:r>
            <a:r>
              <a:rPr sz="975" b="1" spc="-17" dirty="0">
                <a:solidFill>
                  <a:srgbClr val="1E4E82"/>
                </a:solidFill>
                <a:latin typeface="Rockwell" panose="02060603020205020403" pitchFamily="18" charset="0"/>
                <a:cs typeface="Calibri"/>
              </a:rPr>
              <a:t>o</a:t>
            </a:r>
            <a:r>
              <a:rPr sz="975" b="1" spc="4" dirty="0">
                <a:solidFill>
                  <a:srgbClr val="1E4E82"/>
                </a:solidFill>
                <a:latin typeface="Rockwell" panose="02060603020205020403" pitchFamily="18" charset="0"/>
                <a:cs typeface="Calibri"/>
              </a:rPr>
              <a:t>xic</a:t>
            </a:r>
            <a:r>
              <a:rPr sz="975" b="1" spc="2" dirty="0">
                <a:solidFill>
                  <a:srgbClr val="1E4E82"/>
                </a:solidFill>
                <a:latin typeface="Rockwell" panose="02060603020205020403" pitchFamily="18" charset="0"/>
                <a:cs typeface="Calibri"/>
              </a:rPr>
              <a:t> </a:t>
            </a:r>
            <a:r>
              <a:rPr sz="975" b="1" spc="4" dirty="0">
                <a:solidFill>
                  <a:srgbClr val="1E4E82"/>
                </a:solidFill>
                <a:latin typeface="Rockwell" panose="02060603020205020403" pitchFamily="18" charset="0"/>
                <a:cs typeface="Calibri"/>
              </a:rPr>
              <a:t>Co</a:t>
            </a:r>
            <a:r>
              <a:rPr sz="975" b="1" spc="-8" dirty="0">
                <a:solidFill>
                  <a:srgbClr val="1E4E82"/>
                </a:solidFill>
                <a:latin typeface="Rockwell" panose="02060603020205020403" pitchFamily="18" charset="0"/>
                <a:cs typeface="Calibri"/>
              </a:rPr>
              <a:t>nt</a:t>
            </a:r>
            <a:r>
              <a:rPr sz="975" b="1" spc="4" dirty="0">
                <a:solidFill>
                  <a:srgbClr val="1E4E82"/>
                </a:solidFill>
                <a:latin typeface="Rockwell" panose="02060603020205020403" pitchFamily="18" charset="0"/>
                <a:cs typeface="Calibri"/>
              </a:rPr>
              <a:t>amina</a:t>
            </a:r>
            <a:r>
              <a:rPr sz="975" b="1" spc="-8" dirty="0">
                <a:solidFill>
                  <a:srgbClr val="1E4E82"/>
                </a:solidFill>
                <a:latin typeface="Rockwell" panose="02060603020205020403" pitchFamily="18" charset="0"/>
                <a:cs typeface="Calibri"/>
              </a:rPr>
              <a:t>n</a:t>
            </a:r>
            <a:r>
              <a:rPr sz="975" b="1" spc="4" dirty="0">
                <a:solidFill>
                  <a:srgbClr val="1E4E82"/>
                </a:solidFill>
                <a:latin typeface="Rockwell" panose="02060603020205020403" pitchFamily="18" charset="0"/>
                <a:cs typeface="Calibri"/>
              </a:rPr>
              <a:t>ts</a:t>
            </a:r>
            <a:r>
              <a:rPr sz="975" b="1" spc="2" dirty="0">
                <a:solidFill>
                  <a:srgbClr val="1E4E82"/>
                </a:solidFill>
                <a:latin typeface="Rockwell" panose="02060603020205020403" pitchFamily="18" charset="0"/>
                <a:cs typeface="Calibri"/>
              </a:rPr>
              <a:t> </a:t>
            </a:r>
            <a:r>
              <a:rPr sz="975" b="1" spc="4" dirty="0">
                <a:solidFill>
                  <a:srgbClr val="1E4E82"/>
                </a:solidFill>
                <a:latin typeface="Rockwell" panose="02060603020205020403" pitchFamily="18" charset="0"/>
                <a:cs typeface="Calibri"/>
              </a:rPr>
              <a:t>Goal</a:t>
            </a:r>
            <a:endParaRPr sz="975">
              <a:latin typeface="Rockwell" panose="02060603020205020403" pitchFamily="18" charset="0"/>
              <a:cs typeface="Calibri"/>
            </a:endParaRPr>
          </a:p>
        </p:txBody>
      </p:sp>
      <p:sp>
        <p:nvSpPr>
          <p:cNvPr id="24" name="object 24"/>
          <p:cNvSpPr txBox="1"/>
          <p:nvPr/>
        </p:nvSpPr>
        <p:spPr>
          <a:xfrm>
            <a:off x="5640967" y="2088599"/>
            <a:ext cx="1809386" cy="353174"/>
          </a:xfrm>
          <a:prstGeom prst="rect">
            <a:avLst/>
          </a:prstGeom>
        </p:spPr>
        <p:txBody>
          <a:bodyPr vert="horz" wrap="square" lIns="0" tIns="0" rIns="0" bIns="0" rtlCol="0">
            <a:spAutoFit/>
          </a:bodyPr>
          <a:lstStyle/>
          <a:p>
            <a:pPr marL="174706" marR="47212" indent="-170144">
              <a:lnSpc>
                <a:spcPct val="102400"/>
              </a:lnSpc>
              <a:buSzPct val="65853"/>
              <a:buFont typeface="Symbol"/>
              <a:buChar char=""/>
              <a:tabLst>
                <a:tab pos="79370" algn="l"/>
              </a:tabLst>
            </a:pPr>
            <a:r>
              <a:rPr sz="750" b="1" spc="-56" dirty="0">
                <a:solidFill>
                  <a:srgbClr val="92D050"/>
                </a:solidFill>
                <a:latin typeface="Rockwell" panose="02060603020205020403" pitchFamily="18" charset="0"/>
                <a:cs typeface="Calibri"/>
              </a:rPr>
              <a:t>T</a:t>
            </a:r>
            <a:r>
              <a:rPr sz="750" b="1" spc="-17" dirty="0">
                <a:solidFill>
                  <a:srgbClr val="92D050"/>
                </a:solidFill>
                <a:latin typeface="Rockwell" panose="02060603020205020403" pitchFamily="18" charset="0"/>
                <a:cs typeface="Calibri"/>
              </a:rPr>
              <a:t>o</a:t>
            </a:r>
            <a:r>
              <a:rPr sz="750" b="1" dirty="0">
                <a:solidFill>
                  <a:srgbClr val="92D050"/>
                </a:solidFill>
                <a:latin typeface="Rockwell" panose="02060603020205020403" pitchFamily="18" charset="0"/>
                <a:cs typeface="Calibri"/>
              </a:rPr>
              <a:t>xic </a:t>
            </a:r>
            <a:r>
              <a:rPr sz="750" b="1" spc="-4" dirty="0">
                <a:solidFill>
                  <a:srgbClr val="92D050"/>
                </a:solidFill>
                <a:latin typeface="Rockwell" panose="02060603020205020403" pitchFamily="18" charset="0"/>
                <a:cs typeface="Calibri"/>
              </a:rPr>
              <a:t>C</a:t>
            </a:r>
            <a:r>
              <a:rPr sz="750" b="1" dirty="0">
                <a:solidFill>
                  <a:srgbClr val="92D050"/>
                </a:solidFill>
                <a:latin typeface="Rockwell" panose="02060603020205020403" pitchFamily="18" charset="0"/>
                <a:cs typeface="Calibri"/>
              </a:rPr>
              <a:t>o</a:t>
            </a:r>
            <a:r>
              <a:rPr sz="750" b="1" spc="-8" dirty="0">
                <a:solidFill>
                  <a:srgbClr val="92D050"/>
                </a:solidFill>
                <a:latin typeface="Rockwell" panose="02060603020205020403" pitchFamily="18" charset="0"/>
                <a:cs typeface="Calibri"/>
              </a:rPr>
              <a:t>n</a:t>
            </a:r>
            <a:r>
              <a:rPr sz="750" b="1" spc="-9" dirty="0">
                <a:solidFill>
                  <a:srgbClr val="92D050"/>
                </a:solidFill>
                <a:latin typeface="Rockwell" panose="02060603020205020403" pitchFamily="18" charset="0"/>
                <a:cs typeface="Calibri"/>
              </a:rPr>
              <a:t>t</a:t>
            </a:r>
            <a:r>
              <a:rPr sz="750" b="1" dirty="0">
                <a:solidFill>
                  <a:srgbClr val="92D050"/>
                </a:solidFill>
                <a:latin typeface="Rockwell" panose="02060603020205020403" pitchFamily="18" charset="0"/>
                <a:cs typeface="Calibri"/>
              </a:rPr>
              <a:t>amina</a:t>
            </a:r>
            <a:r>
              <a:rPr sz="750" b="1" spc="-9" dirty="0">
                <a:solidFill>
                  <a:srgbClr val="92D050"/>
                </a:solidFill>
                <a:latin typeface="Rockwell" panose="02060603020205020403" pitchFamily="18" charset="0"/>
                <a:cs typeface="Calibri"/>
              </a:rPr>
              <a:t>n</a:t>
            </a:r>
            <a:r>
              <a:rPr sz="750" b="1" dirty="0">
                <a:solidFill>
                  <a:srgbClr val="92D050"/>
                </a:solidFill>
                <a:latin typeface="Rockwell" panose="02060603020205020403" pitchFamily="18" charset="0"/>
                <a:cs typeface="Calibri"/>
              </a:rPr>
              <a:t>ts </a:t>
            </a:r>
            <a:r>
              <a:rPr sz="750" b="1" spc="-13" dirty="0">
                <a:solidFill>
                  <a:srgbClr val="92D050"/>
                </a:solidFill>
                <a:latin typeface="Rockwell" panose="02060603020205020403" pitchFamily="18" charset="0"/>
                <a:cs typeface="Calibri"/>
              </a:rPr>
              <a:t>R</a:t>
            </a:r>
            <a:r>
              <a:rPr sz="750" b="1" dirty="0">
                <a:solidFill>
                  <a:srgbClr val="92D050"/>
                </a:solidFill>
                <a:latin typeface="Rockwell" panose="02060603020205020403" pitchFamily="18" charset="0"/>
                <a:cs typeface="Calibri"/>
              </a:rPr>
              <a:t>esearch </a:t>
            </a:r>
            <a:r>
              <a:rPr sz="750" b="1" spc="-56" dirty="0">
                <a:solidFill>
                  <a:srgbClr val="92D050"/>
                </a:solidFill>
                <a:latin typeface="Rockwell" panose="02060603020205020403" pitchFamily="18" charset="0"/>
                <a:cs typeface="Calibri"/>
              </a:rPr>
              <a:t>T</a:t>
            </a:r>
            <a:r>
              <a:rPr sz="750" b="1" spc="-17" dirty="0">
                <a:solidFill>
                  <a:srgbClr val="92D050"/>
                </a:solidFill>
                <a:latin typeface="Rockwell" panose="02060603020205020403" pitchFamily="18" charset="0"/>
                <a:cs typeface="Calibri"/>
              </a:rPr>
              <a:t>o</a:t>
            </a:r>
            <a:r>
              <a:rPr sz="750" b="1" dirty="0">
                <a:solidFill>
                  <a:srgbClr val="92D050"/>
                </a:solidFill>
                <a:latin typeface="Rockwell" panose="02060603020205020403" pitchFamily="18" charset="0"/>
                <a:cs typeface="Calibri"/>
              </a:rPr>
              <a:t>xic </a:t>
            </a:r>
            <a:r>
              <a:rPr sz="750" b="1" spc="-4" dirty="0">
                <a:solidFill>
                  <a:srgbClr val="92D050"/>
                </a:solidFill>
                <a:latin typeface="Rockwell" panose="02060603020205020403" pitchFamily="18" charset="0"/>
                <a:cs typeface="Calibri"/>
              </a:rPr>
              <a:t>C</a:t>
            </a:r>
            <a:r>
              <a:rPr sz="750" b="1" dirty="0">
                <a:solidFill>
                  <a:srgbClr val="92D050"/>
                </a:solidFill>
                <a:latin typeface="Rockwell" panose="02060603020205020403" pitchFamily="18" charset="0"/>
                <a:cs typeface="Calibri"/>
              </a:rPr>
              <a:t>o</a:t>
            </a:r>
            <a:r>
              <a:rPr sz="750" b="1" spc="-8" dirty="0">
                <a:solidFill>
                  <a:srgbClr val="92D050"/>
                </a:solidFill>
                <a:latin typeface="Rockwell" panose="02060603020205020403" pitchFamily="18" charset="0"/>
                <a:cs typeface="Calibri"/>
              </a:rPr>
              <a:t>n</a:t>
            </a:r>
            <a:r>
              <a:rPr sz="750" b="1" spc="-9" dirty="0">
                <a:solidFill>
                  <a:srgbClr val="92D050"/>
                </a:solidFill>
                <a:latin typeface="Rockwell" panose="02060603020205020403" pitchFamily="18" charset="0"/>
                <a:cs typeface="Calibri"/>
              </a:rPr>
              <a:t>t</a:t>
            </a:r>
            <a:r>
              <a:rPr sz="750" b="1" dirty="0">
                <a:solidFill>
                  <a:srgbClr val="92D050"/>
                </a:solidFill>
                <a:latin typeface="Rockwell" panose="02060603020205020403" pitchFamily="18" charset="0"/>
                <a:cs typeface="Calibri"/>
              </a:rPr>
              <a:t>amina</a:t>
            </a:r>
            <a:r>
              <a:rPr sz="750" b="1" spc="-9" dirty="0">
                <a:solidFill>
                  <a:srgbClr val="92D050"/>
                </a:solidFill>
                <a:latin typeface="Rockwell" panose="02060603020205020403" pitchFamily="18" charset="0"/>
                <a:cs typeface="Calibri"/>
              </a:rPr>
              <a:t>n</a:t>
            </a:r>
            <a:r>
              <a:rPr sz="750" b="1" dirty="0">
                <a:solidFill>
                  <a:srgbClr val="92D050"/>
                </a:solidFill>
                <a:latin typeface="Rockwell" panose="02060603020205020403" pitchFamily="18" charset="0"/>
                <a:cs typeface="Calibri"/>
              </a:rPr>
              <a:t>ts </a:t>
            </a:r>
            <a:r>
              <a:rPr sz="750" b="1" spc="-14" dirty="0">
                <a:solidFill>
                  <a:srgbClr val="92D050"/>
                </a:solidFill>
                <a:latin typeface="Rockwell" panose="02060603020205020403" pitchFamily="18" charset="0"/>
                <a:cs typeface="Calibri"/>
              </a:rPr>
              <a:t>P</a:t>
            </a:r>
            <a:r>
              <a:rPr sz="750" b="1" dirty="0">
                <a:solidFill>
                  <a:srgbClr val="92D050"/>
                </a:solidFill>
                <a:latin typeface="Rockwell" panose="02060603020205020403" pitchFamily="18" charset="0"/>
                <a:cs typeface="Calibri"/>
              </a:rPr>
              <a:t>olicy and Pr</a:t>
            </a:r>
            <a:r>
              <a:rPr sz="750" b="1" spc="-8" dirty="0">
                <a:solidFill>
                  <a:srgbClr val="92D050"/>
                </a:solidFill>
                <a:latin typeface="Rockwell" panose="02060603020205020403" pitchFamily="18" charset="0"/>
                <a:cs typeface="Calibri"/>
              </a:rPr>
              <a:t>e</a:t>
            </a:r>
            <a:r>
              <a:rPr sz="750" b="1" dirty="0">
                <a:solidFill>
                  <a:srgbClr val="92D050"/>
                </a:solidFill>
                <a:latin typeface="Rockwell" panose="02060603020205020403" pitchFamily="18" charset="0"/>
                <a:cs typeface="Calibri"/>
              </a:rPr>
              <a:t>ve</a:t>
            </a:r>
            <a:r>
              <a:rPr sz="750" b="1" spc="-8" dirty="0">
                <a:solidFill>
                  <a:srgbClr val="92D050"/>
                </a:solidFill>
                <a:latin typeface="Rockwell" panose="02060603020205020403" pitchFamily="18" charset="0"/>
                <a:cs typeface="Calibri"/>
              </a:rPr>
              <a:t>n</a:t>
            </a:r>
            <a:r>
              <a:rPr sz="750" b="1" dirty="0">
                <a:solidFill>
                  <a:srgbClr val="92D050"/>
                </a:solidFill>
                <a:latin typeface="Rockwell" panose="02060603020205020403" pitchFamily="18" charset="0"/>
                <a:cs typeface="Calibri"/>
              </a:rPr>
              <a:t>tion</a:t>
            </a:r>
            <a:endParaRPr sz="750" dirty="0">
              <a:solidFill>
                <a:srgbClr val="92D050"/>
              </a:solidFill>
              <a:latin typeface="Rockwell" panose="02060603020205020403" pitchFamily="18" charset="0"/>
              <a:cs typeface="Calibri"/>
            </a:endParaRPr>
          </a:p>
        </p:txBody>
      </p:sp>
      <p:sp>
        <p:nvSpPr>
          <p:cNvPr id="25" name="object 25"/>
          <p:cNvSpPr txBox="1"/>
          <p:nvPr/>
        </p:nvSpPr>
        <p:spPr>
          <a:xfrm>
            <a:off x="5601262" y="2840062"/>
            <a:ext cx="1311724" cy="150041"/>
          </a:xfrm>
          <a:prstGeom prst="rect">
            <a:avLst/>
          </a:prstGeom>
        </p:spPr>
        <p:txBody>
          <a:bodyPr vert="horz" wrap="square" lIns="0" tIns="0" rIns="0" bIns="0" rtlCol="0">
            <a:spAutoFit/>
          </a:bodyPr>
          <a:lstStyle/>
          <a:p>
            <a:pPr marL="4562"/>
            <a:r>
              <a:rPr sz="975" b="1" spc="4" dirty="0">
                <a:solidFill>
                  <a:srgbClr val="1E4E82"/>
                </a:solidFill>
                <a:latin typeface="Rockwell" panose="02060603020205020403" pitchFamily="18" charset="0"/>
                <a:cs typeface="Calibri"/>
              </a:rPr>
              <a:t>S</a:t>
            </a:r>
            <a:r>
              <a:rPr sz="975" b="1" spc="-11" dirty="0">
                <a:solidFill>
                  <a:srgbClr val="1E4E82"/>
                </a:solidFill>
                <a:latin typeface="Rockwell" panose="02060603020205020403" pitchFamily="18" charset="0"/>
                <a:cs typeface="Calibri"/>
              </a:rPr>
              <a:t>t</a:t>
            </a:r>
            <a:r>
              <a:rPr sz="975" b="1" spc="-4" dirty="0">
                <a:solidFill>
                  <a:srgbClr val="1E4E82"/>
                </a:solidFill>
                <a:latin typeface="Rockwell" panose="02060603020205020403" pitchFamily="18" charset="0"/>
                <a:cs typeface="Calibri"/>
              </a:rPr>
              <a:t>ew</a:t>
            </a:r>
            <a:r>
              <a:rPr sz="975" b="1" spc="4" dirty="0">
                <a:solidFill>
                  <a:srgbClr val="1E4E82"/>
                </a:solidFill>
                <a:latin typeface="Rockwell" panose="02060603020205020403" pitchFamily="18" charset="0"/>
                <a:cs typeface="Calibri"/>
              </a:rPr>
              <a:t>a</a:t>
            </a:r>
            <a:r>
              <a:rPr sz="975" b="1" spc="-11" dirty="0">
                <a:solidFill>
                  <a:srgbClr val="1E4E82"/>
                </a:solidFill>
                <a:latin typeface="Rockwell" panose="02060603020205020403" pitchFamily="18" charset="0"/>
                <a:cs typeface="Calibri"/>
              </a:rPr>
              <a:t>r</a:t>
            </a:r>
            <a:r>
              <a:rPr sz="975" b="1" spc="4" dirty="0">
                <a:solidFill>
                  <a:srgbClr val="1E4E82"/>
                </a:solidFill>
                <a:latin typeface="Rockwell" panose="02060603020205020403" pitchFamily="18" charset="0"/>
                <a:cs typeface="Calibri"/>
              </a:rPr>
              <a:t>dsh</a:t>
            </a:r>
            <a:r>
              <a:rPr sz="975" b="1" spc="-2" dirty="0">
                <a:solidFill>
                  <a:srgbClr val="1E4E82"/>
                </a:solidFill>
                <a:latin typeface="Rockwell" panose="02060603020205020403" pitchFamily="18" charset="0"/>
                <a:cs typeface="Calibri"/>
              </a:rPr>
              <a:t>i</a:t>
            </a:r>
            <a:r>
              <a:rPr sz="975" b="1" spc="4" dirty="0">
                <a:solidFill>
                  <a:srgbClr val="1E4E82"/>
                </a:solidFill>
                <a:latin typeface="Rockwell" panose="02060603020205020403" pitchFamily="18" charset="0"/>
                <a:cs typeface="Calibri"/>
              </a:rPr>
              <a:t>p</a:t>
            </a:r>
            <a:r>
              <a:rPr sz="975" b="1" spc="2" dirty="0">
                <a:solidFill>
                  <a:srgbClr val="1E4E82"/>
                </a:solidFill>
                <a:latin typeface="Rockwell" panose="02060603020205020403" pitchFamily="18" charset="0"/>
                <a:cs typeface="Calibri"/>
              </a:rPr>
              <a:t> </a:t>
            </a:r>
            <a:r>
              <a:rPr sz="975" b="1" spc="4" dirty="0">
                <a:solidFill>
                  <a:srgbClr val="1E4E82"/>
                </a:solidFill>
                <a:latin typeface="Rockwell" panose="02060603020205020403" pitchFamily="18" charset="0"/>
                <a:cs typeface="Calibri"/>
              </a:rPr>
              <a:t>Goal</a:t>
            </a:r>
            <a:endParaRPr sz="975">
              <a:latin typeface="Rockwell" panose="02060603020205020403" pitchFamily="18" charset="0"/>
              <a:cs typeface="Calibri"/>
            </a:endParaRPr>
          </a:p>
        </p:txBody>
      </p:sp>
      <p:sp>
        <p:nvSpPr>
          <p:cNvPr id="26" name="object 26"/>
          <p:cNvSpPr txBox="1"/>
          <p:nvPr/>
        </p:nvSpPr>
        <p:spPr>
          <a:xfrm>
            <a:off x="5640966" y="3029241"/>
            <a:ext cx="1753109" cy="346249"/>
          </a:xfrm>
          <a:prstGeom prst="rect">
            <a:avLst/>
          </a:prstGeom>
        </p:spPr>
        <p:txBody>
          <a:bodyPr vert="horz" wrap="square" lIns="0" tIns="0" rIns="0" bIns="0" rtlCol="0">
            <a:spAutoFit/>
          </a:bodyPr>
          <a:lstStyle/>
          <a:p>
            <a:pPr marL="79142" indent="-74581">
              <a:buSzPct val="65853"/>
              <a:buFont typeface="Symbol"/>
              <a:buChar char=""/>
              <a:tabLst>
                <a:tab pos="79370" algn="l"/>
              </a:tabLst>
            </a:pPr>
            <a:r>
              <a:rPr sz="750" b="1" dirty="0">
                <a:solidFill>
                  <a:srgbClr val="92D050"/>
                </a:solidFill>
                <a:latin typeface="Rockwell" panose="02060603020205020403" pitchFamily="18" charset="0"/>
                <a:cs typeface="Calibri"/>
              </a:rPr>
              <a:t>Citi</a:t>
            </a:r>
            <a:r>
              <a:rPr sz="750" b="1" spc="-9" dirty="0">
                <a:solidFill>
                  <a:srgbClr val="92D050"/>
                </a:solidFill>
                <a:latin typeface="Rockwell" panose="02060603020205020403" pitchFamily="18" charset="0"/>
                <a:cs typeface="Calibri"/>
              </a:rPr>
              <a:t>z</a:t>
            </a:r>
            <a:r>
              <a:rPr sz="750" b="1" dirty="0">
                <a:solidFill>
                  <a:srgbClr val="92D050"/>
                </a:solidFill>
                <a:latin typeface="Rockwell" panose="02060603020205020403" pitchFamily="18" charset="0"/>
                <a:cs typeface="Calibri"/>
              </a:rPr>
              <a:t>en S</a:t>
            </a:r>
            <a:r>
              <a:rPr sz="750" b="1" spc="-9" dirty="0">
                <a:solidFill>
                  <a:srgbClr val="92D050"/>
                </a:solidFill>
                <a:latin typeface="Rockwell" panose="02060603020205020403" pitchFamily="18" charset="0"/>
                <a:cs typeface="Calibri"/>
              </a:rPr>
              <a:t>t</a:t>
            </a:r>
            <a:r>
              <a:rPr sz="750" b="1" spc="-5" dirty="0">
                <a:solidFill>
                  <a:srgbClr val="92D050"/>
                </a:solidFill>
                <a:latin typeface="Rockwell" panose="02060603020205020403" pitchFamily="18" charset="0"/>
                <a:cs typeface="Calibri"/>
              </a:rPr>
              <a:t>e</a:t>
            </a:r>
            <a:r>
              <a:rPr sz="750" b="1" dirty="0">
                <a:solidFill>
                  <a:srgbClr val="92D050"/>
                </a:solidFill>
                <a:latin typeface="Rockwell" panose="02060603020205020403" pitchFamily="18" charset="0"/>
                <a:cs typeface="Calibri"/>
              </a:rPr>
              <a:t>wardship</a:t>
            </a:r>
            <a:r>
              <a:rPr sz="750" b="1" spc="-2" dirty="0">
                <a:solidFill>
                  <a:srgbClr val="92D050"/>
                </a:solidFill>
                <a:latin typeface="Rockwell" panose="02060603020205020403" pitchFamily="18" charset="0"/>
                <a:cs typeface="Calibri"/>
              </a:rPr>
              <a:t> </a:t>
            </a:r>
            <a:endParaRPr lang="en-US" sz="750" b="1" spc="-2" dirty="0">
              <a:solidFill>
                <a:srgbClr val="92D050"/>
              </a:solidFill>
              <a:latin typeface="Rockwell" panose="02060603020205020403" pitchFamily="18" charset="0"/>
              <a:cs typeface="Calibri"/>
            </a:endParaRPr>
          </a:p>
          <a:p>
            <a:pPr marL="79142" indent="-74581">
              <a:buSzPct val="65853"/>
              <a:buFont typeface="Symbol"/>
              <a:buChar char=""/>
              <a:tabLst>
                <a:tab pos="79370" algn="l"/>
              </a:tabLst>
            </a:pPr>
            <a:r>
              <a:rPr sz="750" b="1" dirty="0">
                <a:solidFill>
                  <a:srgbClr val="92D050"/>
                </a:solidFill>
                <a:latin typeface="Rockwell" panose="02060603020205020403" pitchFamily="18" charset="0"/>
                <a:cs typeface="Calibri"/>
              </a:rPr>
              <a:t>Lo</a:t>
            </a:r>
            <a:r>
              <a:rPr sz="750" b="1" spc="-8" dirty="0">
                <a:solidFill>
                  <a:srgbClr val="92D050"/>
                </a:solidFill>
                <a:latin typeface="Rockwell" panose="02060603020205020403" pitchFamily="18" charset="0"/>
                <a:cs typeface="Calibri"/>
              </a:rPr>
              <a:t>c</a:t>
            </a:r>
            <a:r>
              <a:rPr sz="750" b="1" dirty="0">
                <a:solidFill>
                  <a:srgbClr val="92D050"/>
                </a:solidFill>
                <a:latin typeface="Rockwell" panose="02060603020205020403" pitchFamily="18" charset="0"/>
                <a:cs typeface="Calibri"/>
              </a:rPr>
              <a:t>al Leadership</a:t>
            </a:r>
            <a:r>
              <a:rPr sz="750" b="1" spc="-4" dirty="0">
                <a:solidFill>
                  <a:srgbClr val="92D050"/>
                </a:solidFill>
                <a:latin typeface="Rockwell" panose="02060603020205020403" pitchFamily="18" charset="0"/>
                <a:cs typeface="Calibri"/>
              </a:rPr>
              <a:t> </a:t>
            </a:r>
            <a:endParaRPr lang="en-US" sz="750" b="1" spc="-4" dirty="0">
              <a:solidFill>
                <a:srgbClr val="92D050"/>
              </a:solidFill>
              <a:latin typeface="Rockwell" panose="02060603020205020403" pitchFamily="18" charset="0"/>
              <a:cs typeface="Calibri"/>
            </a:endParaRPr>
          </a:p>
          <a:p>
            <a:pPr marL="79142" indent="-74581">
              <a:buSzPct val="65853"/>
              <a:buFont typeface="Symbol"/>
              <a:buChar char=""/>
              <a:tabLst>
                <a:tab pos="79370" algn="l"/>
              </a:tabLst>
            </a:pPr>
            <a:r>
              <a:rPr sz="750" b="1" dirty="0">
                <a:solidFill>
                  <a:schemeClr val="accent4">
                    <a:lumMod val="75000"/>
                  </a:schemeClr>
                </a:solidFill>
                <a:latin typeface="Rockwell" panose="02060603020205020403" pitchFamily="18" charset="0"/>
                <a:cs typeface="Calibri"/>
              </a:rPr>
              <a:t>Diversity</a:t>
            </a:r>
          </a:p>
        </p:txBody>
      </p:sp>
      <p:sp>
        <p:nvSpPr>
          <p:cNvPr id="27" name="object 27"/>
          <p:cNvSpPr txBox="1"/>
          <p:nvPr/>
        </p:nvSpPr>
        <p:spPr>
          <a:xfrm>
            <a:off x="5569525" y="3600154"/>
            <a:ext cx="1375199" cy="150041"/>
          </a:xfrm>
          <a:prstGeom prst="rect">
            <a:avLst/>
          </a:prstGeom>
        </p:spPr>
        <p:txBody>
          <a:bodyPr vert="horz" wrap="square" lIns="0" tIns="0" rIns="0" bIns="0" rtlCol="0">
            <a:spAutoFit/>
          </a:bodyPr>
          <a:lstStyle/>
          <a:p>
            <a:pPr marL="4562"/>
            <a:r>
              <a:rPr sz="975" b="1" spc="4" dirty="0">
                <a:solidFill>
                  <a:srgbClr val="1E4E82"/>
                </a:solidFill>
                <a:latin typeface="Rockwell" panose="02060603020205020403" pitchFamily="18" charset="0"/>
                <a:cs typeface="Calibri"/>
              </a:rPr>
              <a:t>Public</a:t>
            </a:r>
            <a:r>
              <a:rPr sz="975" b="1" spc="2" dirty="0">
                <a:solidFill>
                  <a:srgbClr val="1E4E82"/>
                </a:solidFill>
                <a:latin typeface="Rockwell" panose="02060603020205020403" pitchFamily="18" charset="0"/>
                <a:cs typeface="Calibri"/>
              </a:rPr>
              <a:t> </a:t>
            </a:r>
            <a:r>
              <a:rPr sz="975" b="1" spc="4" dirty="0">
                <a:solidFill>
                  <a:srgbClr val="1E4E82"/>
                </a:solidFill>
                <a:latin typeface="Rockwell" panose="02060603020205020403" pitchFamily="18" charset="0"/>
                <a:cs typeface="Calibri"/>
              </a:rPr>
              <a:t>Access</a:t>
            </a:r>
            <a:r>
              <a:rPr sz="975" b="1" spc="2" dirty="0">
                <a:solidFill>
                  <a:srgbClr val="1E4E82"/>
                </a:solidFill>
                <a:latin typeface="Rockwell" panose="02060603020205020403" pitchFamily="18" charset="0"/>
                <a:cs typeface="Calibri"/>
              </a:rPr>
              <a:t> </a:t>
            </a:r>
            <a:r>
              <a:rPr sz="975" b="1" spc="4" dirty="0">
                <a:solidFill>
                  <a:srgbClr val="1E4E82"/>
                </a:solidFill>
                <a:latin typeface="Rockwell" panose="02060603020205020403" pitchFamily="18" charset="0"/>
                <a:cs typeface="Calibri"/>
              </a:rPr>
              <a:t>Goal</a:t>
            </a:r>
            <a:endParaRPr sz="975">
              <a:latin typeface="Rockwell" panose="02060603020205020403" pitchFamily="18" charset="0"/>
              <a:cs typeface="Calibri"/>
            </a:endParaRPr>
          </a:p>
        </p:txBody>
      </p:sp>
      <p:sp>
        <p:nvSpPr>
          <p:cNvPr id="28" name="object 28"/>
          <p:cNvSpPr txBox="1"/>
          <p:nvPr/>
        </p:nvSpPr>
        <p:spPr>
          <a:xfrm>
            <a:off x="5640966" y="3741745"/>
            <a:ext cx="1866318" cy="110736"/>
          </a:xfrm>
          <a:prstGeom prst="rect">
            <a:avLst/>
          </a:prstGeom>
        </p:spPr>
        <p:txBody>
          <a:bodyPr vert="horz" wrap="square" lIns="0" tIns="0" rIns="0" bIns="0" rtlCol="0">
            <a:spAutoFit/>
          </a:bodyPr>
          <a:lstStyle/>
          <a:p>
            <a:pPr marL="132056" marR="1825" indent="-127495">
              <a:lnSpc>
                <a:spcPct val="102400"/>
              </a:lnSpc>
              <a:buSzPct val="65853"/>
              <a:buFont typeface="Symbol"/>
              <a:buChar char=""/>
              <a:tabLst>
                <a:tab pos="79370" algn="l"/>
              </a:tabLst>
            </a:pPr>
            <a:r>
              <a:rPr sz="750" b="1" dirty="0">
                <a:solidFill>
                  <a:srgbClr val="92D050"/>
                </a:solidFill>
                <a:latin typeface="Rockwell" panose="02060603020205020403" pitchFamily="18" charset="0"/>
                <a:cs typeface="Calibri"/>
              </a:rPr>
              <a:t>Public A</a:t>
            </a:r>
            <a:r>
              <a:rPr sz="750" b="1" spc="-11" dirty="0">
                <a:solidFill>
                  <a:srgbClr val="92D050"/>
                </a:solidFill>
                <a:latin typeface="Rockwell" panose="02060603020205020403" pitchFamily="18" charset="0"/>
                <a:cs typeface="Calibri"/>
              </a:rPr>
              <a:t>c</a:t>
            </a:r>
            <a:r>
              <a:rPr sz="750" b="1" spc="-8" dirty="0">
                <a:solidFill>
                  <a:srgbClr val="92D050"/>
                </a:solidFill>
                <a:latin typeface="Rockwell" panose="02060603020205020403" pitchFamily="18" charset="0"/>
                <a:cs typeface="Calibri"/>
              </a:rPr>
              <a:t>c</a:t>
            </a:r>
            <a:r>
              <a:rPr sz="750" b="1" dirty="0">
                <a:solidFill>
                  <a:srgbClr val="92D050"/>
                </a:solidFill>
                <a:latin typeface="Rockwell" panose="02060603020205020403" pitchFamily="18" charset="0"/>
                <a:cs typeface="Calibri"/>
              </a:rPr>
              <a:t>ess Si</a:t>
            </a:r>
            <a:r>
              <a:rPr sz="750" b="1" spc="-8" dirty="0">
                <a:solidFill>
                  <a:srgbClr val="92D050"/>
                </a:solidFill>
                <a:latin typeface="Rockwell" panose="02060603020205020403" pitchFamily="18" charset="0"/>
                <a:cs typeface="Calibri"/>
              </a:rPr>
              <a:t>t</a:t>
            </a:r>
            <a:r>
              <a:rPr sz="750" b="1" dirty="0">
                <a:solidFill>
                  <a:srgbClr val="92D050"/>
                </a:solidFill>
                <a:latin typeface="Rockwell" panose="02060603020205020403" pitchFamily="18" charset="0"/>
                <a:cs typeface="Calibri"/>
              </a:rPr>
              <a:t>e D</a:t>
            </a:r>
            <a:r>
              <a:rPr sz="750" b="1" spc="-5" dirty="0">
                <a:solidFill>
                  <a:srgbClr val="92D050"/>
                </a:solidFill>
                <a:latin typeface="Rockwell" panose="02060603020205020403" pitchFamily="18" charset="0"/>
                <a:cs typeface="Calibri"/>
              </a:rPr>
              <a:t>e</a:t>
            </a:r>
            <a:r>
              <a:rPr sz="750" b="1" dirty="0">
                <a:solidFill>
                  <a:srgbClr val="92D050"/>
                </a:solidFill>
                <a:latin typeface="Rockwell" panose="02060603020205020403" pitchFamily="18" charset="0"/>
                <a:cs typeface="Calibri"/>
              </a:rPr>
              <a:t>velopme</a:t>
            </a:r>
            <a:r>
              <a:rPr sz="750" b="1" spc="-9" dirty="0">
                <a:solidFill>
                  <a:srgbClr val="92D050"/>
                </a:solidFill>
                <a:latin typeface="Rockwell" panose="02060603020205020403" pitchFamily="18" charset="0"/>
                <a:cs typeface="Calibri"/>
              </a:rPr>
              <a:t>n</a:t>
            </a:r>
            <a:r>
              <a:rPr sz="750" b="1" dirty="0">
                <a:solidFill>
                  <a:srgbClr val="92D050"/>
                </a:solidFill>
                <a:latin typeface="Rockwell" panose="02060603020205020403" pitchFamily="18" charset="0"/>
                <a:cs typeface="Calibri"/>
              </a:rPr>
              <a:t>t</a:t>
            </a:r>
            <a:endParaRPr sz="750" dirty="0">
              <a:solidFill>
                <a:srgbClr val="92D050"/>
              </a:solidFill>
              <a:latin typeface="Rockwell" panose="02060603020205020403" pitchFamily="18" charset="0"/>
              <a:cs typeface="Calibri"/>
            </a:endParaRPr>
          </a:p>
        </p:txBody>
      </p:sp>
      <p:sp>
        <p:nvSpPr>
          <p:cNvPr id="29" name="object 29"/>
          <p:cNvSpPr txBox="1"/>
          <p:nvPr/>
        </p:nvSpPr>
        <p:spPr>
          <a:xfrm>
            <a:off x="5569525" y="4320605"/>
            <a:ext cx="1735441" cy="150041"/>
          </a:xfrm>
          <a:prstGeom prst="rect">
            <a:avLst/>
          </a:prstGeom>
        </p:spPr>
        <p:txBody>
          <a:bodyPr vert="horz" wrap="square" lIns="0" tIns="0" rIns="0" bIns="0" rtlCol="0">
            <a:spAutoFit/>
          </a:bodyPr>
          <a:lstStyle/>
          <a:p>
            <a:pPr marL="4562"/>
            <a:r>
              <a:rPr sz="975" b="1" spc="4" dirty="0">
                <a:solidFill>
                  <a:srgbClr val="1E4E82"/>
                </a:solidFill>
                <a:latin typeface="Rockwell" panose="02060603020205020403" pitchFamily="18" charset="0"/>
                <a:cs typeface="Calibri"/>
              </a:rPr>
              <a:t>Clim</a:t>
            </a:r>
            <a:r>
              <a:rPr sz="975" b="1" spc="-8" dirty="0">
                <a:solidFill>
                  <a:srgbClr val="1E4E82"/>
                </a:solidFill>
                <a:latin typeface="Rockwell" panose="02060603020205020403" pitchFamily="18" charset="0"/>
                <a:cs typeface="Calibri"/>
              </a:rPr>
              <a:t>a</a:t>
            </a:r>
            <a:r>
              <a:rPr sz="975" b="1" spc="-11" dirty="0">
                <a:solidFill>
                  <a:srgbClr val="1E4E82"/>
                </a:solidFill>
                <a:latin typeface="Rockwell" panose="02060603020205020403" pitchFamily="18" charset="0"/>
                <a:cs typeface="Calibri"/>
              </a:rPr>
              <a:t>t</a:t>
            </a:r>
            <a:r>
              <a:rPr sz="975" b="1" spc="4" dirty="0">
                <a:solidFill>
                  <a:srgbClr val="1E4E82"/>
                </a:solidFill>
                <a:latin typeface="Rockwell" panose="02060603020205020403" pitchFamily="18" charset="0"/>
                <a:cs typeface="Calibri"/>
              </a:rPr>
              <a:t>e</a:t>
            </a:r>
            <a:r>
              <a:rPr sz="975" b="1" spc="2" dirty="0">
                <a:solidFill>
                  <a:srgbClr val="1E4E82"/>
                </a:solidFill>
                <a:latin typeface="Rockwell" panose="02060603020205020403" pitchFamily="18" charset="0"/>
                <a:cs typeface="Calibri"/>
              </a:rPr>
              <a:t> </a:t>
            </a:r>
            <a:r>
              <a:rPr sz="975" b="1" spc="-11" dirty="0">
                <a:solidFill>
                  <a:srgbClr val="1E4E82"/>
                </a:solidFill>
                <a:latin typeface="Rockwell" panose="02060603020205020403" pitchFamily="18" charset="0"/>
                <a:cs typeface="Calibri"/>
              </a:rPr>
              <a:t>R</a:t>
            </a:r>
            <a:r>
              <a:rPr sz="975" b="1" spc="4" dirty="0">
                <a:solidFill>
                  <a:srgbClr val="1E4E82"/>
                </a:solidFill>
                <a:latin typeface="Rockwell" panose="02060603020205020403" pitchFamily="18" charset="0"/>
                <a:cs typeface="Calibri"/>
              </a:rPr>
              <a:t>esiliency</a:t>
            </a:r>
            <a:r>
              <a:rPr sz="975" b="1" spc="2" dirty="0">
                <a:solidFill>
                  <a:srgbClr val="1E4E82"/>
                </a:solidFill>
                <a:latin typeface="Rockwell" panose="02060603020205020403" pitchFamily="18" charset="0"/>
                <a:cs typeface="Calibri"/>
              </a:rPr>
              <a:t> </a:t>
            </a:r>
            <a:r>
              <a:rPr sz="975" b="1" spc="4" dirty="0">
                <a:solidFill>
                  <a:srgbClr val="1E4E82"/>
                </a:solidFill>
                <a:latin typeface="Rockwell" panose="02060603020205020403" pitchFamily="18" charset="0"/>
                <a:cs typeface="Calibri"/>
              </a:rPr>
              <a:t>Goal</a:t>
            </a:r>
            <a:endParaRPr sz="975">
              <a:latin typeface="Rockwell" panose="02060603020205020403" pitchFamily="18" charset="0"/>
              <a:cs typeface="Calibri"/>
            </a:endParaRPr>
          </a:p>
        </p:txBody>
      </p:sp>
      <p:sp>
        <p:nvSpPr>
          <p:cNvPr id="30" name="object 30"/>
          <p:cNvSpPr txBox="1"/>
          <p:nvPr/>
        </p:nvSpPr>
        <p:spPr>
          <a:xfrm>
            <a:off x="5640966" y="4476573"/>
            <a:ext cx="1680472" cy="235449"/>
          </a:xfrm>
          <a:prstGeom prst="rect">
            <a:avLst/>
          </a:prstGeom>
        </p:spPr>
        <p:txBody>
          <a:bodyPr vert="horz" wrap="square" lIns="0" tIns="0" rIns="0" bIns="0" rtlCol="0">
            <a:spAutoFit/>
          </a:bodyPr>
          <a:lstStyle/>
          <a:p>
            <a:pPr marL="153495" marR="1825" indent="-148934">
              <a:lnSpc>
                <a:spcPct val="102400"/>
              </a:lnSpc>
              <a:buSzPct val="65853"/>
              <a:buFont typeface="Symbol"/>
              <a:buChar char=""/>
              <a:tabLst>
                <a:tab pos="79370" algn="l"/>
              </a:tabLst>
            </a:pPr>
            <a:r>
              <a:rPr sz="750" b="1" dirty="0">
                <a:solidFill>
                  <a:srgbClr val="92D050"/>
                </a:solidFill>
                <a:latin typeface="Rockwell" panose="02060603020205020403" pitchFamily="18" charset="0"/>
                <a:cs typeface="Calibri"/>
              </a:rPr>
              <a:t>Moni</a:t>
            </a:r>
            <a:r>
              <a:rPr sz="750" b="1" spc="-9" dirty="0">
                <a:solidFill>
                  <a:srgbClr val="92D050"/>
                </a:solidFill>
                <a:latin typeface="Rockwell" panose="02060603020205020403" pitchFamily="18" charset="0"/>
                <a:cs typeface="Calibri"/>
              </a:rPr>
              <a:t>t</a:t>
            </a:r>
            <a:r>
              <a:rPr sz="750" b="1" dirty="0">
                <a:solidFill>
                  <a:srgbClr val="92D050"/>
                </a:solidFill>
                <a:latin typeface="Rockwell" panose="02060603020205020403" pitchFamily="18" charset="0"/>
                <a:cs typeface="Calibri"/>
              </a:rPr>
              <a:t>oring and</a:t>
            </a:r>
            <a:r>
              <a:rPr sz="750" b="1" spc="-2" dirty="0">
                <a:solidFill>
                  <a:srgbClr val="92D050"/>
                </a:solidFill>
                <a:latin typeface="Rockwell" panose="02060603020205020403" pitchFamily="18" charset="0"/>
                <a:cs typeface="Calibri"/>
              </a:rPr>
              <a:t> </a:t>
            </a:r>
            <a:r>
              <a:rPr sz="750" b="1" dirty="0">
                <a:solidFill>
                  <a:srgbClr val="92D050"/>
                </a:solidFill>
                <a:latin typeface="Rockwell" panose="02060603020205020403" pitchFamily="18" charset="0"/>
                <a:cs typeface="Calibri"/>
              </a:rPr>
              <a:t>Assessme</a:t>
            </a:r>
            <a:r>
              <a:rPr sz="750" b="1" spc="-9" dirty="0">
                <a:solidFill>
                  <a:srgbClr val="92D050"/>
                </a:solidFill>
                <a:latin typeface="Rockwell" panose="02060603020205020403" pitchFamily="18" charset="0"/>
                <a:cs typeface="Calibri"/>
              </a:rPr>
              <a:t>n</a:t>
            </a:r>
            <a:r>
              <a:rPr sz="750" b="1" dirty="0">
                <a:solidFill>
                  <a:srgbClr val="92D050"/>
                </a:solidFill>
                <a:latin typeface="Rockwell" panose="02060603020205020403" pitchFamily="18" charset="0"/>
                <a:cs typeface="Calibri"/>
              </a:rPr>
              <a:t>t </a:t>
            </a:r>
            <a:endParaRPr lang="en-US" sz="750" b="1" dirty="0">
              <a:solidFill>
                <a:srgbClr val="92D050"/>
              </a:solidFill>
              <a:latin typeface="Rockwell" panose="02060603020205020403" pitchFamily="18" charset="0"/>
              <a:cs typeface="Calibri"/>
            </a:endParaRPr>
          </a:p>
          <a:p>
            <a:pPr marL="153495" marR="1825" indent="-148934">
              <a:lnSpc>
                <a:spcPct val="102400"/>
              </a:lnSpc>
              <a:buSzPct val="65853"/>
              <a:buFont typeface="Symbol"/>
              <a:buChar char=""/>
              <a:tabLst>
                <a:tab pos="79370" algn="l"/>
              </a:tabLst>
            </a:pPr>
            <a:r>
              <a:rPr sz="750" b="1" dirty="0">
                <a:solidFill>
                  <a:srgbClr val="92D050"/>
                </a:solidFill>
                <a:latin typeface="Rockwell" panose="02060603020205020403" pitchFamily="18" charset="0"/>
                <a:cs typeface="Calibri"/>
              </a:rPr>
              <a:t>Ada</a:t>
            </a:r>
            <a:r>
              <a:rPr sz="750" b="1" spc="-5" dirty="0">
                <a:solidFill>
                  <a:srgbClr val="92D050"/>
                </a:solidFill>
                <a:latin typeface="Rockwell" panose="02060603020205020403" pitchFamily="18" charset="0"/>
                <a:cs typeface="Calibri"/>
              </a:rPr>
              <a:t>p</a:t>
            </a:r>
            <a:r>
              <a:rPr sz="750" b="1" spc="-9" dirty="0">
                <a:solidFill>
                  <a:srgbClr val="92D050"/>
                </a:solidFill>
                <a:latin typeface="Rockwell" panose="02060603020205020403" pitchFamily="18" charset="0"/>
                <a:cs typeface="Calibri"/>
              </a:rPr>
              <a:t>t</a:t>
            </a:r>
            <a:r>
              <a:rPr sz="750" b="1" dirty="0">
                <a:solidFill>
                  <a:srgbClr val="92D050"/>
                </a:solidFill>
                <a:latin typeface="Rockwell" panose="02060603020205020403" pitchFamily="18" charset="0"/>
                <a:cs typeface="Calibri"/>
              </a:rPr>
              <a:t>ation Ou</a:t>
            </a:r>
            <a:r>
              <a:rPr sz="750" b="1" spc="-11" dirty="0">
                <a:solidFill>
                  <a:srgbClr val="92D050"/>
                </a:solidFill>
                <a:latin typeface="Rockwell" panose="02060603020205020403" pitchFamily="18" charset="0"/>
                <a:cs typeface="Calibri"/>
              </a:rPr>
              <a:t>t</a:t>
            </a:r>
            <a:r>
              <a:rPr sz="750" b="1" spc="-9" dirty="0">
                <a:solidFill>
                  <a:srgbClr val="92D050"/>
                </a:solidFill>
                <a:latin typeface="Rockwell" panose="02060603020205020403" pitchFamily="18" charset="0"/>
                <a:cs typeface="Calibri"/>
              </a:rPr>
              <a:t>c</a:t>
            </a:r>
            <a:r>
              <a:rPr sz="750" b="1" dirty="0">
                <a:solidFill>
                  <a:srgbClr val="92D050"/>
                </a:solidFill>
                <a:latin typeface="Rockwell" panose="02060603020205020403" pitchFamily="18" charset="0"/>
                <a:cs typeface="Calibri"/>
              </a:rPr>
              <a:t>ome</a:t>
            </a:r>
          </a:p>
        </p:txBody>
      </p:sp>
      <p:sp>
        <p:nvSpPr>
          <p:cNvPr id="31" name="object 31"/>
          <p:cNvSpPr/>
          <p:nvPr/>
        </p:nvSpPr>
        <p:spPr>
          <a:xfrm>
            <a:off x="1241137" y="3708086"/>
            <a:ext cx="701964" cy="377071"/>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latin typeface="Rockwell" panose="02060603020205020403" pitchFamily="18" charset="0"/>
            </a:endParaRPr>
          </a:p>
        </p:txBody>
      </p:sp>
      <p:sp>
        <p:nvSpPr>
          <p:cNvPr id="33" name="object 33"/>
          <p:cNvSpPr/>
          <p:nvPr/>
        </p:nvSpPr>
        <p:spPr>
          <a:xfrm>
            <a:off x="1258975" y="4430644"/>
            <a:ext cx="718416" cy="377241"/>
          </a:xfrm>
          <a:prstGeom prst="rect">
            <a:avLst/>
          </a:prstGeom>
          <a:blipFill>
            <a:blip r:embed="rId7"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latin typeface="Rockwell" panose="02060603020205020403" pitchFamily="18" charset="0"/>
            </a:endParaRPr>
          </a:p>
        </p:txBody>
      </p:sp>
      <p:sp>
        <p:nvSpPr>
          <p:cNvPr id="35" name="object 35"/>
          <p:cNvSpPr/>
          <p:nvPr/>
        </p:nvSpPr>
        <p:spPr>
          <a:xfrm>
            <a:off x="4440987" y="3714718"/>
            <a:ext cx="759665" cy="358451"/>
          </a:xfrm>
          <a:prstGeom prst="rect">
            <a:avLst/>
          </a:prstGeom>
          <a:blipFill>
            <a:blip r:embed="rId8"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latin typeface="Rockwell" panose="02060603020205020403" pitchFamily="18" charset="0"/>
            </a:endParaRPr>
          </a:p>
        </p:txBody>
      </p:sp>
      <p:sp>
        <p:nvSpPr>
          <p:cNvPr id="37" name="object 37"/>
          <p:cNvSpPr/>
          <p:nvPr/>
        </p:nvSpPr>
        <p:spPr>
          <a:xfrm>
            <a:off x="4473558" y="2954587"/>
            <a:ext cx="758831" cy="377557"/>
          </a:xfrm>
          <a:prstGeom prst="rect">
            <a:avLst/>
          </a:prstGeom>
          <a:blipFill>
            <a:blip r:embed="rId9"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latin typeface="Rockwell" panose="02060603020205020403" pitchFamily="18" charset="0"/>
            </a:endParaRPr>
          </a:p>
        </p:txBody>
      </p:sp>
      <p:sp>
        <p:nvSpPr>
          <p:cNvPr id="39" name="object 39"/>
          <p:cNvSpPr/>
          <p:nvPr/>
        </p:nvSpPr>
        <p:spPr>
          <a:xfrm>
            <a:off x="4478014" y="800846"/>
            <a:ext cx="739521" cy="397143"/>
          </a:xfrm>
          <a:prstGeom prst="rect">
            <a:avLst/>
          </a:prstGeom>
          <a:blipFill>
            <a:blip r:embed="rId10"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latin typeface="Rockwell" panose="02060603020205020403" pitchFamily="18" charset="0"/>
            </a:endParaRPr>
          </a:p>
        </p:txBody>
      </p:sp>
      <p:sp>
        <p:nvSpPr>
          <p:cNvPr id="41" name="object 41"/>
          <p:cNvSpPr/>
          <p:nvPr/>
        </p:nvSpPr>
        <p:spPr>
          <a:xfrm>
            <a:off x="4461169" y="2013160"/>
            <a:ext cx="739482" cy="403071"/>
          </a:xfrm>
          <a:prstGeom prst="rect">
            <a:avLst/>
          </a:prstGeom>
          <a:blipFill>
            <a:blip r:embed="rId11"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latin typeface="Rockwell" panose="02060603020205020403" pitchFamily="18" charset="0"/>
            </a:endParaRPr>
          </a:p>
        </p:txBody>
      </p:sp>
      <p:sp>
        <p:nvSpPr>
          <p:cNvPr id="43" name="object 43"/>
          <p:cNvSpPr/>
          <p:nvPr/>
        </p:nvSpPr>
        <p:spPr>
          <a:xfrm>
            <a:off x="4478014" y="4429908"/>
            <a:ext cx="756926" cy="379100"/>
          </a:xfrm>
          <a:prstGeom prst="rect">
            <a:avLst/>
          </a:prstGeom>
          <a:blipFill>
            <a:blip r:embed="rId1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latin typeface="Rockwell" panose="02060603020205020403" pitchFamily="18" charset="0"/>
            </a:endParaRPr>
          </a:p>
        </p:txBody>
      </p:sp>
      <p:sp>
        <p:nvSpPr>
          <p:cNvPr id="45" name="object 45"/>
          <p:cNvSpPr/>
          <p:nvPr/>
        </p:nvSpPr>
        <p:spPr>
          <a:xfrm>
            <a:off x="1273515" y="4249786"/>
            <a:ext cx="6678371" cy="1300"/>
          </a:xfrm>
          <a:custGeom>
            <a:avLst/>
            <a:gdLst/>
            <a:ahLst/>
            <a:cxnLst/>
            <a:rect l="l" t="t" r="r" b="b"/>
            <a:pathLst>
              <a:path w="12960985" h="5080">
                <a:moveTo>
                  <a:pt x="0" y="4583"/>
                </a:moveTo>
                <a:lnTo>
                  <a:pt x="12960511" y="0"/>
                </a:lnTo>
              </a:path>
            </a:pathLst>
          </a:custGeom>
          <a:ln w="11554">
            <a:solidFill>
              <a:srgbClr val="1E4E82"/>
            </a:solidFill>
          </a:ln>
        </p:spPr>
        <p:txBody>
          <a:bodyPr wrap="square" lIns="0" tIns="0" rIns="0" bIns="0" rtlCol="0"/>
          <a:lstStyle/>
          <a:p>
            <a:endParaRPr sz="1050">
              <a:latin typeface="Rockwell" panose="02060603020205020403" pitchFamily="18" charset="0"/>
            </a:endParaRPr>
          </a:p>
        </p:txBody>
      </p:sp>
      <p:sp>
        <p:nvSpPr>
          <p:cNvPr id="46" name="object 46"/>
          <p:cNvSpPr/>
          <p:nvPr/>
        </p:nvSpPr>
        <p:spPr>
          <a:xfrm>
            <a:off x="1206554" y="1829966"/>
            <a:ext cx="6678371" cy="1300"/>
          </a:xfrm>
          <a:custGeom>
            <a:avLst/>
            <a:gdLst/>
            <a:ahLst/>
            <a:cxnLst/>
            <a:rect l="l" t="t" r="r" b="b"/>
            <a:pathLst>
              <a:path w="12960985" h="5079">
                <a:moveTo>
                  <a:pt x="0" y="4583"/>
                </a:moveTo>
                <a:lnTo>
                  <a:pt x="12960546" y="0"/>
                </a:lnTo>
              </a:path>
            </a:pathLst>
          </a:custGeom>
          <a:ln w="11554">
            <a:solidFill>
              <a:srgbClr val="1E4E82"/>
            </a:solidFill>
          </a:ln>
        </p:spPr>
        <p:txBody>
          <a:bodyPr wrap="square" lIns="0" tIns="0" rIns="0" bIns="0" rtlCol="0"/>
          <a:lstStyle/>
          <a:p>
            <a:endParaRPr sz="1050">
              <a:latin typeface="Rockwell" panose="02060603020205020403" pitchFamily="18" charset="0"/>
            </a:endParaRPr>
          </a:p>
        </p:txBody>
      </p:sp>
      <p:sp>
        <p:nvSpPr>
          <p:cNvPr id="47" name="object 47"/>
          <p:cNvSpPr/>
          <p:nvPr/>
        </p:nvSpPr>
        <p:spPr>
          <a:xfrm>
            <a:off x="1197370" y="3464233"/>
            <a:ext cx="6678371" cy="1300"/>
          </a:xfrm>
          <a:custGeom>
            <a:avLst/>
            <a:gdLst/>
            <a:ahLst/>
            <a:cxnLst/>
            <a:rect l="l" t="t" r="r" b="b"/>
            <a:pathLst>
              <a:path w="12960985" h="5080">
                <a:moveTo>
                  <a:pt x="0" y="4583"/>
                </a:moveTo>
                <a:lnTo>
                  <a:pt x="12960527" y="0"/>
                </a:lnTo>
              </a:path>
            </a:pathLst>
          </a:custGeom>
          <a:ln w="11554">
            <a:solidFill>
              <a:srgbClr val="1E4E82"/>
            </a:solidFill>
          </a:ln>
        </p:spPr>
        <p:txBody>
          <a:bodyPr wrap="square" lIns="0" tIns="0" rIns="0" bIns="0" rtlCol="0"/>
          <a:lstStyle/>
          <a:p>
            <a:endParaRPr sz="1050">
              <a:latin typeface="Rockwell" panose="02060603020205020403" pitchFamily="18" charset="0"/>
            </a:endParaRPr>
          </a:p>
        </p:txBody>
      </p:sp>
      <p:sp>
        <p:nvSpPr>
          <p:cNvPr id="48" name="object 48"/>
          <p:cNvSpPr/>
          <p:nvPr/>
        </p:nvSpPr>
        <p:spPr>
          <a:xfrm>
            <a:off x="1258975" y="2756243"/>
            <a:ext cx="6678371" cy="1300"/>
          </a:xfrm>
          <a:custGeom>
            <a:avLst/>
            <a:gdLst/>
            <a:ahLst/>
            <a:cxnLst/>
            <a:rect l="l" t="t" r="r" b="b"/>
            <a:pathLst>
              <a:path w="12960985" h="5079">
                <a:moveTo>
                  <a:pt x="0" y="4544"/>
                </a:moveTo>
                <a:lnTo>
                  <a:pt x="12960519" y="0"/>
                </a:lnTo>
              </a:path>
            </a:pathLst>
          </a:custGeom>
          <a:ln w="11554">
            <a:solidFill>
              <a:srgbClr val="1E4E82"/>
            </a:solidFill>
          </a:ln>
        </p:spPr>
        <p:txBody>
          <a:bodyPr wrap="square" lIns="0" tIns="0" rIns="0" bIns="0" rtlCol="0"/>
          <a:lstStyle/>
          <a:p>
            <a:endParaRPr sz="1050">
              <a:latin typeface="Rockwell" panose="02060603020205020403" pitchFamily="18" charset="0"/>
            </a:endParaRPr>
          </a:p>
        </p:txBody>
      </p:sp>
      <p:sp>
        <p:nvSpPr>
          <p:cNvPr id="53" name="Title 52"/>
          <p:cNvSpPr>
            <a:spLocks noGrp="1"/>
          </p:cNvSpPr>
          <p:nvPr>
            <p:ph type="title"/>
          </p:nvPr>
        </p:nvSpPr>
        <p:spPr>
          <a:xfrm>
            <a:off x="1483049" y="-159341"/>
            <a:ext cx="6172200" cy="857250"/>
          </a:xfrm>
        </p:spPr>
        <p:txBody>
          <a:bodyPr>
            <a:normAutofit/>
          </a:bodyPr>
          <a:lstStyle/>
          <a:p>
            <a:r>
              <a:rPr lang="en-US" sz="2700" dirty="0">
                <a:solidFill>
                  <a:schemeClr val="tx1">
                    <a:lumMod val="95000"/>
                    <a:lumOff val="5000"/>
                  </a:schemeClr>
                </a:solidFill>
                <a:latin typeface="Rockwell" panose="02060603020205020403" pitchFamily="18" charset="0"/>
              </a:rPr>
              <a:t>Agreement Goals and Outcomes</a:t>
            </a:r>
          </a:p>
        </p:txBody>
      </p:sp>
      <p:sp>
        <p:nvSpPr>
          <p:cNvPr id="55" name="object 46"/>
          <p:cNvSpPr/>
          <p:nvPr/>
        </p:nvSpPr>
        <p:spPr>
          <a:xfrm>
            <a:off x="1077308" y="571500"/>
            <a:ext cx="6678371" cy="1300"/>
          </a:xfrm>
          <a:custGeom>
            <a:avLst/>
            <a:gdLst/>
            <a:ahLst/>
            <a:cxnLst/>
            <a:rect l="l" t="t" r="r" b="b"/>
            <a:pathLst>
              <a:path w="12960985" h="5079">
                <a:moveTo>
                  <a:pt x="0" y="4583"/>
                </a:moveTo>
                <a:lnTo>
                  <a:pt x="12960546" y="0"/>
                </a:lnTo>
              </a:path>
            </a:pathLst>
          </a:custGeom>
          <a:ln w="11554">
            <a:solidFill>
              <a:srgbClr val="1E4E82"/>
            </a:solidFill>
          </a:ln>
        </p:spPr>
        <p:txBody>
          <a:bodyPr wrap="square" lIns="0" tIns="0" rIns="0" bIns="0" rtlCol="0"/>
          <a:lstStyle/>
          <a:p>
            <a:endParaRPr sz="1050">
              <a:latin typeface="Rockwell" panose="02060603020205020403" pitchFamily="18" charset="0"/>
            </a:endParaRPr>
          </a:p>
        </p:txBody>
      </p:sp>
      <p:sp>
        <p:nvSpPr>
          <p:cNvPr id="40" name="object 5"/>
          <p:cNvSpPr txBox="1"/>
          <p:nvPr/>
        </p:nvSpPr>
        <p:spPr>
          <a:xfrm>
            <a:off x="2376714" y="900686"/>
            <a:ext cx="1963168" cy="588623"/>
          </a:xfrm>
          <a:prstGeom prst="rect">
            <a:avLst/>
          </a:prstGeom>
        </p:spPr>
        <p:txBody>
          <a:bodyPr vert="horz" wrap="square" lIns="0" tIns="0" rIns="0" bIns="0" rtlCol="0">
            <a:spAutoFit/>
          </a:bodyPr>
          <a:lstStyle/>
          <a:p>
            <a:pPr marL="153267" marR="1825" indent="-148706">
              <a:lnSpc>
                <a:spcPct val="102400"/>
              </a:lnSpc>
              <a:buSzPct val="65853"/>
              <a:buFont typeface="Symbol"/>
              <a:buChar char=""/>
              <a:tabLst>
                <a:tab pos="79370" algn="l"/>
              </a:tabLst>
            </a:pPr>
            <a:r>
              <a:rPr lang="en-US" sz="750" b="1" dirty="0">
                <a:solidFill>
                  <a:srgbClr val="20AA86"/>
                </a:solidFill>
                <a:latin typeface="Rockwell" panose="02060603020205020403" pitchFamily="18" charset="0"/>
                <a:cs typeface="Calibri"/>
              </a:rPr>
              <a:t>Blue Crab Abundance</a:t>
            </a:r>
          </a:p>
          <a:p>
            <a:pPr marL="153267" marR="1825" indent="-148706">
              <a:lnSpc>
                <a:spcPct val="102400"/>
              </a:lnSpc>
              <a:buSzPct val="65853"/>
              <a:buFont typeface="Symbol"/>
              <a:buChar char=""/>
              <a:tabLst>
                <a:tab pos="79370" algn="l"/>
              </a:tabLst>
            </a:pPr>
            <a:r>
              <a:rPr lang="en-US" sz="750" b="1" dirty="0">
                <a:solidFill>
                  <a:srgbClr val="20AA86"/>
                </a:solidFill>
                <a:latin typeface="Rockwell" panose="02060603020205020403" pitchFamily="18" charset="0"/>
                <a:cs typeface="Calibri"/>
              </a:rPr>
              <a:t>Blue Crab Management</a:t>
            </a:r>
          </a:p>
          <a:p>
            <a:pPr marL="153267" marR="1825" indent="-148706">
              <a:lnSpc>
                <a:spcPct val="102400"/>
              </a:lnSpc>
              <a:buSzPct val="65853"/>
              <a:buFont typeface="Symbol"/>
              <a:buChar char=""/>
              <a:tabLst>
                <a:tab pos="79370" algn="l"/>
              </a:tabLst>
            </a:pPr>
            <a:r>
              <a:rPr lang="en-US" sz="750" b="1" dirty="0">
                <a:solidFill>
                  <a:srgbClr val="92D050"/>
                </a:solidFill>
                <a:latin typeface="Rockwell" panose="02060603020205020403" pitchFamily="18" charset="0"/>
                <a:cs typeface="Calibri"/>
              </a:rPr>
              <a:t>Oyster </a:t>
            </a:r>
          </a:p>
          <a:p>
            <a:pPr marL="153267" marR="1825" indent="-148706">
              <a:lnSpc>
                <a:spcPct val="102400"/>
              </a:lnSpc>
              <a:buSzPct val="65853"/>
              <a:buFont typeface="Symbol"/>
              <a:buChar char=""/>
              <a:tabLst>
                <a:tab pos="79370" algn="l"/>
              </a:tabLst>
            </a:pPr>
            <a:r>
              <a:rPr lang="en-US" sz="750" b="1" dirty="0">
                <a:solidFill>
                  <a:srgbClr val="92D050"/>
                </a:solidFill>
                <a:latin typeface="Rockwell" panose="02060603020205020403" pitchFamily="18" charset="0"/>
                <a:cs typeface="Calibri"/>
              </a:rPr>
              <a:t>Forage Fish</a:t>
            </a:r>
          </a:p>
          <a:p>
            <a:pPr marL="153267" marR="1825" indent="-148706">
              <a:lnSpc>
                <a:spcPct val="102400"/>
              </a:lnSpc>
              <a:buSzPct val="65853"/>
              <a:buFont typeface="Symbol"/>
              <a:buChar char=""/>
              <a:tabLst>
                <a:tab pos="79370" algn="l"/>
              </a:tabLst>
            </a:pPr>
            <a:r>
              <a:rPr lang="en-US" sz="750" b="1" dirty="0">
                <a:solidFill>
                  <a:srgbClr val="92D050"/>
                </a:solidFill>
                <a:latin typeface="Rockwell" panose="02060603020205020403" pitchFamily="18" charset="0"/>
                <a:cs typeface="Calibri"/>
              </a:rPr>
              <a:t>Fish Habitat</a:t>
            </a:r>
          </a:p>
        </p:txBody>
      </p:sp>
      <p:sp>
        <p:nvSpPr>
          <p:cNvPr id="3" name="Slide Number Placeholder 2"/>
          <p:cNvSpPr>
            <a:spLocks noGrp="1"/>
          </p:cNvSpPr>
          <p:nvPr>
            <p:ph type="sldNum" sz="quarter" idx="12"/>
          </p:nvPr>
        </p:nvSpPr>
        <p:spPr/>
        <p:txBody>
          <a:bodyPr/>
          <a:lstStyle/>
          <a:p>
            <a:fld id="{D91A7F48-8656-4821-B352-C2D0D06B69C7}" type="slidenum">
              <a:rPr lang="en-US" smtClean="0">
                <a:solidFill>
                  <a:prstClr val="black">
                    <a:tint val="75000"/>
                  </a:prstClr>
                </a:solidFill>
              </a:rPr>
              <a:pPr/>
              <a:t>19</a:t>
            </a:fld>
            <a:endParaRPr lang="en-US">
              <a:solidFill>
                <a:prstClr val="black">
                  <a:tint val="75000"/>
                </a:prstClr>
              </a:solidFill>
            </a:endParaRPr>
          </a:p>
        </p:txBody>
      </p:sp>
    </p:spTree>
    <p:extLst>
      <p:ext uri="{BB962C8B-B14F-4D97-AF65-F5344CB8AC3E}">
        <p14:creationId xmlns:p14="http://schemas.microsoft.com/office/powerpoint/2010/main" val="23027153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3045274" y="909412"/>
            <a:ext cx="5964254" cy="3497943"/>
          </a:xfrm>
          <a:prstGeom prst="rect">
            <a:avLst/>
          </a:prstGeom>
        </p:spPr>
        <p:txBody>
          <a:bodyPr lIns="91425" tIns="91425" rIns="91425" bIns="91425" anchor="ctr" anchorCtr="0">
            <a:noAutofit/>
          </a:bodyPr>
          <a:lstStyle/>
          <a:p>
            <a:pPr lvl="0" algn="l">
              <a:spcBef>
                <a:spcPts val="0"/>
              </a:spcBef>
              <a:buNone/>
            </a:pPr>
            <a:r>
              <a:rPr lang="en" sz="2400" dirty="0" smtClean="0">
                <a:latin typeface="Rockwell" panose="02060603020205020403" pitchFamily="18" charset="0"/>
                <a:ea typeface="Rockwell" charset="0"/>
                <a:cs typeface="Rockwell" charset="0"/>
              </a:rPr>
              <a:t>Vital Habitats Goal</a:t>
            </a:r>
          </a:p>
          <a:p>
            <a:pPr lvl="0" algn="l">
              <a:spcBef>
                <a:spcPts val="0"/>
              </a:spcBef>
              <a:buNone/>
            </a:pPr>
            <a:endParaRPr lang="en" sz="1800" i="1" dirty="0">
              <a:latin typeface="Rockwell" panose="02060603020205020403" pitchFamily="18" charset="0"/>
              <a:ea typeface="Rockwell" charset="0"/>
              <a:cs typeface="Rockwell" charset="0"/>
            </a:endParaRPr>
          </a:p>
          <a:p>
            <a:pPr lvl="0" algn="l">
              <a:spcBef>
                <a:spcPts val="0"/>
              </a:spcBef>
              <a:buNone/>
            </a:pPr>
            <a:r>
              <a:rPr lang="en-US" sz="2400" dirty="0" smtClean="0">
                <a:latin typeface="Rockwell" panose="02060603020205020403" pitchFamily="18" charset="0"/>
                <a:ea typeface="Rockwell" charset="0"/>
                <a:cs typeface="Rockwell" charset="0"/>
              </a:rPr>
              <a:t>Riparian Forest Buffer Outcome</a:t>
            </a:r>
            <a:r>
              <a:rPr lang="en-US" sz="2400" i="1" dirty="0">
                <a:latin typeface="Rockwell" panose="02060603020205020403" pitchFamily="18" charset="0"/>
                <a:ea typeface="Rockwell" charset="0"/>
                <a:cs typeface="Rockwell" charset="0"/>
              </a:rPr>
              <a:t>: </a:t>
            </a:r>
            <a:r>
              <a:rPr lang="en-US" sz="2400" dirty="0" smtClean="0">
                <a:latin typeface="Rockwell" panose="02060603020205020403" pitchFamily="18" charset="0"/>
              </a:rPr>
              <a:t>Restore </a:t>
            </a:r>
            <a:r>
              <a:rPr lang="en-US" sz="2400" dirty="0">
                <a:latin typeface="Rockwell" panose="02060603020205020403" pitchFamily="18" charset="0"/>
              </a:rPr>
              <a:t>900 miles per year of riparian forest buffer and conserve existing buffers until at least 70 percent of riparian </a:t>
            </a:r>
            <a:r>
              <a:rPr lang="en-US" sz="2400" dirty="0" smtClean="0">
                <a:latin typeface="Rockwell" panose="02060603020205020403" pitchFamily="18" charset="0"/>
              </a:rPr>
              <a:t>areas throughout </a:t>
            </a:r>
            <a:r>
              <a:rPr lang="en-US" sz="2400" dirty="0">
                <a:latin typeface="Rockwell" panose="02060603020205020403" pitchFamily="18" charset="0"/>
              </a:rPr>
              <a:t>the watershed are forested.</a:t>
            </a:r>
            <a:endParaRPr lang="en" sz="2400" i="1" dirty="0">
              <a:latin typeface="Rockwell" panose="02060603020205020403" pitchFamily="18" charset="0"/>
              <a:ea typeface="Rockwell" charset="0"/>
              <a:cs typeface="Rockwell" charset="0"/>
            </a:endParaRPr>
          </a:p>
        </p:txBody>
      </p:sp>
      <p:sp>
        <p:nvSpPr>
          <p:cNvPr id="3" name="TextBox 2"/>
          <p:cNvSpPr txBox="1"/>
          <p:nvPr/>
        </p:nvSpPr>
        <p:spPr>
          <a:xfrm>
            <a:off x="0" y="709113"/>
            <a:ext cx="9144000" cy="307777"/>
          </a:xfrm>
          <a:prstGeom prst="rect">
            <a:avLst/>
          </a:prstGeom>
          <a:noFill/>
        </p:spPr>
        <p:txBody>
          <a:bodyPr wrap="square" rtlCol="0">
            <a:spAutoFit/>
          </a:bodyPr>
          <a:lstStyle/>
          <a:p>
            <a:pPr algn="ctr"/>
            <a:r>
              <a:rPr lang="en-US" i="1" dirty="0">
                <a:solidFill>
                  <a:schemeClr val="bg1"/>
                </a:solidFill>
                <a:latin typeface="Rockwell" charset="0"/>
                <a:ea typeface="Rockwell" charset="0"/>
                <a:cs typeface="Rockwell" charset="0"/>
              </a:rPr>
              <a:t>Through the </a:t>
            </a:r>
            <a:r>
              <a:rPr lang="en-US" dirty="0">
                <a:solidFill>
                  <a:schemeClr val="bg1"/>
                </a:solidFill>
                <a:latin typeface="Rockwell" charset="0"/>
                <a:ea typeface="Rockwell" charset="0"/>
                <a:cs typeface="Rockwell" charset="0"/>
              </a:rPr>
              <a:t>Chesapeake Bay Watershed Agreement</a:t>
            </a:r>
            <a:r>
              <a:rPr lang="en-US" i="1" dirty="0">
                <a:solidFill>
                  <a:schemeClr val="bg1"/>
                </a:solidFill>
                <a:latin typeface="Rockwell" charset="0"/>
                <a:ea typeface="Rockwell" charset="0"/>
                <a:cs typeface="Rockwell" charset="0"/>
              </a:rPr>
              <a:t>, the Chesapeake Bay Program has committed to</a:t>
            </a:r>
            <a:r>
              <a:rPr lang="mr-IN" i="1" dirty="0">
                <a:solidFill>
                  <a:schemeClr val="bg1"/>
                </a:solidFill>
                <a:latin typeface="Rockwell" charset="0"/>
                <a:ea typeface="Rockwell" charset="0"/>
                <a:cs typeface="Rockwell" charset="0"/>
              </a:rPr>
              <a:t>…</a:t>
            </a:r>
            <a:endParaRPr lang="en-US" i="1" dirty="0">
              <a:solidFill>
                <a:schemeClr val="bg1"/>
              </a:solidFill>
              <a:latin typeface="Rockwell" charset="0"/>
              <a:ea typeface="Rockwell" charset="0"/>
              <a:cs typeface="Rockwell" charset="0"/>
            </a:endParaRPr>
          </a:p>
        </p:txBody>
      </p:sp>
      <p:pic>
        <p:nvPicPr>
          <p:cNvPr id="6" name="Picture 5"/>
          <p:cNvPicPr>
            <a:picLocks noChangeAspect="1"/>
          </p:cNvPicPr>
          <p:nvPr/>
        </p:nvPicPr>
        <p:blipFill>
          <a:blip r:embed="rId3"/>
          <a:stretch>
            <a:fillRect/>
          </a:stretch>
        </p:blipFill>
        <p:spPr>
          <a:xfrm>
            <a:off x="0" y="1498913"/>
            <a:ext cx="3045274" cy="2318943"/>
          </a:xfrm>
          <a:prstGeom prst="rect">
            <a:avLst/>
          </a:prstGeom>
        </p:spPr>
      </p:pic>
      <p:pic>
        <p:nvPicPr>
          <p:cNvPr id="7" name="Picture 6"/>
          <p:cNvPicPr>
            <a:picLocks noChangeAspect="1"/>
          </p:cNvPicPr>
          <p:nvPr/>
        </p:nvPicPr>
        <p:blipFill>
          <a:blip r:embed="rId4"/>
          <a:stretch>
            <a:fillRect/>
          </a:stretch>
        </p:blipFill>
        <p:spPr>
          <a:xfrm>
            <a:off x="2397574" y="1498913"/>
            <a:ext cx="647700" cy="55245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025" y="530725"/>
            <a:ext cx="3208799" cy="1028700"/>
          </a:xfrm>
        </p:spPr>
        <p:txBody>
          <a:bodyPr/>
          <a:lstStyle/>
          <a:p>
            <a:r>
              <a:rPr lang="en-US" dirty="0">
                <a:latin typeface="Rockwell" panose="02060603020205020403" pitchFamily="18" charset="0"/>
              </a:rPr>
              <a:t>Cross-Outcome </a:t>
            </a:r>
            <a:br>
              <a:rPr lang="en-US" dirty="0">
                <a:latin typeface="Rockwell" panose="02060603020205020403" pitchFamily="18" charset="0"/>
              </a:rPr>
            </a:br>
            <a:r>
              <a:rPr lang="en-US" dirty="0">
                <a:latin typeface="Rockwell" panose="02060603020205020403" pitchFamily="18" charset="0"/>
              </a:rPr>
              <a:t>Considerations</a:t>
            </a:r>
          </a:p>
        </p:txBody>
      </p:sp>
      <p:sp>
        <p:nvSpPr>
          <p:cNvPr id="3" name="Text Placeholder 2"/>
          <p:cNvSpPr>
            <a:spLocks noGrp="1"/>
          </p:cNvSpPr>
          <p:nvPr>
            <p:ph type="body" idx="1"/>
          </p:nvPr>
        </p:nvSpPr>
        <p:spPr>
          <a:xfrm>
            <a:off x="1146025" y="1672483"/>
            <a:ext cx="4431815" cy="3158699"/>
          </a:xfrm>
        </p:spPr>
        <p:txBody>
          <a:bodyPr/>
          <a:lstStyle/>
          <a:p>
            <a:pPr>
              <a:buNone/>
            </a:pPr>
            <a:endParaRPr lang="en-US" sz="2000" dirty="0">
              <a:latin typeface="Rockwell" panose="02060603020205020403" pitchFamily="18" charset="0"/>
            </a:endParaRPr>
          </a:p>
        </p:txBody>
      </p:sp>
      <p:grpSp>
        <p:nvGrpSpPr>
          <p:cNvPr id="6" name="Shape 505"/>
          <p:cNvGrpSpPr/>
          <p:nvPr/>
        </p:nvGrpSpPr>
        <p:grpSpPr>
          <a:xfrm>
            <a:off x="506555" y="867976"/>
            <a:ext cx="313892" cy="313892"/>
            <a:chOff x="2594050" y="1631825"/>
            <a:chExt cx="439625" cy="439625"/>
          </a:xfrm>
        </p:grpSpPr>
        <p:sp>
          <p:nvSpPr>
            <p:cNvPr id="7" name="Shape 506"/>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 name="Shape 507"/>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 name="Shape 508"/>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 name="Shape 509"/>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12" name="Picture 11">
            <a:extLst>
              <a:ext uri="{FF2B5EF4-FFF2-40B4-BE49-F238E27FC236}">
                <a16:creationId xmlns:a16="http://schemas.microsoft.com/office/drawing/2014/main" xmlns="" id="{0C689901-688D-4BDA-892D-A5B8C3120C06}"/>
              </a:ext>
            </a:extLst>
          </p:cNvPr>
          <p:cNvPicPr>
            <a:picLocks noChangeAspect="1"/>
          </p:cNvPicPr>
          <p:nvPr/>
        </p:nvPicPr>
        <p:blipFill>
          <a:blip r:embed="rId3"/>
          <a:stretch>
            <a:fillRect/>
          </a:stretch>
        </p:blipFill>
        <p:spPr>
          <a:xfrm>
            <a:off x="19896" y="1313172"/>
            <a:ext cx="9124104" cy="4319541"/>
          </a:xfrm>
          <a:prstGeom prst="rect">
            <a:avLst/>
          </a:prstGeom>
        </p:spPr>
      </p:pic>
    </p:spTree>
    <p:extLst>
      <p:ext uri="{BB962C8B-B14F-4D97-AF65-F5344CB8AC3E}">
        <p14:creationId xmlns:p14="http://schemas.microsoft.com/office/powerpoint/2010/main" val="17209546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1146025" y="530725"/>
            <a:ext cx="3208799" cy="1028700"/>
          </a:xfrm>
          <a:prstGeom prst="rect">
            <a:avLst/>
          </a:prstGeom>
        </p:spPr>
        <p:txBody>
          <a:bodyPr lIns="91425" tIns="91425" rIns="91425" bIns="91425" anchor="ctr" anchorCtr="0">
            <a:noAutofit/>
          </a:bodyPr>
          <a:lstStyle/>
          <a:p>
            <a:pPr lvl="0" rtl="0">
              <a:spcBef>
                <a:spcPts val="0"/>
              </a:spcBef>
              <a:buNone/>
            </a:pPr>
            <a:r>
              <a:rPr lang="en" dirty="0">
                <a:latin typeface="Rockwell" charset="0"/>
                <a:ea typeface="Rockwell" charset="0"/>
                <a:cs typeface="Rockwell" charset="0"/>
              </a:rPr>
              <a:t>What We Want</a:t>
            </a:r>
          </a:p>
        </p:txBody>
      </p:sp>
      <p:sp>
        <p:nvSpPr>
          <p:cNvPr id="206" name="Shape 206"/>
          <p:cNvSpPr txBox="1">
            <a:spLocks noGrp="1"/>
          </p:cNvSpPr>
          <p:nvPr>
            <p:ph type="body" idx="1"/>
          </p:nvPr>
        </p:nvSpPr>
        <p:spPr>
          <a:xfrm>
            <a:off x="3401315" y="1922895"/>
            <a:ext cx="4246760" cy="2135853"/>
          </a:xfrm>
          <a:prstGeom prst="rect">
            <a:avLst/>
          </a:prstGeom>
        </p:spPr>
        <p:txBody>
          <a:bodyPr lIns="91425" tIns="91425" rIns="91425" bIns="91425" anchor="t" anchorCtr="0">
            <a:noAutofit/>
          </a:bodyPr>
          <a:lstStyle/>
          <a:p>
            <a:pPr lvl="0" rtl="0">
              <a:spcBef>
                <a:spcPts val="0"/>
              </a:spcBef>
              <a:buNone/>
            </a:pPr>
            <a:r>
              <a:rPr lang="en" sz="2400" b="1" dirty="0" smtClean="0">
                <a:latin typeface="Rockwell" charset="0"/>
                <a:ea typeface="Rockwell" charset="0"/>
                <a:cs typeface="Rockwell" charset="0"/>
              </a:rPr>
              <a:t>Elevate Buffer Needs</a:t>
            </a:r>
            <a:endParaRPr lang="en" sz="2400" b="1" dirty="0">
              <a:latin typeface="Rockwell" charset="0"/>
              <a:ea typeface="Rockwell" charset="0"/>
              <a:cs typeface="Rockwell" charset="0"/>
            </a:endParaRPr>
          </a:p>
          <a:p>
            <a:pPr marL="342900" indent="-342900"/>
            <a:r>
              <a:rPr lang="en" sz="2000" dirty="0" smtClean="0">
                <a:latin typeface="Rockwell" charset="0"/>
                <a:ea typeface="Rockwell" charset="0"/>
                <a:cs typeface="Rockwell" charset="0"/>
              </a:rPr>
              <a:t>MB/PSC involvement: </a:t>
            </a:r>
          </a:p>
          <a:p>
            <a:pPr>
              <a:buNone/>
            </a:pPr>
            <a:r>
              <a:rPr lang="en" sz="2000" dirty="0">
                <a:latin typeface="Rockwell" charset="0"/>
                <a:ea typeface="Rockwell" charset="0"/>
                <a:cs typeface="Rockwell" charset="0"/>
              </a:rPr>
              <a:t>	</a:t>
            </a:r>
            <a:r>
              <a:rPr lang="en" sz="2000" dirty="0" smtClean="0">
                <a:latin typeface="Rockwell" charset="0"/>
                <a:ea typeface="Rockwell" charset="0"/>
                <a:cs typeface="Rockwell" charset="0"/>
              </a:rPr>
              <a:t>All Hands!</a:t>
            </a:r>
          </a:p>
          <a:p>
            <a:pPr marL="342900" indent="-342900"/>
            <a:r>
              <a:rPr lang="en" sz="2000" dirty="0" smtClean="0">
                <a:latin typeface="Rockwell" charset="0"/>
                <a:ea typeface="Rockwell" charset="0"/>
                <a:cs typeface="Rockwell" charset="0"/>
              </a:rPr>
              <a:t>Improve CREP</a:t>
            </a:r>
          </a:p>
          <a:p>
            <a:pPr marL="342900" indent="-342900"/>
            <a:r>
              <a:rPr lang="en" sz="2000" dirty="0" smtClean="0">
                <a:latin typeface="Rockwell" charset="0"/>
                <a:ea typeface="Rockwell" charset="0"/>
                <a:cs typeface="Rockwell" charset="0"/>
              </a:rPr>
              <a:t>Develop </a:t>
            </a:r>
            <a:r>
              <a:rPr lang="en" sz="2000" u="sng" dirty="0">
                <a:latin typeface="Rockwell" charset="0"/>
                <a:ea typeface="Rockwell" charset="0"/>
                <a:cs typeface="Rockwell" charset="0"/>
              </a:rPr>
              <a:t>non</a:t>
            </a:r>
            <a:r>
              <a:rPr lang="en" sz="2000" dirty="0">
                <a:latin typeface="Rockwell" charset="0"/>
                <a:ea typeface="Rockwell" charset="0"/>
                <a:cs typeface="Rockwell" charset="0"/>
              </a:rPr>
              <a:t>-CREP options</a:t>
            </a:r>
          </a:p>
          <a:p>
            <a:pPr>
              <a:buNone/>
            </a:pPr>
            <a:endParaRPr lang="en" sz="800" dirty="0" smtClean="0">
              <a:latin typeface="Rockwell" charset="0"/>
              <a:ea typeface="Rockwell" charset="0"/>
              <a:cs typeface="Rockwell" charset="0"/>
            </a:endParaRPr>
          </a:p>
        </p:txBody>
      </p:sp>
      <p:grpSp>
        <p:nvGrpSpPr>
          <p:cNvPr id="11" name="Shape 531"/>
          <p:cNvGrpSpPr/>
          <p:nvPr/>
        </p:nvGrpSpPr>
        <p:grpSpPr>
          <a:xfrm>
            <a:off x="422732" y="890735"/>
            <a:ext cx="326065" cy="308680"/>
            <a:chOff x="6618700" y="1635475"/>
            <a:chExt cx="456675" cy="432325"/>
          </a:xfrm>
        </p:grpSpPr>
        <p:sp>
          <p:nvSpPr>
            <p:cNvPr id="12" name="Shape 532"/>
            <p:cNvSpPr/>
            <p:nvPr/>
          </p:nvSpPr>
          <p:spPr>
            <a:xfrm>
              <a:off x="6663775" y="1904000"/>
              <a:ext cx="117525" cy="163800"/>
            </a:xfrm>
            <a:custGeom>
              <a:avLst/>
              <a:gdLst/>
              <a:ahLst/>
              <a:cxnLst/>
              <a:rect l="0" t="0" r="0" b="0"/>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533"/>
            <p:cNvSpPr/>
            <p:nvPr/>
          </p:nvSpPr>
          <p:spPr>
            <a:xfrm>
              <a:off x="7046125" y="1775525"/>
              <a:ext cx="29250" cy="99275"/>
            </a:xfrm>
            <a:custGeom>
              <a:avLst/>
              <a:gdLst/>
              <a:ahLst/>
              <a:cxnLst/>
              <a:rect l="0" t="0" r="0" b="0"/>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534"/>
            <p:cNvSpPr/>
            <p:nvPr/>
          </p:nvSpPr>
          <p:spPr>
            <a:xfrm>
              <a:off x="6618700" y="1751775"/>
              <a:ext cx="96850" cy="146750"/>
            </a:xfrm>
            <a:custGeom>
              <a:avLst/>
              <a:gdLst/>
              <a:ahLst/>
              <a:cxnLst/>
              <a:rect l="0" t="0" r="0" b="0"/>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535"/>
            <p:cNvSpPr/>
            <p:nvPr/>
          </p:nvSpPr>
          <p:spPr>
            <a:xfrm>
              <a:off x="6721600" y="1660450"/>
              <a:ext cx="278900" cy="329425"/>
            </a:xfrm>
            <a:custGeom>
              <a:avLst/>
              <a:gdLst/>
              <a:ahLst/>
              <a:cxnLst/>
              <a:rect l="0" t="0" r="0" b="0"/>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536"/>
            <p:cNvSpPr/>
            <p:nvPr/>
          </p:nvSpPr>
          <p:spPr>
            <a:xfrm>
              <a:off x="7006550" y="1635475"/>
              <a:ext cx="34750" cy="378750"/>
            </a:xfrm>
            <a:custGeom>
              <a:avLst/>
              <a:gdLst/>
              <a:ahLst/>
              <a:cxnLst/>
              <a:rect l="0" t="0" r="0" b="0"/>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3" name="TextBox 2"/>
          <p:cNvSpPr txBox="1"/>
          <p:nvPr/>
        </p:nvSpPr>
        <p:spPr>
          <a:xfrm>
            <a:off x="5418374" y="564283"/>
            <a:ext cx="5742685" cy="830997"/>
          </a:xfrm>
          <a:prstGeom prst="rect">
            <a:avLst/>
          </a:prstGeom>
          <a:noFill/>
        </p:spPr>
        <p:txBody>
          <a:bodyPr wrap="square" rtlCol="0">
            <a:spAutoFit/>
          </a:bodyPr>
          <a:lstStyle/>
          <a:p>
            <a:pPr lvl="0"/>
            <a:r>
              <a:rPr lang="en" sz="2400" b="1" dirty="0" smtClean="0">
                <a:solidFill>
                  <a:schemeClr val="accent4">
                    <a:lumMod val="50000"/>
                  </a:schemeClr>
                </a:solidFill>
                <a:latin typeface="Rockwell" charset="0"/>
                <a:ea typeface="Rockwell" charset="0"/>
                <a:cs typeface="Rockwell" charset="0"/>
              </a:rPr>
              <a:t>Focus on Improved </a:t>
            </a:r>
          </a:p>
          <a:p>
            <a:pPr lvl="0"/>
            <a:r>
              <a:rPr lang="en" sz="2400" b="1" dirty="0" smtClean="0">
                <a:solidFill>
                  <a:schemeClr val="accent4">
                    <a:lumMod val="50000"/>
                  </a:schemeClr>
                </a:solidFill>
                <a:latin typeface="Rockwell" charset="0"/>
                <a:ea typeface="Rockwell" charset="0"/>
                <a:cs typeface="Rockwell" charset="0"/>
              </a:rPr>
              <a:t>Implementation</a:t>
            </a:r>
            <a:endParaRPr lang="en" sz="2400" b="1" dirty="0">
              <a:solidFill>
                <a:schemeClr val="accent4">
                  <a:lumMod val="50000"/>
                </a:schemeClr>
              </a:solidFill>
              <a:latin typeface="Rockwell" charset="0"/>
              <a:ea typeface="Rockwell" charset="0"/>
              <a:cs typeface="Rockwell" charset="0"/>
            </a:endParaRPr>
          </a:p>
        </p:txBody>
      </p:sp>
      <p:sp>
        <p:nvSpPr>
          <p:cNvPr id="4" name="Rectangle 3"/>
          <p:cNvSpPr/>
          <p:nvPr/>
        </p:nvSpPr>
        <p:spPr>
          <a:xfrm>
            <a:off x="1154233" y="4209881"/>
            <a:ext cx="7671201" cy="461665"/>
          </a:xfrm>
          <a:prstGeom prst="rect">
            <a:avLst/>
          </a:prstGeom>
        </p:spPr>
        <p:txBody>
          <a:bodyPr wrap="square">
            <a:spAutoFit/>
          </a:bodyPr>
          <a:lstStyle/>
          <a:p>
            <a:r>
              <a:rPr lang="en" sz="2400" b="1" dirty="0">
                <a:solidFill>
                  <a:schemeClr val="accent4">
                    <a:lumMod val="50000"/>
                  </a:schemeClr>
                </a:solidFill>
                <a:latin typeface="Rockwell" charset="0"/>
                <a:ea typeface="Rockwell" charset="0"/>
                <a:cs typeface="Rockwell" charset="0"/>
              </a:rPr>
              <a:t>Align </a:t>
            </a:r>
            <a:r>
              <a:rPr lang="en" sz="2400" b="1" dirty="0" smtClean="0">
                <a:solidFill>
                  <a:schemeClr val="accent4">
                    <a:lumMod val="50000"/>
                  </a:schemeClr>
                </a:solidFill>
                <a:latin typeface="Rockwell" charset="0"/>
                <a:ea typeface="Rockwell" charset="0"/>
                <a:cs typeface="Rockwell" charset="0"/>
              </a:rPr>
              <a:t>timing for Verification </a:t>
            </a:r>
            <a:r>
              <a:rPr lang="en" sz="2000" dirty="0" smtClean="0">
                <a:solidFill>
                  <a:schemeClr val="accent4">
                    <a:lumMod val="50000"/>
                  </a:schemeClr>
                </a:solidFill>
                <a:latin typeface="Rockwell" charset="0"/>
                <a:ea typeface="Rockwell" charset="0"/>
                <a:cs typeface="Rockwell" charset="0"/>
              </a:rPr>
              <a:t>with Re-enrollment visits</a:t>
            </a:r>
            <a:endParaRPr lang="en-US" sz="2000" dirty="0"/>
          </a:p>
        </p:txBody>
      </p:sp>
      <p:pic>
        <p:nvPicPr>
          <p:cNvPr id="1026" name="Picture 2" descr="https://thumbs.dreamstime.com/t/wooden-numbers-1-2-3-17019251.jpg"/>
          <p:cNvPicPr>
            <a:picLocks noChangeAspect="1" noChangeArrowheads="1"/>
          </p:cNvPicPr>
          <p:nvPr/>
        </p:nvPicPr>
        <p:blipFill rotWithShape="1">
          <a:blip r:embed="rId3">
            <a:extLst>
              <a:ext uri="{28A0092B-C50C-407E-A947-70E740481C1C}">
                <a14:useLocalDpi xmlns:a14="http://schemas.microsoft.com/office/drawing/2010/main" val="0"/>
              </a:ext>
            </a:extLst>
          </a:blip>
          <a:srcRect t="18603" r="68908"/>
          <a:stretch/>
        </p:blipFill>
        <p:spPr bwMode="auto">
          <a:xfrm>
            <a:off x="4608872" y="309440"/>
            <a:ext cx="899663" cy="12404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humbs.dreamstime.com/t/wooden-numbers-1-2-3-17019251.jpg"/>
          <p:cNvPicPr>
            <a:picLocks noChangeAspect="1" noChangeArrowheads="1"/>
          </p:cNvPicPr>
          <p:nvPr/>
        </p:nvPicPr>
        <p:blipFill rotWithShape="1">
          <a:blip r:embed="rId3">
            <a:extLst>
              <a:ext uri="{28A0092B-C50C-407E-A947-70E740481C1C}">
                <a14:useLocalDpi xmlns:a14="http://schemas.microsoft.com/office/drawing/2010/main" val="0"/>
              </a:ext>
            </a:extLst>
          </a:blip>
          <a:srcRect l="26646" t="10774" r="33477" b="18790"/>
          <a:stretch/>
        </p:blipFill>
        <p:spPr bwMode="auto">
          <a:xfrm>
            <a:off x="2236073" y="2163167"/>
            <a:ext cx="1028701" cy="10795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thumbs.dreamstime.com/t/wooden-numbers-1-2-3-17019251.jpg"/>
          <p:cNvPicPr>
            <a:picLocks noChangeAspect="1" noChangeArrowheads="1"/>
          </p:cNvPicPr>
          <p:nvPr/>
        </p:nvPicPr>
        <p:blipFill rotWithShape="1">
          <a:blip r:embed="rId3">
            <a:extLst>
              <a:ext uri="{28A0092B-C50C-407E-A947-70E740481C1C}">
                <a14:useLocalDpi xmlns:a14="http://schemas.microsoft.com/office/drawing/2010/main" val="0"/>
              </a:ext>
            </a:extLst>
          </a:blip>
          <a:srcRect l="63177" t="-454" b="37121"/>
          <a:stretch/>
        </p:blipFill>
        <p:spPr bwMode="auto">
          <a:xfrm>
            <a:off x="263022" y="3846411"/>
            <a:ext cx="971550" cy="118860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4"/>
          <a:stretch>
            <a:fillRect/>
          </a:stretch>
        </p:blipFill>
        <p:spPr>
          <a:xfrm>
            <a:off x="3863754" y="767683"/>
            <a:ext cx="646232" cy="554784"/>
          </a:xfrm>
          <a:prstGeom prst="rect">
            <a:avLst/>
          </a:prstGeom>
        </p:spPr>
      </p:pic>
    </p:spTree>
    <p:extLst>
      <p:ext uri="{BB962C8B-B14F-4D97-AF65-F5344CB8AC3E}">
        <p14:creationId xmlns:p14="http://schemas.microsoft.com/office/powerpoint/2010/main" val="2111170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TextBox 1"/>
          <p:cNvSpPr txBox="1"/>
          <p:nvPr/>
        </p:nvSpPr>
        <p:spPr>
          <a:xfrm>
            <a:off x="685800" y="4866501"/>
            <a:ext cx="4235116" cy="276999"/>
          </a:xfrm>
          <a:prstGeom prst="rect">
            <a:avLst/>
          </a:prstGeom>
          <a:noFill/>
        </p:spPr>
        <p:txBody>
          <a:bodyPr wrap="square" rtlCol="0">
            <a:spAutoFit/>
          </a:bodyPr>
          <a:lstStyle/>
          <a:p>
            <a:r>
              <a:rPr lang="en-US" sz="1200" dirty="0">
                <a:solidFill>
                  <a:srgbClr val="FFFFFF"/>
                </a:solidFill>
                <a:latin typeface="Rockwell" charset="0"/>
                <a:ea typeface="Rockwell" charset="0"/>
                <a:cs typeface="Rockwell" charset="0"/>
              </a:rPr>
              <a:t>Presentation template by </a:t>
            </a:r>
            <a:r>
              <a:rPr lang="en-US" sz="1200" dirty="0" err="1">
                <a:solidFill>
                  <a:srgbClr val="FFFFFF"/>
                </a:solidFill>
                <a:latin typeface="Rockwell" charset="0"/>
                <a:ea typeface="Rockwell" charset="0"/>
                <a:cs typeface="Rockwell" charset="0"/>
              </a:rPr>
              <a:t>SlidesCarnival</a:t>
            </a:r>
            <a:r>
              <a:rPr lang="en-US" sz="1200" dirty="0">
                <a:solidFill>
                  <a:srgbClr val="FFFFFF"/>
                </a:solidFill>
                <a:latin typeface="Rockwell" charset="0"/>
                <a:ea typeface="Rockwell" charset="0"/>
                <a:cs typeface="Rockwell" charset="0"/>
              </a:rPr>
              <a:t>.</a:t>
            </a:r>
            <a:endParaRPr lang="en-US" sz="1200" dirty="0"/>
          </a:p>
        </p:txBody>
      </p:sp>
      <p:sp>
        <p:nvSpPr>
          <p:cNvPr id="3" name="Title 2"/>
          <p:cNvSpPr>
            <a:spLocks noGrp="1"/>
          </p:cNvSpPr>
          <p:nvPr>
            <p:ph type="ctrTitle"/>
          </p:nvPr>
        </p:nvSpPr>
        <p:spPr/>
        <p:txBody>
          <a:bodyPr/>
          <a:lstStyle/>
          <a:p>
            <a:r>
              <a:rPr lang="en-US" dirty="0">
                <a:latin typeface="Rockwell" panose="02060603020205020403" pitchFamily="18" charset="0"/>
              </a:rPr>
              <a:t>Discussion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1146025" y="530725"/>
            <a:ext cx="3208799" cy="1028700"/>
          </a:xfrm>
          <a:prstGeom prst="rect">
            <a:avLst/>
          </a:prstGeom>
        </p:spPr>
        <p:txBody>
          <a:bodyPr lIns="91425" tIns="91425" rIns="91425" bIns="91425" anchor="ctr" anchorCtr="0">
            <a:noAutofit/>
          </a:bodyPr>
          <a:lstStyle/>
          <a:p>
            <a:pPr lvl="0" rtl="0">
              <a:spcBef>
                <a:spcPts val="0"/>
              </a:spcBef>
              <a:buNone/>
            </a:pPr>
            <a:r>
              <a:rPr lang="en" dirty="0">
                <a:latin typeface="Rockwell" charset="0"/>
                <a:ea typeface="Rockwell" charset="0"/>
                <a:cs typeface="Rockwell" charset="0"/>
              </a:rPr>
              <a:t>What We Want</a:t>
            </a:r>
          </a:p>
        </p:txBody>
      </p:sp>
      <p:sp>
        <p:nvSpPr>
          <p:cNvPr id="206" name="Shape 206"/>
          <p:cNvSpPr txBox="1">
            <a:spLocks noGrp="1"/>
          </p:cNvSpPr>
          <p:nvPr>
            <p:ph type="body" idx="1"/>
          </p:nvPr>
        </p:nvSpPr>
        <p:spPr>
          <a:xfrm>
            <a:off x="3436979" y="2235056"/>
            <a:ext cx="4246760" cy="2135853"/>
          </a:xfrm>
          <a:prstGeom prst="rect">
            <a:avLst/>
          </a:prstGeom>
        </p:spPr>
        <p:txBody>
          <a:bodyPr lIns="91425" tIns="91425" rIns="91425" bIns="91425" anchor="t" anchorCtr="0">
            <a:noAutofit/>
          </a:bodyPr>
          <a:lstStyle/>
          <a:p>
            <a:pPr lvl="0" rtl="0">
              <a:spcBef>
                <a:spcPts val="0"/>
              </a:spcBef>
              <a:buNone/>
            </a:pPr>
            <a:r>
              <a:rPr lang="en" sz="2400" b="1" dirty="0" smtClean="0">
                <a:latin typeface="Rockwell" charset="0"/>
                <a:ea typeface="Rockwell" charset="0"/>
                <a:cs typeface="Rockwell" charset="0"/>
              </a:rPr>
              <a:t>Elevate Buffer Needs</a:t>
            </a:r>
            <a:endParaRPr lang="en" sz="2400" b="1" dirty="0">
              <a:latin typeface="Rockwell" charset="0"/>
              <a:ea typeface="Rockwell" charset="0"/>
              <a:cs typeface="Rockwell" charset="0"/>
            </a:endParaRPr>
          </a:p>
          <a:p>
            <a:pPr marL="342900" indent="-342900"/>
            <a:r>
              <a:rPr lang="en" sz="2000" dirty="0" smtClean="0">
                <a:latin typeface="Rockwell" charset="0"/>
                <a:ea typeface="Rockwell" charset="0"/>
                <a:cs typeface="Rockwell" charset="0"/>
              </a:rPr>
              <a:t>MB/PSC involvement: </a:t>
            </a:r>
          </a:p>
          <a:p>
            <a:pPr>
              <a:buNone/>
            </a:pPr>
            <a:r>
              <a:rPr lang="en" sz="2000" dirty="0">
                <a:latin typeface="Rockwell" charset="0"/>
                <a:ea typeface="Rockwell" charset="0"/>
                <a:cs typeface="Rockwell" charset="0"/>
              </a:rPr>
              <a:t>	</a:t>
            </a:r>
            <a:r>
              <a:rPr lang="en" sz="2000" dirty="0" smtClean="0">
                <a:latin typeface="Rockwell" charset="0"/>
                <a:ea typeface="Rockwell" charset="0"/>
                <a:cs typeface="Rockwell" charset="0"/>
              </a:rPr>
              <a:t>All Hands!</a:t>
            </a:r>
          </a:p>
          <a:p>
            <a:pPr marL="342900" indent="-342900"/>
            <a:r>
              <a:rPr lang="en" sz="2000" dirty="0" smtClean="0">
                <a:latin typeface="Rockwell" charset="0"/>
                <a:ea typeface="Rockwell" charset="0"/>
                <a:cs typeface="Rockwell" charset="0"/>
              </a:rPr>
              <a:t>Improve CREP</a:t>
            </a:r>
          </a:p>
          <a:p>
            <a:pPr marL="342900" indent="-342900"/>
            <a:r>
              <a:rPr lang="en" sz="2000" dirty="0" smtClean="0">
                <a:latin typeface="Rockwell" charset="0"/>
                <a:ea typeface="Rockwell" charset="0"/>
                <a:cs typeface="Rockwell" charset="0"/>
              </a:rPr>
              <a:t>Develop </a:t>
            </a:r>
            <a:r>
              <a:rPr lang="en" sz="2000" u="sng" dirty="0">
                <a:latin typeface="Rockwell" charset="0"/>
                <a:ea typeface="Rockwell" charset="0"/>
                <a:cs typeface="Rockwell" charset="0"/>
              </a:rPr>
              <a:t>non</a:t>
            </a:r>
            <a:r>
              <a:rPr lang="en" sz="2000" dirty="0">
                <a:latin typeface="Rockwell" charset="0"/>
                <a:ea typeface="Rockwell" charset="0"/>
                <a:cs typeface="Rockwell" charset="0"/>
              </a:rPr>
              <a:t>-CREP options</a:t>
            </a:r>
          </a:p>
          <a:p>
            <a:pPr>
              <a:buNone/>
            </a:pPr>
            <a:endParaRPr lang="en" sz="800" dirty="0" smtClean="0">
              <a:latin typeface="Rockwell" charset="0"/>
              <a:ea typeface="Rockwell" charset="0"/>
              <a:cs typeface="Rockwell" charset="0"/>
            </a:endParaRPr>
          </a:p>
        </p:txBody>
      </p:sp>
      <p:grpSp>
        <p:nvGrpSpPr>
          <p:cNvPr id="11" name="Shape 531"/>
          <p:cNvGrpSpPr/>
          <p:nvPr/>
        </p:nvGrpSpPr>
        <p:grpSpPr>
          <a:xfrm>
            <a:off x="422732" y="890735"/>
            <a:ext cx="326065" cy="308680"/>
            <a:chOff x="6618700" y="1635475"/>
            <a:chExt cx="456675" cy="432325"/>
          </a:xfrm>
        </p:grpSpPr>
        <p:sp>
          <p:nvSpPr>
            <p:cNvPr id="12" name="Shape 532"/>
            <p:cNvSpPr/>
            <p:nvPr/>
          </p:nvSpPr>
          <p:spPr>
            <a:xfrm>
              <a:off x="6663775" y="1904000"/>
              <a:ext cx="117525" cy="163800"/>
            </a:xfrm>
            <a:custGeom>
              <a:avLst/>
              <a:gdLst/>
              <a:ahLst/>
              <a:cxnLst/>
              <a:rect l="0" t="0" r="0" b="0"/>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533"/>
            <p:cNvSpPr/>
            <p:nvPr/>
          </p:nvSpPr>
          <p:spPr>
            <a:xfrm>
              <a:off x="7046125" y="1775525"/>
              <a:ext cx="29250" cy="99275"/>
            </a:xfrm>
            <a:custGeom>
              <a:avLst/>
              <a:gdLst/>
              <a:ahLst/>
              <a:cxnLst/>
              <a:rect l="0" t="0" r="0" b="0"/>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534"/>
            <p:cNvSpPr/>
            <p:nvPr/>
          </p:nvSpPr>
          <p:spPr>
            <a:xfrm>
              <a:off x="6618700" y="1751775"/>
              <a:ext cx="96850" cy="146750"/>
            </a:xfrm>
            <a:custGeom>
              <a:avLst/>
              <a:gdLst/>
              <a:ahLst/>
              <a:cxnLst/>
              <a:rect l="0" t="0" r="0" b="0"/>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535"/>
            <p:cNvSpPr/>
            <p:nvPr/>
          </p:nvSpPr>
          <p:spPr>
            <a:xfrm>
              <a:off x="6721600" y="1660450"/>
              <a:ext cx="278900" cy="329425"/>
            </a:xfrm>
            <a:custGeom>
              <a:avLst/>
              <a:gdLst/>
              <a:ahLst/>
              <a:cxnLst/>
              <a:rect l="0" t="0" r="0" b="0"/>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536"/>
            <p:cNvSpPr/>
            <p:nvPr/>
          </p:nvSpPr>
          <p:spPr>
            <a:xfrm>
              <a:off x="7006550" y="1635475"/>
              <a:ext cx="34750" cy="378750"/>
            </a:xfrm>
            <a:custGeom>
              <a:avLst/>
              <a:gdLst/>
              <a:ahLst/>
              <a:cxnLst/>
              <a:rect l="0" t="0" r="0" b="0"/>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3" name="TextBox 2"/>
          <p:cNvSpPr txBox="1"/>
          <p:nvPr/>
        </p:nvSpPr>
        <p:spPr>
          <a:xfrm>
            <a:off x="5490092" y="512108"/>
            <a:ext cx="5742685" cy="830997"/>
          </a:xfrm>
          <a:prstGeom prst="rect">
            <a:avLst/>
          </a:prstGeom>
          <a:noFill/>
        </p:spPr>
        <p:txBody>
          <a:bodyPr wrap="square" rtlCol="0">
            <a:spAutoFit/>
          </a:bodyPr>
          <a:lstStyle/>
          <a:p>
            <a:pPr lvl="0"/>
            <a:r>
              <a:rPr lang="en" sz="2400" b="1" dirty="0" smtClean="0">
                <a:solidFill>
                  <a:schemeClr val="accent4">
                    <a:lumMod val="50000"/>
                  </a:schemeClr>
                </a:solidFill>
                <a:latin typeface="Rockwell" charset="0"/>
                <a:ea typeface="Rockwell" charset="0"/>
                <a:cs typeface="Rockwell" charset="0"/>
              </a:rPr>
              <a:t>Focus on Improved </a:t>
            </a:r>
          </a:p>
          <a:p>
            <a:pPr lvl="0"/>
            <a:r>
              <a:rPr lang="en" sz="2400" b="1" dirty="0" smtClean="0">
                <a:solidFill>
                  <a:schemeClr val="accent4">
                    <a:lumMod val="50000"/>
                  </a:schemeClr>
                </a:solidFill>
                <a:latin typeface="Rockwell" charset="0"/>
                <a:ea typeface="Rockwell" charset="0"/>
                <a:cs typeface="Rockwell" charset="0"/>
              </a:rPr>
              <a:t>Implementation</a:t>
            </a:r>
            <a:endParaRPr lang="en" sz="2400" b="1" dirty="0">
              <a:solidFill>
                <a:schemeClr val="accent4">
                  <a:lumMod val="50000"/>
                </a:schemeClr>
              </a:solidFill>
              <a:latin typeface="Rockwell" charset="0"/>
              <a:ea typeface="Rockwell" charset="0"/>
              <a:cs typeface="Rockwell" charset="0"/>
            </a:endParaRPr>
          </a:p>
        </p:txBody>
      </p:sp>
      <p:sp>
        <p:nvSpPr>
          <p:cNvPr id="4" name="Rectangle 3"/>
          <p:cNvSpPr/>
          <p:nvPr/>
        </p:nvSpPr>
        <p:spPr>
          <a:xfrm>
            <a:off x="1177832" y="4386290"/>
            <a:ext cx="6667210" cy="461665"/>
          </a:xfrm>
          <a:prstGeom prst="rect">
            <a:avLst/>
          </a:prstGeom>
        </p:spPr>
        <p:txBody>
          <a:bodyPr wrap="none">
            <a:spAutoFit/>
          </a:bodyPr>
          <a:lstStyle/>
          <a:p>
            <a:r>
              <a:rPr lang="en" sz="2400" b="1" dirty="0">
                <a:solidFill>
                  <a:schemeClr val="accent4">
                    <a:lumMod val="50000"/>
                  </a:schemeClr>
                </a:solidFill>
                <a:latin typeface="Rockwell" charset="0"/>
                <a:ea typeface="Rockwell" charset="0"/>
                <a:cs typeface="Rockwell" charset="0"/>
              </a:rPr>
              <a:t>Align timing: </a:t>
            </a:r>
            <a:r>
              <a:rPr lang="en" sz="2400" dirty="0" smtClean="0">
                <a:solidFill>
                  <a:schemeClr val="accent4">
                    <a:lumMod val="50000"/>
                  </a:schemeClr>
                </a:solidFill>
                <a:latin typeface="Rockwell" charset="0"/>
                <a:ea typeface="Rockwell" charset="0"/>
                <a:cs typeface="Rockwell" charset="0"/>
              </a:rPr>
              <a:t>Verification</a:t>
            </a:r>
            <a:r>
              <a:rPr lang="en" sz="2400" b="1" dirty="0" smtClean="0">
                <a:solidFill>
                  <a:schemeClr val="accent4">
                    <a:lumMod val="50000"/>
                  </a:schemeClr>
                </a:solidFill>
                <a:latin typeface="Rockwell" charset="0"/>
                <a:ea typeface="Rockwell" charset="0"/>
                <a:cs typeface="Rockwell" charset="0"/>
              </a:rPr>
              <a:t> </a:t>
            </a:r>
            <a:r>
              <a:rPr lang="en" sz="2400" dirty="0">
                <a:solidFill>
                  <a:schemeClr val="accent4">
                    <a:lumMod val="50000"/>
                  </a:schemeClr>
                </a:solidFill>
                <a:latin typeface="Rockwell" charset="0"/>
                <a:ea typeface="Rockwell" charset="0"/>
                <a:cs typeface="Rockwell" charset="0"/>
              </a:rPr>
              <a:t>and Re-enrollment</a:t>
            </a:r>
            <a:endParaRPr lang="en-US" sz="2400" dirty="0"/>
          </a:p>
        </p:txBody>
      </p:sp>
      <p:pic>
        <p:nvPicPr>
          <p:cNvPr id="1026" name="Picture 2" descr="https://thumbs.dreamstime.com/t/wooden-numbers-1-2-3-17019251.jpg"/>
          <p:cNvPicPr>
            <a:picLocks noChangeAspect="1" noChangeArrowheads="1"/>
          </p:cNvPicPr>
          <p:nvPr/>
        </p:nvPicPr>
        <p:blipFill rotWithShape="1">
          <a:blip r:embed="rId3">
            <a:extLst>
              <a:ext uri="{28A0092B-C50C-407E-A947-70E740481C1C}">
                <a14:useLocalDpi xmlns:a14="http://schemas.microsoft.com/office/drawing/2010/main" val="0"/>
              </a:ext>
            </a:extLst>
          </a:blip>
          <a:srcRect t="18603" r="68908"/>
          <a:stretch/>
        </p:blipFill>
        <p:spPr bwMode="auto">
          <a:xfrm>
            <a:off x="4660696" y="303555"/>
            <a:ext cx="899663" cy="12404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humbs.dreamstime.com/t/wooden-numbers-1-2-3-17019251.jpg"/>
          <p:cNvPicPr>
            <a:picLocks noChangeAspect="1" noChangeArrowheads="1"/>
          </p:cNvPicPr>
          <p:nvPr/>
        </p:nvPicPr>
        <p:blipFill rotWithShape="1">
          <a:blip r:embed="rId3">
            <a:extLst>
              <a:ext uri="{28A0092B-C50C-407E-A947-70E740481C1C}">
                <a14:useLocalDpi xmlns:a14="http://schemas.microsoft.com/office/drawing/2010/main" val="0"/>
              </a:ext>
            </a:extLst>
          </a:blip>
          <a:srcRect l="26646" t="10774" r="33477" b="18790"/>
          <a:stretch/>
        </p:blipFill>
        <p:spPr bwMode="auto">
          <a:xfrm>
            <a:off x="2236073" y="2207183"/>
            <a:ext cx="1028701" cy="10795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thumbs.dreamstime.com/t/wooden-numbers-1-2-3-17019251.jpg"/>
          <p:cNvPicPr>
            <a:picLocks noChangeAspect="1" noChangeArrowheads="1"/>
          </p:cNvPicPr>
          <p:nvPr/>
        </p:nvPicPr>
        <p:blipFill rotWithShape="1">
          <a:blip r:embed="rId3">
            <a:extLst>
              <a:ext uri="{28A0092B-C50C-407E-A947-70E740481C1C}">
                <a14:useLocalDpi xmlns:a14="http://schemas.microsoft.com/office/drawing/2010/main" val="0"/>
              </a:ext>
            </a:extLst>
          </a:blip>
          <a:srcRect l="63177" t="-454" b="37121"/>
          <a:stretch/>
        </p:blipFill>
        <p:spPr bwMode="auto">
          <a:xfrm>
            <a:off x="263022" y="3791988"/>
            <a:ext cx="971550" cy="1188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5477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ctrTitle"/>
          </p:nvPr>
        </p:nvSpPr>
        <p:spPr>
          <a:xfrm>
            <a:off x="3471299" y="1612900"/>
            <a:ext cx="5672701" cy="1481328"/>
          </a:xfrm>
          <a:prstGeom prst="rect">
            <a:avLst/>
          </a:prstGeom>
        </p:spPr>
        <p:txBody>
          <a:bodyPr lIns="91425" tIns="91425" rIns="91425" bIns="91425" anchor="b" anchorCtr="0">
            <a:noAutofit/>
          </a:bodyPr>
          <a:lstStyle/>
          <a:p>
            <a:pPr lvl="0"/>
            <a:r>
              <a:rPr lang="en" dirty="0">
                <a:latin typeface="Rockwell" charset="0"/>
                <a:ea typeface="Rockwell" charset="0"/>
                <a:cs typeface="Rockwell" charset="0"/>
              </a:rPr>
              <a:t>Setting the Stage:</a:t>
            </a:r>
            <a:r>
              <a:rPr lang="en" sz="3600" dirty="0">
                <a:latin typeface="Rockwell" charset="0"/>
                <a:ea typeface="Rockwell" charset="0"/>
                <a:cs typeface="Rockwell" charset="0"/>
              </a:rPr>
              <a:t/>
            </a:r>
            <a:br>
              <a:rPr lang="en" sz="3600" dirty="0">
                <a:latin typeface="Rockwell" charset="0"/>
                <a:ea typeface="Rockwell" charset="0"/>
                <a:cs typeface="Rockwell" charset="0"/>
              </a:rPr>
            </a:br>
            <a:r>
              <a:rPr lang="en" sz="2200" i="1" dirty="0">
                <a:latin typeface="Rockwell" charset="0"/>
                <a:ea typeface="Rockwell" charset="0"/>
                <a:cs typeface="Rockwell" charset="0"/>
              </a:rPr>
              <a:t>What are our assumptions?</a:t>
            </a:r>
            <a:endParaRPr lang="en" sz="2200" b="0" dirty="0">
              <a:latin typeface="Rockwell" charset="0"/>
              <a:ea typeface="Rockwell" charset="0"/>
              <a:cs typeface="Rockwell" charset="0"/>
            </a:endParaRPr>
          </a:p>
        </p:txBody>
      </p:sp>
      <p:sp>
        <p:nvSpPr>
          <p:cNvPr id="136" name="Shape 136"/>
          <p:cNvSpPr txBox="1"/>
          <p:nvPr/>
        </p:nvSpPr>
        <p:spPr>
          <a:xfrm>
            <a:off x="0" y="503350"/>
            <a:ext cx="3471299" cy="3818699"/>
          </a:xfrm>
          <a:prstGeom prst="rect">
            <a:avLst/>
          </a:prstGeom>
          <a:noFill/>
          <a:ln>
            <a:noFill/>
          </a:ln>
        </p:spPr>
        <p:txBody>
          <a:bodyPr lIns="91425" tIns="91425" rIns="91425" bIns="91425" anchor="ctr" anchorCtr="0">
            <a:noAutofit/>
          </a:bodyPr>
          <a:lstStyle/>
          <a:p>
            <a:pPr lvl="0" algn="ctr">
              <a:spcBef>
                <a:spcPts val="0"/>
              </a:spcBef>
              <a:buNone/>
            </a:pPr>
            <a:r>
              <a:rPr lang="en" sz="20000" dirty="0">
                <a:solidFill>
                  <a:srgbClr val="18637B"/>
                </a:solidFill>
                <a:latin typeface="Rockwell" charset="0"/>
                <a:ea typeface="Rockwell" charset="0"/>
                <a:cs typeface="Rockwell" charset="0"/>
                <a:sym typeface="Roboto Slab"/>
              </a:rPr>
              <a:t>1</a:t>
            </a:r>
          </a:p>
        </p:txBody>
      </p:sp>
    </p:spTree>
    <p:extLst>
      <p:ext uri="{BB962C8B-B14F-4D97-AF65-F5344CB8AC3E}">
        <p14:creationId xmlns:p14="http://schemas.microsoft.com/office/powerpoint/2010/main" val="4626862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 y="-577"/>
            <a:ext cx="9143998" cy="1323439"/>
          </a:xfrm>
          <a:prstGeom prst="rect">
            <a:avLst/>
          </a:prstGeom>
        </p:spPr>
        <p:txBody>
          <a:bodyPr wrap="square">
            <a:spAutoFit/>
          </a:bodyPr>
          <a:lstStyle/>
          <a:p>
            <a:pPr algn="ctr"/>
            <a:r>
              <a:rPr lang="en-US" sz="2400" dirty="0">
                <a:solidFill>
                  <a:schemeClr val="bg1"/>
                </a:solidFill>
                <a:latin typeface="Rockwell" panose="02060603020205020403" pitchFamily="18" charset="0"/>
                <a:ea typeface="Times New Roman" panose="02020603050405020304" pitchFamily="18" charset="0"/>
              </a:rPr>
              <a:t>Why Is Restoration of Forested Riparian Buffers So Important?</a:t>
            </a:r>
            <a:br>
              <a:rPr lang="en-US" sz="2400" dirty="0">
                <a:solidFill>
                  <a:schemeClr val="bg1"/>
                </a:solidFill>
                <a:latin typeface="Rockwell" panose="02060603020205020403" pitchFamily="18" charset="0"/>
                <a:ea typeface="Times New Roman" panose="02020603050405020304" pitchFamily="18" charset="0"/>
              </a:rPr>
            </a:br>
            <a:r>
              <a:rPr lang="en-US" dirty="0">
                <a:solidFill>
                  <a:schemeClr val="bg1"/>
                </a:solidFill>
                <a:latin typeface="Times New Roman" panose="02020603050405020304" pitchFamily="18" charset="0"/>
                <a:ea typeface="Times New Roman" panose="02020603050405020304" pitchFamily="18" charset="0"/>
              </a:rPr>
              <a:t/>
            </a:r>
            <a:br>
              <a:rPr lang="en-US" dirty="0">
                <a:solidFill>
                  <a:schemeClr val="bg1"/>
                </a:solidFill>
                <a:latin typeface="Times New Roman" panose="02020603050405020304" pitchFamily="18" charset="0"/>
                <a:ea typeface="Times New Roman" panose="02020603050405020304" pitchFamily="18" charset="0"/>
              </a:rPr>
            </a:br>
            <a:r>
              <a:rPr lang="en-US" dirty="0">
                <a:solidFill>
                  <a:schemeClr val="bg1"/>
                </a:solidFill>
                <a:latin typeface="Times New Roman" panose="02020603050405020304" pitchFamily="18" charset="0"/>
                <a:ea typeface="Times New Roman" panose="02020603050405020304" pitchFamily="18" charset="0"/>
              </a:rPr>
              <a:t/>
            </a:r>
            <a:br>
              <a:rPr lang="en-US" dirty="0">
                <a:solidFill>
                  <a:schemeClr val="bg1"/>
                </a:solidFill>
                <a:latin typeface="Times New Roman" panose="02020603050405020304" pitchFamily="18" charset="0"/>
                <a:ea typeface="Times New Roman" panose="02020603050405020304" pitchFamily="18" charset="0"/>
              </a:rPr>
            </a:br>
            <a:r>
              <a:rPr lang="en-US" dirty="0">
                <a:solidFill>
                  <a:schemeClr val="bg1"/>
                </a:solidFill>
                <a:latin typeface="Times New Roman" panose="02020603050405020304" pitchFamily="18" charset="0"/>
                <a:ea typeface="Times New Roman" panose="02020603050405020304" pitchFamily="18" charset="0"/>
              </a:rPr>
              <a:t/>
            </a:r>
            <a:br>
              <a:rPr lang="en-US" dirty="0">
                <a:solidFill>
                  <a:schemeClr val="bg1"/>
                </a:solidFill>
                <a:latin typeface="Times New Roman" panose="02020603050405020304" pitchFamily="18" charset="0"/>
                <a:ea typeface="Times New Roman" panose="02020603050405020304" pitchFamily="18" charset="0"/>
              </a:rPr>
            </a:br>
            <a:endParaRPr lang="en-US" dirty="0">
              <a:solidFill>
                <a:schemeClr val="bg1"/>
              </a:solidFill>
            </a:endParaRPr>
          </a:p>
        </p:txBody>
      </p:sp>
      <p:pic>
        <p:nvPicPr>
          <p:cNvPr id="4" name="Content Placeholder 3" descr="riparian forest.tiff"/>
          <p:cNvPicPr>
            <a:picLocks noChangeAspect="1"/>
          </p:cNvPicPr>
          <p:nvPr/>
        </p:nvPicPr>
        <p:blipFill>
          <a:blip r:embed="rId3" cstate="email"/>
          <a:stretch>
            <a:fillRect/>
          </a:stretch>
        </p:blipFill>
        <p:spPr>
          <a:xfrm>
            <a:off x="4677458" y="1219200"/>
            <a:ext cx="3597128" cy="2784874"/>
          </a:xfrm>
          <a:prstGeom prst="rect">
            <a:avLst/>
          </a:prstGeom>
          <a:ln>
            <a:solidFill>
              <a:schemeClr val="tx2"/>
            </a:solidFill>
          </a:ln>
        </p:spPr>
      </p:pic>
      <p:pic>
        <p:nvPicPr>
          <p:cNvPr id="5" name="Picture 4" descr="obaughafter"/>
          <p:cNvPicPr>
            <a:picLocks noChangeAspect="1" noChangeArrowheads="1"/>
          </p:cNvPicPr>
          <p:nvPr/>
        </p:nvPicPr>
        <p:blipFill>
          <a:blip r:embed="rId4" cstate="email"/>
          <a:srcRect/>
          <a:stretch>
            <a:fillRect/>
          </a:stretch>
        </p:blipFill>
        <p:spPr bwMode="auto">
          <a:xfrm>
            <a:off x="392200" y="1219200"/>
            <a:ext cx="3495906" cy="2784874"/>
          </a:xfrm>
          <a:prstGeom prst="rect">
            <a:avLst/>
          </a:prstGeom>
          <a:noFill/>
          <a:ln>
            <a:solidFill>
              <a:schemeClr val="tx2"/>
            </a:solidFill>
          </a:ln>
        </p:spPr>
      </p:pic>
      <p:sp>
        <p:nvSpPr>
          <p:cNvPr id="6" name="TextBox 5"/>
          <p:cNvSpPr txBox="1"/>
          <p:nvPr/>
        </p:nvSpPr>
        <p:spPr>
          <a:xfrm>
            <a:off x="1536700" y="4029474"/>
            <a:ext cx="1587500" cy="369332"/>
          </a:xfrm>
          <a:prstGeom prst="rect">
            <a:avLst/>
          </a:prstGeom>
          <a:noFill/>
        </p:spPr>
        <p:txBody>
          <a:bodyPr wrap="square" rtlCol="0">
            <a:spAutoFit/>
          </a:bodyPr>
          <a:lstStyle/>
          <a:p>
            <a:r>
              <a:rPr lang="en-US" sz="1800" b="1" dirty="0" smtClean="0">
                <a:solidFill>
                  <a:schemeClr val="bg1"/>
                </a:solidFill>
              </a:rPr>
              <a:t>Before</a:t>
            </a:r>
            <a:endParaRPr lang="en-US" sz="1800" b="1" dirty="0">
              <a:solidFill>
                <a:schemeClr val="bg1"/>
              </a:solidFill>
            </a:endParaRPr>
          </a:p>
        </p:txBody>
      </p:sp>
      <p:sp>
        <p:nvSpPr>
          <p:cNvPr id="7" name="TextBox 6"/>
          <p:cNvSpPr txBox="1"/>
          <p:nvPr/>
        </p:nvSpPr>
        <p:spPr>
          <a:xfrm>
            <a:off x="6159500" y="4029474"/>
            <a:ext cx="1003300" cy="369332"/>
          </a:xfrm>
          <a:prstGeom prst="rect">
            <a:avLst/>
          </a:prstGeom>
          <a:noFill/>
        </p:spPr>
        <p:txBody>
          <a:bodyPr wrap="square" rtlCol="0">
            <a:spAutoFit/>
          </a:bodyPr>
          <a:lstStyle/>
          <a:p>
            <a:r>
              <a:rPr lang="en-US" sz="1800" b="1" dirty="0" smtClean="0">
                <a:solidFill>
                  <a:schemeClr val="bg1"/>
                </a:solidFill>
              </a:rPr>
              <a:t>After</a:t>
            </a:r>
            <a:endParaRPr lang="en-US" sz="1800" b="1" dirty="0">
              <a:solidFill>
                <a:schemeClr val="bg1"/>
              </a:solidFill>
            </a:endParaRPr>
          </a:p>
        </p:txBody>
      </p:sp>
      <p:sp>
        <p:nvSpPr>
          <p:cNvPr id="3" name="Rectangle 2"/>
          <p:cNvSpPr/>
          <p:nvPr/>
        </p:nvSpPr>
        <p:spPr>
          <a:xfrm>
            <a:off x="1" y="4620280"/>
            <a:ext cx="9144000" cy="523220"/>
          </a:xfrm>
          <a:prstGeom prst="rect">
            <a:avLst/>
          </a:prstGeom>
        </p:spPr>
        <p:txBody>
          <a:bodyPr wrap="square">
            <a:spAutoFit/>
          </a:bodyPr>
          <a:lstStyle/>
          <a:p>
            <a:pPr algn="ctr"/>
            <a:r>
              <a:rPr lang="en-US" dirty="0">
                <a:solidFill>
                  <a:schemeClr val="tx1"/>
                </a:solidFill>
                <a:latin typeface="Rockwell" panose="02060603020205020403" pitchFamily="18" charset="0"/>
                <a:ea typeface="Times New Roman" panose="02020603050405020304" pitchFamily="18" charset="0"/>
              </a:rPr>
              <a:t>FORESTED RIPARIAN BUFFERS ARE </a:t>
            </a:r>
            <a:r>
              <a:rPr lang="en-US" dirty="0" smtClean="0">
                <a:solidFill>
                  <a:schemeClr val="tx1"/>
                </a:solidFill>
                <a:latin typeface="Rockwell" panose="02060603020205020403" pitchFamily="18" charset="0"/>
                <a:ea typeface="Times New Roman" panose="02020603050405020304" pitchFamily="18" charset="0"/>
              </a:rPr>
              <a:t>NECESSARY </a:t>
            </a:r>
            <a:r>
              <a:rPr lang="en-US" dirty="0">
                <a:solidFill>
                  <a:schemeClr val="tx1"/>
                </a:solidFill>
                <a:latin typeface="Rockwell" panose="02060603020205020403" pitchFamily="18" charset="0"/>
                <a:ea typeface="Times New Roman" panose="02020603050405020304" pitchFamily="18" charset="0"/>
              </a:rPr>
              <a:t>FOR ECOSYSTEM </a:t>
            </a:r>
            <a:r>
              <a:rPr lang="en-US" dirty="0" smtClean="0">
                <a:solidFill>
                  <a:schemeClr val="tx1"/>
                </a:solidFill>
                <a:latin typeface="Rockwell" panose="02060603020205020403" pitchFamily="18" charset="0"/>
                <a:ea typeface="Times New Roman" panose="02020603050405020304" pitchFamily="18" charset="0"/>
              </a:rPr>
              <a:t>FUNCTIONING </a:t>
            </a:r>
          </a:p>
          <a:p>
            <a:pPr algn="ctr"/>
            <a:r>
              <a:rPr lang="en-US" u="sng" dirty="0" smtClean="0">
                <a:solidFill>
                  <a:schemeClr val="tx1"/>
                </a:solidFill>
                <a:latin typeface="Rockwell" panose="02060603020205020403" pitchFamily="18" charset="0"/>
                <a:ea typeface="Times New Roman" panose="02020603050405020304" pitchFamily="18" charset="0"/>
              </a:rPr>
              <a:t>AND</a:t>
            </a:r>
            <a:r>
              <a:rPr lang="en-US" dirty="0" smtClean="0">
                <a:solidFill>
                  <a:schemeClr val="tx1"/>
                </a:solidFill>
                <a:latin typeface="Rockwell" panose="02060603020205020403" pitchFamily="18" charset="0"/>
                <a:ea typeface="Times New Roman" panose="02020603050405020304" pitchFamily="18" charset="0"/>
              </a:rPr>
              <a:t> MEETING THE BAY TMDL.</a:t>
            </a:r>
            <a:endParaRPr lang="en-US" dirty="0">
              <a:solidFill>
                <a:schemeClr val="tx1"/>
              </a:solidFill>
              <a:latin typeface="Rockwell" panose="02060603020205020403" pitchFamily="18" charset="0"/>
              <a:ea typeface="Times New Roman" panose="02020603050405020304" pitchFamily="18" charset="0"/>
            </a:endParaRPr>
          </a:p>
        </p:txBody>
      </p:sp>
    </p:spTree>
    <p:extLst>
      <p:ext uri="{BB962C8B-B14F-4D97-AF65-F5344CB8AC3E}">
        <p14:creationId xmlns:p14="http://schemas.microsoft.com/office/powerpoint/2010/main" val="281791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146026" y="530725"/>
            <a:ext cx="3208798" cy="1028700"/>
          </a:xfrm>
          <a:prstGeom prst="rect">
            <a:avLst/>
          </a:prstGeom>
          <a:noFill/>
          <a:ln>
            <a:noFill/>
          </a:ln>
        </p:spPr>
        <p:txBody>
          <a:bodyPr lIns="91425" tIns="91425" rIns="91425" bIns="91425" anchor="ctr" anchorCtr="0">
            <a:noAutofit/>
          </a:bodyPr>
          <a:lstStyle/>
          <a:p>
            <a:pPr>
              <a:buSzPct val="25000"/>
            </a:pPr>
            <a:r>
              <a:rPr lang="en">
                <a:latin typeface="Rockwell"/>
                <a:ea typeface="Rockwell"/>
                <a:cs typeface="Rockwell"/>
                <a:sym typeface="Rockwell"/>
              </a:rPr>
              <a:t>Logic Behind Our Outcome</a:t>
            </a:r>
          </a:p>
        </p:txBody>
      </p:sp>
      <p:sp>
        <p:nvSpPr>
          <p:cNvPr id="125" name="Shape 125"/>
          <p:cNvSpPr/>
          <p:nvPr/>
        </p:nvSpPr>
        <p:spPr>
          <a:xfrm>
            <a:off x="433726" y="2035608"/>
            <a:ext cx="2478599" cy="626844"/>
          </a:xfrm>
          <a:prstGeom prst="homePlate">
            <a:avLst>
              <a:gd name="adj" fmla="val 30129"/>
            </a:avLst>
          </a:prstGeom>
          <a:solidFill>
            <a:srgbClr val="94BF6E"/>
          </a:solidFill>
          <a:ln>
            <a:noFill/>
          </a:ln>
        </p:spPr>
        <p:txBody>
          <a:bodyPr lIns="91425" tIns="91425" rIns="91425" bIns="91425" anchor="ctr" anchorCtr="0">
            <a:noAutofit/>
          </a:bodyPr>
          <a:lstStyle/>
          <a:p>
            <a:pPr algn="ctr">
              <a:buClr>
                <a:srgbClr val="FFFFFF"/>
              </a:buClr>
              <a:buSzPct val="25000"/>
            </a:pPr>
            <a:r>
              <a:rPr lang="en" sz="2175" b="1">
                <a:solidFill>
                  <a:srgbClr val="FFFFFF"/>
                </a:solidFill>
                <a:latin typeface="Rockwell"/>
                <a:ea typeface="Rockwell"/>
                <a:cs typeface="Rockwell"/>
                <a:sym typeface="Rockwell"/>
              </a:rPr>
              <a:t>Factors</a:t>
            </a:r>
          </a:p>
        </p:txBody>
      </p:sp>
      <p:sp>
        <p:nvSpPr>
          <p:cNvPr id="126" name="Shape 126"/>
          <p:cNvSpPr/>
          <p:nvPr/>
        </p:nvSpPr>
        <p:spPr>
          <a:xfrm>
            <a:off x="3059257" y="2035608"/>
            <a:ext cx="2865294" cy="626844"/>
          </a:xfrm>
          <a:prstGeom prst="chevron">
            <a:avLst>
              <a:gd name="adj" fmla="val 29853"/>
            </a:avLst>
          </a:prstGeom>
          <a:solidFill>
            <a:srgbClr val="3B8D61"/>
          </a:solidFill>
          <a:ln>
            <a:noFill/>
          </a:ln>
        </p:spPr>
        <p:txBody>
          <a:bodyPr lIns="91425" tIns="91425" rIns="91425" bIns="91425" anchor="ctr" anchorCtr="0">
            <a:noAutofit/>
          </a:bodyPr>
          <a:lstStyle/>
          <a:p>
            <a:pPr algn="ctr">
              <a:buClr>
                <a:srgbClr val="FFFFFF"/>
              </a:buClr>
              <a:buSzPct val="25000"/>
            </a:pPr>
            <a:r>
              <a:rPr lang="en" sz="2175" b="1" dirty="0">
                <a:solidFill>
                  <a:srgbClr val="FFFFFF"/>
                </a:solidFill>
                <a:latin typeface="Rockwell"/>
                <a:ea typeface="Rockwell"/>
                <a:cs typeface="Rockwell"/>
                <a:sym typeface="Rockwell"/>
              </a:rPr>
              <a:t>Current Efforts and Gaps</a:t>
            </a:r>
          </a:p>
        </p:txBody>
      </p:sp>
      <p:sp>
        <p:nvSpPr>
          <p:cNvPr id="127" name="Shape 127"/>
          <p:cNvSpPr/>
          <p:nvPr/>
        </p:nvSpPr>
        <p:spPr>
          <a:xfrm>
            <a:off x="6038851" y="2035600"/>
            <a:ext cx="2800350" cy="626852"/>
          </a:xfrm>
          <a:prstGeom prst="chevron">
            <a:avLst>
              <a:gd name="adj" fmla="val 29853"/>
            </a:avLst>
          </a:prstGeom>
          <a:solidFill>
            <a:srgbClr val="165751"/>
          </a:solidFill>
          <a:ln>
            <a:noFill/>
          </a:ln>
        </p:spPr>
        <p:txBody>
          <a:bodyPr lIns="91425" tIns="91425" rIns="91425" bIns="91425" anchor="ctr" anchorCtr="0">
            <a:noAutofit/>
          </a:bodyPr>
          <a:lstStyle/>
          <a:p>
            <a:pPr algn="ctr">
              <a:buClr>
                <a:srgbClr val="FFFFFF"/>
              </a:buClr>
              <a:buSzPct val="25000"/>
            </a:pPr>
            <a:r>
              <a:rPr lang="en" sz="2175" b="1" dirty="0">
                <a:solidFill>
                  <a:srgbClr val="FFFFFF"/>
                </a:solidFill>
                <a:latin typeface="Rockwell"/>
                <a:ea typeface="Rockwell"/>
                <a:cs typeface="Rockwell"/>
                <a:sym typeface="Rockwell"/>
              </a:rPr>
              <a:t>Management Approaches</a:t>
            </a:r>
          </a:p>
        </p:txBody>
      </p:sp>
      <p:grpSp>
        <p:nvGrpSpPr>
          <p:cNvPr id="128" name="Shape 128"/>
          <p:cNvGrpSpPr/>
          <p:nvPr/>
        </p:nvGrpSpPr>
        <p:grpSpPr>
          <a:xfrm>
            <a:off x="433725" y="828938"/>
            <a:ext cx="369547" cy="274764"/>
            <a:chOff x="5247525" y="3007275"/>
            <a:chExt cx="517574" cy="384824"/>
          </a:xfrm>
        </p:grpSpPr>
        <p:sp>
          <p:nvSpPr>
            <p:cNvPr id="129" name="Shape 129"/>
            <p:cNvSpPr/>
            <p:nvPr/>
          </p:nvSpPr>
          <p:spPr>
            <a:xfrm>
              <a:off x="5247525" y="3007275"/>
              <a:ext cx="348900" cy="348900"/>
            </a:xfrm>
            <a:custGeom>
              <a:avLst/>
              <a:gdLst/>
              <a:ahLst/>
              <a:cxnLst/>
              <a:rect l="0" t="0" r="0" b="0"/>
              <a:pathLst>
                <a:path w="120000" h="120000" fill="none" extrusionOk="0">
                  <a:moveTo>
                    <a:pt x="114557" y="49630"/>
                  </a:moveTo>
                  <a:lnTo>
                    <a:pt x="101986" y="48374"/>
                  </a:lnTo>
                  <a:lnTo>
                    <a:pt x="101986" y="48374"/>
                  </a:lnTo>
                  <a:lnTo>
                    <a:pt x="101358" y="45864"/>
                  </a:lnTo>
                  <a:lnTo>
                    <a:pt x="100318" y="43353"/>
                  </a:lnTo>
                  <a:lnTo>
                    <a:pt x="99269" y="40842"/>
                  </a:lnTo>
                  <a:lnTo>
                    <a:pt x="98013" y="38538"/>
                  </a:lnTo>
                  <a:lnTo>
                    <a:pt x="105760" y="28693"/>
                  </a:lnTo>
                  <a:lnTo>
                    <a:pt x="105760" y="28693"/>
                  </a:lnTo>
                  <a:lnTo>
                    <a:pt x="106388" y="27858"/>
                  </a:lnTo>
                  <a:lnTo>
                    <a:pt x="106809" y="26809"/>
                  </a:lnTo>
                  <a:lnTo>
                    <a:pt x="107016" y="25760"/>
                  </a:lnTo>
                  <a:lnTo>
                    <a:pt x="107016" y="24505"/>
                  </a:lnTo>
                  <a:lnTo>
                    <a:pt x="106809" y="23456"/>
                  </a:lnTo>
                  <a:lnTo>
                    <a:pt x="106595" y="22407"/>
                  </a:lnTo>
                  <a:lnTo>
                    <a:pt x="105967" y="21367"/>
                  </a:lnTo>
                  <a:lnTo>
                    <a:pt x="105339" y="20524"/>
                  </a:lnTo>
                  <a:lnTo>
                    <a:pt x="99475" y="14660"/>
                  </a:lnTo>
                  <a:lnTo>
                    <a:pt x="99475" y="14660"/>
                  </a:lnTo>
                  <a:lnTo>
                    <a:pt x="98641" y="14032"/>
                  </a:lnTo>
                  <a:lnTo>
                    <a:pt x="97592" y="13404"/>
                  </a:lnTo>
                  <a:lnTo>
                    <a:pt x="96543" y="12983"/>
                  </a:lnTo>
                  <a:lnTo>
                    <a:pt x="95494" y="12983"/>
                  </a:lnTo>
                  <a:lnTo>
                    <a:pt x="94239" y="12983"/>
                  </a:lnTo>
                  <a:lnTo>
                    <a:pt x="93190" y="13198"/>
                  </a:lnTo>
                  <a:lnTo>
                    <a:pt x="92149" y="13611"/>
                  </a:lnTo>
                  <a:lnTo>
                    <a:pt x="91306" y="14239"/>
                  </a:lnTo>
                  <a:lnTo>
                    <a:pt x="81470" y="21994"/>
                  </a:lnTo>
                  <a:lnTo>
                    <a:pt x="81470" y="21994"/>
                  </a:lnTo>
                  <a:lnTo>
                    <a:pt x="79165" y="20730"/>
                  </a:lnTo>
                  <a:lnTo>
                    <a:pt x="76646" y="19690"/>
                  </a:lnTo>
                  <a:lnTo>
                    <a:pt x="74135" y="18641"/>
                  </a:lnTo>
                  <a:lnTo>
                    <a:pt x="71625" y="17798"/>
                  </a:lnTo>
                  <a:lnTo>
                    <a:pt x="70154" y="5451"/>
                  </a:lnTo>
                  <a:lnTo>
                    <a:pt x="70154" y="5451"/>
                  </a:lnTo>
                  <a:lnTo>
                    <a:pt x="69948" y="4402"/>
                  </a:lnTo>
                  <a:lnTo>
                    <a:pt x="69527" y="3353"/>
                  </a:lnTo>
                  <a:lnTo>
                    <a:pt x="68899" y="2519"/>
                  </a:lnTo>
                  <a:lnTo>
                    <a:pt x="68271" y="1676"/>
                  </a:lnTo>
                  <a:lnTo>
                    <a:pt x="67222" y="1049"/>
                  </a:lnTo>
                  <a:lnTo>
                    <a:pt x="66388" y="421"/>
                  </a:lnTo>
                  <a:lnTo>
                    <a:pt x="65133" y="214"/>
                  </a:lnTo>
                  <a:lnTo>
                    <a:pt x="64084" y="0"/>
                  </a:lnTo>
                  <a:lnTo>
                    <a:pt x="55709" y="0"/>
                  </a:lnTo>
                  <a:lnTo>
                    <a:pt x="55709" y="0"/>
                  </a:lnTo>
                  <a:lnTo>
                    <a:pt x="54660" y="214"/>
                  </a:lnTo>
                  <a:lnTo>
                    <a:pt x="53611" y="421"/>
                  </a:lnTo>
                  <a:lnTo>
                    <a:pt x="52570" y="1049"/>
                  </a:lnTo>
                  <a:lnTo>
                    <a:pt x="51728" y="1676"/>
                  </a:lnTo>
                  <a:lnTo>
                    <a:pt x="50894" y="2519"/>
                  </a:lnTo>
                  <a:lnTo>
                    <a:pt x="50266" y="3353"/>
                  </a:lnTo>
                  <a:lnTo>
                    <a:pt x="49845" y="4402"/>
                  </a:lnTo>
                  <a:lnTo>
                    <a:pt x="49638" y="5451"/>
                  </a:lnTo>
                  <a:lnTo>
                    <a:pt x="48168" y="17798"/>
                  </a:lnTo>
                  <a:lnTo>
                    <a:pt x="48168" y="17798"/>
                  </a:lnTo>
                  <a:lnTo>
                    <a:pt x="45657" y="18641"/>
                  </a:lnTo>
                  <a:lnTo>
                    <a:pt x="43147" y="19690"/>
                  </a:lnTo>
                  <a:lnTo>
                    <a:pt x="40842" y="20730"/>
                  </a:lnTo>
                  <a:lnTo>
                    <a:pt x="38538" y="21994"/>
                  </a:lnTo>
                  <a:lnTo>
                    <a:pt x="28693" y="14239"/>
                  </a:lnTo>
                  <a:lnTo>
                    <a:pt x="28693" y="14239"/>
                  </a:lnTo>
                  <a:lnTo>
                    <a:pt x="27644" y="13611"/>
                  </a:lnTo>
                  <a:lnTo>
                    <a:pt x="26603" y="13198"/>
                  </a:lnTo>
                  <a:lnTo>
                    <a:pt x="25554" y="12983"/>
                  </a:lnTo>
                  <a:lnTo>
                    <a:pt x="24505" y="12983"/>
                  </a:lnTo>
                  <a:lnTo>
                    <a:pt x="23456" y="12983"/>
                  </a:lnTo>
                  <a:lnTo>
                    <a:pt x="22201" y="13404"/>
                  </a:lnTo>
                  <a:lnTo>
                    <a:pt x="21367" y="14032"/>
                  </a:lnTo>
                  <a:lnTo>
                    <a:pt x="20524" y="14660"/>
                  </a:lnTo>
                  <a:lnTo>
                    <a:pt x="14660" y="20524"/>
                  </a:lnTo>
                  <a:lnTo>
                    <a:pt x="14660" y="20524"/>
                  </a:lnTo>
                  <a:lnTo>
                    <a:pt x="13826" y="21367"/>
                  </a:lnTo>
                  <a:lnTo>
                    <a:pt x="13404" y="22407"/>
                  </a:lnTo>
                  <a:lnTo>
                    <a:pt x="12992" y="23456"/>
                  </a:lnTo>
                  <a:lnTo>
                    <a:pt x="12777" y="24505"/>
                  </a:lnTo>
                  <a:lnTo>
                    <a:pt x="12777" y="25760"/>
                  </a:lnTo>
                  <a:lnTo>
                    <a:pt x="12992" y="26809"/>
                  </a:lnTo>
                  <a:lnTo>
                    <a:pt x="13404" y="27858"/>
                  </a:lnTo>
                  <a:lnTo>
                    <a:pt x="14032" y="28693"/>
                  </a:lnTo>
                  <a:lnTo>
                    <a:pt x="21779" y="38538"/>
                  </a:lnTo>
                  <a:lnTo>
                    <a:pt x="21779" y="38538"/>
                  </a:lnTo>
                  <a:lnTo>
                    <a:pt x="20524" y="40842"/>
                  </a:lnTo>
                  <a:lnTo>
                    <a:pt x="19484" y="43353"/>
                  </a:lnTo>
                  <a:lnTo>
                    <a:pt x="18641" y="45864"/>
                  </a:lnTo>
                  <a:lnTo>
                    <a:pt x="17807" y="48374"/>
                  </a:lnTo>
                  <a:lnTo>
                    <a:pt x="5451" y="49630"/>
                  </a:lnTo>
                  <a:lnTo>
                    <a:pt x="5451" y="49630"/>
                  </a:lnTo>
                  <a:lnTo>
                    <a:pt x="4402" y="50051"/>
                  </a:lnTo>
                  <a:lnTo>
                    <a:pt x="3353" y="50472"/>
                  </a:lnTo>
                  <a:lnTo>
                    <a:pt x="2304" y="51100"/>
                  </a:lnTo>
                  <a:lnTo>
                    <a:pt x="1470" y="51728"/>
                  </a:lnTo>
                  <a:lnTo>
                    <a:pt x="842" y="52777"/>
                  </a:lnTo>
                  <a:lnTo>
                    <a:pt x="421" y="53611"/>
                  </a:lnTo>
                  <a:lnTo>
                    <a:pt x="8" y="54866"/>
                  </a:lnTo>
                  <a:lnTo>
                    <a:pt x="8" y="55915"/>
                  </a:lnTo>
                  <a:lnTo>
                    <a:pt x="8" y="64084"/>
                  </a:lnTo>
                  <a:lnTo>
                    <a:pt x="8" y="64084"/>
                  </a:lnTo>
                  <a:lnTo>
                    <a:pt x="8" y="65339"/>
                  </a:lnTo>
                  <a:lnTo>
                    <a:pt x="421" y="66388"/>
                  </a:lnTo>
                  <a:lnTo>
                    <a:pt x="842" y="67437"/>
                  </a:lnTo>
                  <a:lnTo>
                    <a:pt x="1470" y="68271"/>
                  </a:lnTo>
                  <a:lnTo>
                    <a:pt x="2304" y="69105"/>
                  </a:lnTo>
                  <a:lnTo>
                    <a:pt x="3353" y="69742"/>
                  </a:lnTo>
                  <a:lnTo>
                    <a:pt x="4402" y="70154"/>
                  </a:lnTo>
                  <a:lnTo>
                    <a:pt x="5451" y="70369"/>
                  </a:lnTo>
                  <a:lnTo>
                    <a:pt x="17807" y="71831"/>
                  </a:lnTo>
                  <a:lnTo>
                    <a:pt x="17807" y="71831"/>
                  </a:lnTo>
                  <a:lnTo>
                    <a:pt x="18641" y="74342"/>
                  </a:lnTo>
                  <a:lnTo>
                    <a:pt x="19484" y="76646"/>
                  </a:lnTo>
                  <a:lnTo>
                    <a:pt x="20524" y="79157"/>
                  </a:lnTo>
                  <a:lnTo>
                    <a:pt x="21779" y="81461"/>
                  </a:lnTo>
                  <a:lnTo>
                    <a:pt x="14032" y="91306"/>
                  </a:lnTo>
                  <a:lnTo>
                    <a:pt x="14032" y="91306"/>
                  </a:lnTo>
                  <a:lnTo>
                    <a:pt x="13404" y="92355"/>
                  </a:lnTo>
                  <a:lnTo>
                    <a:pt x="12992" y="93404"/>
                  </a:lnTo>
                  <a:lnTo>
                    <a:pt x="12777" y="94445"/>
                  </a:lnTo>
                  <a:lnTo>
                    <a:pt x="12777" y="95494"/>
                  </a:lnTo>
                  <a:lnTo>
                    <a:pt x="12992" y="96543"/>
                  </a:lnTo>
                  <a:lnTo>
                    <a:pt x="13404" y="97592"/>
                  </a:lnTo>
                  <a:lnTo>
                    <a:pt x="13826" y="98641"/>
                  </a:lnTo>
                  <a:lnTo>
                    <a:pt x="14660" y="99475"/>
                  </a:lnTo>
                  <a:lnTo>
                    <a:pt x="20524" y="105339"/>
                  </a:lnTo>
                  <a:lnTo>
                    <a:pt x="20524" y="105339"/>
                  </a:lnTo>
                  <a:lnTo>
                    <a:pt x="21367" y="106173"/>
                  </a:lnTo>
                  <a:lnTo>
                    <a:pt x="22201" y="106595"/>
                  </a:lnTo>
                  <a:lnTo>
                    <a:pt x="23456" y="107016"/>
                  </a:lnTo>
                  <a:lnTo>
                    <a:pt x="24505" y="107222"/>
                  </a:lnTo>
                  <a:lnTo>
                    <a:pt x="25554" y="107222"/>
                  </a:lnTo>
                  <a:lnTo>
                    <a:pt x="26603" y="106801"/>
                  </a:lnTo>
                  <a:lnTo>
                    <a:pt x="27644" y="106388"/>
                  </a:lnTo>
                  <a:lnTo>
                    <a:pt x="28693" y="105967"/>
                  </a:lnTo>
                  <a:lnTo>
                    <a:pt x="38538" y="98220"/>
                  </a:lnTo>
                  <a:lnTo>
                    <a:pt x="38538" y="98220"/>
                  </a:lnTo>
                  <a:lnTo>
                    <a:pt x="40842" y="99269"/>
                  </a:lnTo>
                  <a:lnTo>
                    <a:pt x="43147" y="100524"/>
                  </a:lnTo>
                  <a:lnTo>
                    <a:pt x="45657" y="101358"/>
                  </a:lnTo>
                  <a:lnTo>
                    <a:pt x="48168" y="102201"/>
                  </a:lnTo>
                  <a:lnTo>
                    <a:pt x="49638" y="114548"/>
                  </a:lnTo>
                  <a:lnTo>
                    <a:pt x="49638" y="114548"/>
                  </a:lnTo>
                  <a:lnTo>
                    <a:pt x="49845" y="115597"/>
                  </a:lnTo>
                  <a:lnTo>
                    <a:pt x="50266" y="116646"/>
                  </a:lnTo>
                  <a:lnTo>
                    <a:pt x="50894" y="117695"/>
                  </a:lnTo>
                  <a:lnTo>
                    <a:pt x="51728" y="118529"/>
                  </a:lnTo>
                  <a:lnTo>
                    <a:pt x="52570" y="119157"/>
                  </a:lnTo>
                  <a:lnTo>
                    <a:pt x="53611" y="119578"/>
                  </a:lnTo>
                  <a:lnTo>
                    <a:pt x="54660" y="120000"/>
                  </a:lnTo>
                  <a:lnTo>
                    <a:pt x="55709" y="120000"/>
                  </a:lnTo>
                  <a:lnTo>
                    <a:pt x="64084" y="120000"/>
                  </a:lnTo>
                  <a:lnTo>
                    <a:pt x="64084" y="120000"/>
                  </a:lnTo>
                  <a:lnTo>
                    <a:pt x="65133" y="120000"/>
                  </a:lnTo>
                  <a:lnTo>
                    <a:pt x="66388" y="119578"/>
                  </a:lnTo>
                  <a:lnTo>
                    <a:pt x="67222" y="119157"/>
                  </a:lnTo>
                  <a:lnTo>
                    <a:pt x="68271" y="118529"/>
                  </a:lnTo>
                  <a:lnTo>
                    <a:pt x="68899" y="117695"/>
                  </a:lnTo>
                  <a:lnTo>
                    <a:pt x="69527" y="116646"/>
                  </a:lnTo>
                  <a:lnTo>
                    <a:pt x="69948" y="115597"/>
                  </a:lnTo>
                  <a:lnTo>
                    <a:pt x="70154" y="114548"/>
                  </a:lnTo>
                  <a:lnTo>
                    <a:pt x="71625" y="102201"/>
                  </a:lnTo>
                  <a:lnTo>
                    <a:pt x="71625" y="102201"/>
                  </a:lnTo>
                  <a:lnTo>
                    <a:pt x="74135" y="101358"/>
                  </a:lnTo>
                  <a:lnTo>
                    <a:pt x="76646" y="100524"/>
                  </a:lnTo>
                  <a:lnTo>
                    <a:pt x="79165" y="99269"/>
                  </a:lnTo>
                  <a:lnTo>
                    <a:pt x="81470" y="98220"/>
                  </a:lnTo>
                  <a:lnTo>
                    <a:pt x="91306" y="105967"/>
                  </a:lnTo>
                  <a:lnTo>
                    <a:pt x="91306" y="105967"/>
                  </a:lnTo>
                  <a:lnTo>
                    <a:pt x="92149" y="106388"/>
                  </a:lnTo>
                  <a:lnTo>
                    <a:pt x="93190" y="106801"/>
                  </a:lnTo>
                  <a:lnTo>
                    <a:pt x="94239" y="107222"/>
                  </a:lnTo>
                  <a:lnTo>
                    <a:pt x="95494" y="107222"/>
                  </a:lnTo>
                  <a:lnTo>
                    <a:pt x="96543" y="107016"/>
                  </a:lnTo>
                  <a:lnTo>
                    <a:pt x="97592" y="106595"/>
                  </a:lnTo>
                  <a:lnTo>
                    <a:pt x="98641" y="106173"/>
                  </a:lnTo>
                  <a:lnTo>
                    <a:pt x="99475" y="105339"/>
                  </a:lnTo>
                  <a:lnTo>
                    <a:pt x="105339" y="99475"/>
                  </a:lnTo>
                  <a:lnTo>
                    <a:pt x="105339" y="99475"/>
                  </a:lnTo>
                  <a:lnTo>
                    <a:pt x="105967" y="98641"/>
                  </a:lnTo>
                  <a:lnTo>
                    <a:pt x="106595" y="97592"/>
                  </a:lnTo>
                  <a:lnTo>
                    <a:pt x="106809" y="96543"/>
                  </a:lnTo>
                  <a:lnTo>
                    <a:pt x="107016" y="95494"/>
                  </a:lnTo>
                  <a:lnTo>
                    <a:pt x="107016" y="94445"/>
                  </a:lnTo>
                  <a:lnTo>
                    <a:pt x="106809" y="93404"/>
                  </a:lnTo>
                  <a:lnTo>
                    <a:pt x="106388" y="92355"/>
                  </a:lnTo>
                  <a:lnTo>
                    <a:pt x="105760" y="91306"/>
                  </a:lnTo>
                  <a:lnTo>
                    <a:pt x="98013" y="81461"/>
                  </a:lnTo>
                  <a:lnTo>
                    <a:pt x="98013" y="81461"/>
                  </a:lnTo>
                  <a:lnTo>
                    <a:pt x="99269" y="79157"/>
                  </a:lnTo>
                  <a:lnTo>
                    <a:pt x="100318" y="76646"/>
                  </a:lnTo>
                  <a:lnTo>
                    <a:pt x="101358" y="74342"/>
                  </a:lnTo>
                  <a:lnTo>
                    <a:pt x="101986" y="71831"/>
                  </a:lnTo>
                  <a:lnTo>
                    <a:pt x="114557" y="70369"/>
                  </a:lnTo>
                  <a:lnTo>
                    <a:pt x="114557" y="70369"/>
                  </a:lnTo>
                  <a:lnTo>
                    <a:pt x="115597" y="70154"/>
                  </a:lnTo>
                  <a:lnTo>
                    <a:pt x="116646" y="69742"/>
                  </a:lnTo>
                  <a:lnTo>
                    <a:pt x="117489" y="69105"/>
                  </a:lnTo>
                  <a:lnTo>
                    <a:pt x="118323" y="68271"/>
                  </a:lnTo>
                  <a:lnTo>
                    <a:pt x="118950" y="67437"/>
                  </a:lnTo>
                  <a:lnTo>
                    <a:pt x="119578" y="66388"/>
                  </a:lnTo>
                  <a:lnTo>
                    <a:pt x="119793" y="65339"/>
                  </a:lnTo>
                  <a:lnTo>
                    <a:pt x="120000" y="64084"/>
                  </a:lnTo>
                  <a:lnTo>
                    <a:pt x="120000" y="55915"/>
                  </a:lnTo>
                  <a:lnTo>
                    <a:pt x="120000" y="55915"/>
                  </a:lnTo>
                  <a:lnTo>
                    <a:pt x="119793" y="54866"/>
                  </a:lnTo>
                  <a:lnTo>
                    <a:pt x="119578" y="53611"/>
                  </a:lnTo>
                  <a:lnTo>
                    <a:pt x="118950" y="52777"/>
                  </a:lnTo>
                  <a:lnTo>
                    <a:pt x="118323" y="51728"/>
                  </a:lnTo>
                  <a:lnTo>
                    <a:pt x="117489" y="51100"/>
                  </a:lnTo>
                  <a:lnTo>
                    <a:pt x="116646" y="50472"/>
                  </a:lnTo>
                  <a:lnTo>
                    <a:pt x="115597" y="50051"/>
                  </a:lnTo>
                  <a:lnTo>
                    <a:pt x="114557" y="49630"/>
                  </a:lnTo>
                  <a:lnTo>
                    <a:pt x="114557" y="49630"/>
                  </a:lnTo>
                  <a:close/>
                  <a:moveTo>
                    <a:pt x="73714" y="73929"/>
                  </a:moveTo>
                  <a:lnTo>
                    <a:pt x="73714" y="73929"/>
                  </a:lnTo>
                  <a:lnTo>
                    <a:pt x="72252" y="75184"/>
                  </a:lnTo>
                  <a:lnTo>
                    <a:pt x="70782" y="76440"/>
                  </a:lnTo>
                  <a:lnTo>
                    <a:pt x="69114" y="77274"/>
                  </a:lnTo>
                  <a:lnTo>
                    <a:pt x="67222" y="78116"/>
                  </a:lnTo>
                  <a:lnTo>
                    <a:pt x="65554" y="78744"/>
                  </a:lnTo>
                  <a:lnTo>
                    <a:pt x="63662" y="79157"/>
                  </a:lnTo>
                  <a:lnTo>
                    <a:pt x="61779" y="79372"/>
                  </a:lnTo>
                  <a:lnTo>
                    <a:pt x="59896" y="79578"/>
                  </a:lnTo>
                  <a:lnTo>
                    <a:pt x="58013" y="79372"/>
                  </a:lnTo>
                  <a:lnTo>
                    <a:pt x="56130" y="79157"/>
                  </a:lnTo>
                  <a:lnTo>
                    <a:pt x="54453" y="78744"/>
                  </a:lnTo>
                  <a:lnTo>
                    <a:pt x="52570" y="78116"/>
                  </a:lnTo>
                  <a:lnTo>
                    <a:pt x="50894" y="77274"/>
                  </a:lnTo>
                  <a:lnTo>
                    <a:pt x="49217" y="76440"/>
                  </a:lnTo>
                  <a:lnTo>
                    <a:pt x="47540" y="75184"/>
                  </a:lnTo>
                  <a:lnTo>
                    <a:pt x="46079" y="73929"/>
                  </a:lnTo>
                  <a:lnTo>
                    <a:pt x="46079" y="73929"/>
                  </a:lnTo>
                  <a:lnTo>
                    <a:pt x="44815" y="72459"/>
                  </a:lnTo>
                  <a:lnTo>
                    <a:pt x="43559" y="70782"/>
                  </a:lnTo>
                  <a:lnTo>
                    <a:pt x="42725" y="69105"/>
                  </a:lnTo>
                  <a:lnTo>
                    <a:pt x="41883" y="67437"/>
                  </a:lnTo>
                  <a:lnTo>
                    <a:pt x="41255" y="65546"/>
                  </a:lnTo>
                  <a:lnTo>
                    <a:pt x="40842" y="63662"/>
                  </a:lnTo>
                  <a:lnTo>
                    <a:pt x="40421" y="61986"/>
                  </a:lnTo>
                  <a:lnTo>
                    <a:pt x="40421" y="60103"/>
                  </a:lnTo>
                  <a:lnTo>
                    <a:pt x="40421" y="58220"/>
                  </a:lnTo>
                  <a:lnTo>
                    <a:pt x="40842" y="56337"/>
                  </a:lnTo>
                  <a:lnTo>
                    <a:pt x="41255" y="54453"/>
                  </a:lnTo>
                  <a:lnTo>
                    <a:pt x="41883" y="52777"/>
                  </a:lnTo>
                  <a:lnTo>
                    <a:pt x="42725" y="50894"/>
                  </a:lnTo>
                  <a:lnTo>
                    <a:pt x="43559" y="49217"/>
                  </a:lnTo>
                  <a:lnTo>
                    <a:pt x="44815" y="47747"/>
                  </a:lnTo>
                  <a:lnTo>
                    <a:pt x="46079" y="46285"/>
                  </a:lnTo>
                  <a:lnTo>
                    <a:pt x="46079" y="46285"/>
                  </a:lnTo>
                  <a:lnTo>
                    <a:pt x="47540" y="44815"/>
                  </a:lnTo>
                  <a:lnTo>
                    <a:pt x="49217" y="43774"/>
                  </a:lnTo>
                  <a:lnTo>
                    <a:pt x="50894" y="42725"/>
                  </a:lnTo>
                  <a:lnTo>
                    <a:pt x="52570" y="41883"/>
                  </a:lnTo>
                  <a:lnTo>
                    <a:pt x="54453" y="41255"/>
                  </a:lnTo>
                  <a:lnTo>
                    <a:pt x="56130" y="40842"/>
                  </a:lnTo>
                  <a:lnTo>
                    <a:pt x="58013" y="40627"/>
                  </a:lnTo>
                  <a:lnTo>
                    <a:pt x="59896" y="40421"/>
                  </a:lnTo>
                  <a:lnTo>
                    <a:pt x="61779" y="40627"/>
                  </a:lnTo>
                  <a:lnTo>
                    <a:pt x="63662" y="40842"/>
                  </a:lnTo>
                  <a:lnTo>
                    <a:pt x="65554" y="41255"/>
                  </a:lnTo>
                  <a:lnTo>
                    <a:pt x="67222" y="41883"/>
                  </a:lnTo>
                  <a:lnTo>
                    <a:pt x="69114" y="42725"/>
                  </a:lnTo>
                  <a:lnTo>
                    <a:pt x="70782" y="43774"/>
                  </a:lnTo>
                  <a:lnTo>
                    <a:pt x="72252" y="44815"/>
                  </a:lnTo>
                  <a:lnTo>
                    <a:pt x="73714" y="46285"/>
                  </a:lnTo>
                  <a:lnTo>
                    <a:pt x="73714" y="46285"/>
                  </a:lnTo>
                  <a:lnTo>
                    <a:pt x="75184" y="47747"/>
                  </a:lnTo>
                  <a:lnTo>
                    <a:pt x="76233" y="49217"/>
                  </a:lnTo>
                  <a:lnTo>
                    <a:pt x="77274" y="50894"/>
                  </a:lnTo>
                  <a:lnTo>
                    <a:pt x="78116" y="52777"/>
                  </a:lnTo>
                  <a:lnTo>
                    <a:pt x="78744" y="54453"/>
                  </a:lnTo>
                  <a:lnTo>
                    <a:pt x="79165" y="56337"/>
                  </a:lnTo>
                  <a:lnTo>
                    <a:pt x="79372" y="58220"/>
                  </a:lnTo>
                  <a:lnTo>
                    <a:pt x="79372" y="60103"/>
                  </a:lnTo>
                  <a:lnTo>
                    <a:pt x="79372" y="61986"/>
                  </a:lnTo>
                  <a:lnTo>
                    <a:pt x="79165" y="63662"/>
                  </a:lnTo>
                  <a:lnTo>
                    <a:pt x="78744" y="65546"/>
                  </a:lnTo>
                  <a:lnTo>
                    <a:pt x="78116" y="67437"/>
                  </a:lnTo>
                  <a:lnTo>
                    <a:pt x="77274" y="69105"/>
                  </a:lnTo>
                  <a:lnTo>
                    <a:pt x="76233" y="70782"/>
                  </a:lnTo>
                  <a:lnTo>
                    <a:pt x="75184" y="72459"/>
                  </a:lnTo>
                  <a:lnTo>
                    <a:pt x="73714" y="73929"/>
                  </a:lnTo>
                  <a:lnTo>
                    <a:pt x="73714" y="73929"/>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a:buClr>
                  <a:srgbClr val="000000"/>
                </a:buClr>
              </a:pPr>
              <a:endParaRPr/>
            </a:p>
          </p:txBody>
        </p:sp>
        <p:sp>
          <p:nvSpPr>
            <p:cNvPr id="130" name="Shape 130"/>
            <p:cNvSpPr/>
            <p:nvPr/>
          </p:nvSpPr>
          <p:spPr>
            <a:xfrm>
              <a:off x="5566575" y="3193575"/>
              <a:ext cx="198524" cy="198524"/>
            </a:xfrm>
            <a:custGeom>
              <a:avLst/>
              <a:gdLst/>
              <a:ahLst/>
              <a:cxnLst/>
              <a:rect l="0" t="0" r="0" b="0"/>
              <a:pathLst>
                <a:path w="120000" h="120000" fill="none" extrusionOk="0">
                  <a:moveTo>
                    <a:pt x="109678" y="32398"/>
                  </a:moveTo>
                  <a:lnTo>
                    <a:pt x="92754" y="36086"/>
                  </a:lnTo>
                  <a:lnTo>
                    <a:pt x="92754" y="36086"/>
                  </a:lnTo>
                  <a:lnTo>
                    <a:pt x="90910" y="33502"/>
                  </a:lnTo>
                  <a:lnTo>
                    <a:pt x="88704" y="31295"/>
                  </a:lnTo>
                  <a:lnTo>
                    <a:pt x="94597" y="14733"/>
                  </a:lnTo>
                  <a:lnTo>
                    <a:pt x="94597" y="14733"/>
                  </a:lnTo>
                  <a:lnTo>
                    <a:pt x="94960" y="13630"/>
                  </a:lnTo>
                  <a:lnTo>
                    <a:pt x="94960" y="12527"/>
                  </a:lnTo>
                  <a:lnTo>
                    <a:pt x="94597" y="10321"/>
                  </a:lnTo>
                  <a:lnTo>
                    <a:pt x="93116" y="8477"/>
                  </a:lnTo>
                  <a:lnTo>
                    <a:pt x="92391" y="7374"/>
                  </a:lnTo>
                  <a:lnTo>
                    <a:pt x="91650" y="7011"/>
                  </a:lnTo>
                  <a:lnTo>
                    <a:pt x="83913" y="2961"/>
                  </a:lnTo>
                  <a:lnTo>
                    <a:pt x="83913" y="2961"/>
                  </a:lnTo>
                  <a:lnTo>
                    <a:pt x="82810" y="2584"/>
                  </a:lnTo>
                  <a:lnTo>
                    <a:pt x="81707" y="2584"/>
                  </a:lnTo>
                  <a:lnTo>
                    <a:pt x="79501" y="2584"/>
                  </a:lnTo>
                  <a:lnTo>
                    <a:pt x="77295" y="3687"/>
                  </a:lnTo>
                  <a:lnTo>
                    <a:pt x="76554" y="4427"/>
                  </a:lnTo>
                  <a:lnTo>
                    <a:pt x="75829" y="5168"/>
                  </a:lnTo>
                  <a:lnTo>
                    <a:pt x="66248" y="19886"/>
                  </a:lnTo>
                  <a:lnTo>
                    <a:pt x="66248" y="19886"/>
                  </a:lnTo>
                  <a:lnTo>
                    <a:pt x="62939" y="19523"/>
                  </a:lnTo>
                  <a:lnTo>
                    <a:pt x="59992" y="19523"/>
                  </a:lnTo>
                  <a:lnTo>
                    <a:pt x="52633" y="3687"/>
                  </a:lnTo>
                  <a:lnTo>
                    <a:pt x="52633" y="3687"/>
                  </a:lnTo>
                  <a:lnTo>
                    <a:pt x="51907" y="2584"/>
                  </a:lnTo>
                  <a:lnTo>
                    <a:pt x="51167" y="1858"/>
                  </a:lnTo>
                  <a:lnTo>
                    <a:pt x="49323" y="755"/>
                  </a:lnTo>
                  <a:lnTo>
                    <a:pt x="47117" y="15"/>
                  </a:lnTo>
                  <a:lnTo>
                    <a:pt x="46014" y="15"/>
                  </a:lnTo>
                  <a:lnTo>
                    <a:pt x="44911" y="377"/>
                  </a:lnTo>
                  <a:lnTo>
                    <a:pt x="36811" y="2961"/>
                  </a:lnTo>
                  <a:lnTo>
                    <a:pt x="36811" y="2961"/>
                  </a:lnTo>
                  <a:lnTo>
                    <a:pt x="35708" y="3324"/>
                  </a:lnTo>
                  <a:lnTo>
                    <a:pt x="34605" y="4064"/>
                  </a:lnTo>
                  <a:lnTo>
                    <a:pt x="33124" y="5908"/>
                  </a:lnTo>
                  <a:lnTo>
                    <a:pt x="32398" y="8114"/>
                  </a:lnTo>
                  <a:lnTo>
                    <a:pt x="32398" y="9217"/>
                  </a:lnTo>
                  <a:lnTo>
                    <a:pt x="32398" y="10321"/>
                  </a:lnTo>
                  <a:lnTo>
                    <a:pt x="36071" y="27623"/>
                  </a:lnTo>
                  <a:lnTo>
                    <a:pt x="36071" y="27623"/>
                  </a:lnTo>
                  <a:lnTo>
                    <a:pt x="33502" y="29452"/>
                  </a:lnTo>
                  <a:lnTo>
                    <a:pt x="31295" y="31658"/>
                  </a:lnTo>
                  <a:lnTo>
                    <a:pt x="15096" y="25402"/>
                  </a:lnTo>
                  <a:lnTo>
                    <a:pt x="15096" y="25402"/>
                  </a:lnTo>
                  <a:lnTo>
                    <a:pt x="13993" y="25402"/>
                  </a:lnTo>
                  <a:lnTo>
                    <a:pt x="12527" y="25039"/>
                  </a:lnTo>
                  <a:lnTo>
                    <a:pt x="10306" y="25780"/>
                  </a:lnTo>
                  <a:lnTo>
                    <a:pt x="8477" y="26883"/>
                  </a:lnTo>
                  <a:lnTo>
                    <a:pt x="7737" y="27623"/>
                  </a:lnTo>
                  <a:lnTo>
                    <a:pt x="6996" y="28726"/>
                  </a:lnTo>
                  <a:lnTo>
                    <a:pt x="3324" y="36086"/>
                  </a:lnTo>
                  <a:lnTo>
                    <a:pt x="3324" y="36086"/>
                  </a:lnTo>
                  <a:lnTo>
                    <a:pt x="2946" y="37189"/>
                  </a:lnTo>
                  <a:lnTo>
                    <a:pt x="2584" y="38292"/>
                  </a:lnTo>
                  <a:lnTo>
                    <a:pt x="2946" y="40861"/>
                  </a:lnTo>
                  <a:lnTo>
                    <a:pt x="3687" y="42704"/>
                  </a:lnTo>
                  <a:lnTo>
                    <a:pt x="4427" y="43808"/>
                  </a:lnTo>
                  <a:lnTo>
                    <a:pt x="5530" y="44548"/>
                  </a:lnTo>
                  <a:lnTo>
                    <a:pt x="20249" y="54114"/>
                  </a:lnTo>
                  <a:lnTo>
                    <a:pt x="20249" y="54114"/>
                  </a:lnTo>
                  <a:lnTo>
                    <a:pt x="19886" y="57060"/>
                  </a:lnTo>
                  <a:lnTo>
                    <a:pt x="19508" y="60370"/>
                  </a:lnTo>
                  <a:lnTo>
                    <a:pt x="3687" y="67729"/>
                  </a:lnTo>
                  <a:lnTo>
                    <a:pt x="3687" y="67729"/>
                  </a:lnTo>
                  <a:lnTo>
                    <a:pt x="2946" y="68107"/>
                  </a:lnTo>
                  <a:lnTo>
                    <a:pt x="1843" y="68832"/>
                  </a:lnTo>
                  <a:lnTo>
                    <a:pt x="740" y="71038"/>
                  </a:lnTo>
                  <a:lnTo>
                    <a:pt x="0" y="73260"/>
                  </a:lnTo>
                  <a:lnTo>
                    <a:pt x="377" y="74363"/>
                  </a:lnTo>
                  <a:lnTo>
                    <a:pt x="377" y="75466"/>
                  </a:lnTo>
                  <a:lnTo>
                    <a:pt x="3324" y="83566"/>
                  </a:lnTo>
                  <a:lnTo>
                    <a:pt x="3324" y="83566"/>
                  </a:lnTo>
                  <a:lnTo>
                    <a:pt x="3687" y="84291"/>
                  </a:lnTo>
                  <a:lnTo>
                    <a:pt x="4427" y="85394"/>
                  </a:lnTo>
                  <a:lnTo>
                    <a:pt x="5893" y="86875"/>
                  </a:lnTo>
                  <a:lnTo>
                    <a:pt x="8099" y="87601"/>
                  </a:lnTo>
                  <a:lnTo>
                    <a:pt x="9202" y="87601"/>
                  </a:lnTo>
                  <a:lnTo>
                    <a:pt x="10306" y="87601"/>
                  </a:lnTo>
                  <a:lnTo>
                    <a:pt x="27608" y="83928"/>
                  </a:lnTo>
                  <a:lnTo>
                    <a:pt x="27608" y="83928"/>
                  </a:lnTo>
                  <a:lnTo>
                    <a:pt x="29452" y="86497"/>
                  </a:lnTo>
                  <a:lnTo>
                    <a:pt x="31658" y="88704"/>
                  </a:lnTo>
                  <a:lnTo>
                    <a:pt x="25765" y="105266"/>
                  </a:lnTo>
                  <a:lnTo>
                    <a:pt x="25765" y="105266"/>
                  </a:lnTo>
                  <a:lnTo>
                    <a:pt x="25402" y="106384"/>
                  </a:lnTo>
                  <a:lnTo>
                    <a:pt x="25402" y="107487"/>
                  </a:lnTo>
                  <a:lnTo>
                    <a:pt x="25765" y="109693"/>
                  </a:lnTo>
                  <a:lnTo>
                    <a:pt x="26868" y="111522"/>
                  </a:lnTo>
                  <a:lnTo>
                    <a:pt x="27971" y="112262"/>
                  </a:lnTo>
                  <a:lnTo>
                    <a:pt x="28711" y="113003"/>
                  </a:lnTo>
                  <a:lnTo>
                    <a:pt x="36448" y="116675"/>
                  </a:lnTo>
                  <a:lnTo>
                    <a:pt x="36448" y="116675"/>
                  </a:lnTo>
                  <a:lnTo>
                    <a:pt x="37551" y="117415"/>
                  </a:lnTo>
                  <a:lnTo>
                    <a:pt x="38655" y="117415"/>
                  </a:lnTo>
                  <a:lnTo>
                    <a:pt x="40861" y="117415"/>
                  </a:lnTo>
                  <a:lnTo>
                    <a:pt x="43067" y="116312"/>
                  </a:lnTo>
                  <a:lnTo>
                    <a:pt x="43808" y="115572"/>
                  </a:lnTo>
                  <a:lnTo>
                    <a:pt x="44533" y="114846"/>
                  </a:lnTo>
                  <a:lnTo>
                    <a:pt x="54114" y="100113"/>
                  </a:lnTo>
                  <a:lnTo>
                    <a:pt x="54114" y="100113"/>
                  </a:lnTo>
                  <a:lnTo>
                    <a:pt x="57423" y="100491"/>
                  </a:lnTo>
                  <a:lnTo>
                    <a:pt x="60370" y="100491"/>
                  </a:lnTo>
                  <a:lnTo>
                    <a:pt x="67729" y="116312"/>
                  </a:lnTo>
                  <a:lnTo>
                    <a:pt x="67729" y="116312"/>
                  </a:lnTo>
                  <a:lnTo>
                    <a:pt x="68469" y="117415"/>
                  </a:lnTo>
                  <a:lnTo>
                    <a:pt x="69195" y="118156"/>
                  </a:lnTo>
                  <a:lnTo>
                    <a:pt x="71038" y="119259"/>
                  </a:lnTo>
                  <a:lnTo>
                    <a:pt x="73245" y="120000"/>
                  </a:lnTo>
                  <a:lnTo>
                    <a:pt x="74348" y="120000"/>
                  </a:lnTo>
                  <a:lnTo>
                    <a:pt x="75451" y="119622"/>
                  </a:lnTo>
                  <a:lnTo>
                    <a:pt x="83551" y="117053"/>
                  </a:lnTo>
                  <a:lnTo>
                    <a:pt x="83551" y="117053"/>
                  </a:lnTo>
                  <a:lnTo>
                    <a:pt x="84654" y="116675"/>
                  </a:lnTo>
                  <a:lnTo>
                    <a:pt x="85394" y="115950"/>
                  </a:lnTo>
                  <a:lnTo>
                    <a:pt x="86860" y="114106"/>
                  </a:lnTo>
                  <a:lnTo>
                    <a:pt x="87963" y="111900"/>
                  </a:lnTo>
                  <a:lnTo>
                    <a:pt x="87963" y="110797"/>
                  </a:lnTo>
                  <a:lnTo>
                    <a:pt x="87963" y="109693"/>
                  </a:lnTo>
                  <a:lnTo>
                    <a:pt x="84291" y="92391"/>
                  </a:lnTo>
                  <a:lnTo>
                    <a:pt x="84291" y="92391"/>
                  </a:lnTo>
                  <a:lnTo>
                    <a:pt x="86497" y="90547"/>
                  </a:lnTo>
                  <a:lnTo>
                    <a:pt x="89066" y="88341"/>
                  </a:lnTo>
                  <a:lnTo>
                    <a:pt x="105266" y="94597"/>
                  </a:lnTo>
                  <a:lnTo>
                    <a:pt x="105266" y="94597"/>
                  </a:lnTo>
                  <a:lnTo>
                    <a:pt x="106369" y="94597"/>
                  </a:lnTo>
                  <a:lnTo>
                    <a:pt x="107472" y="94975"/>
                  </a:lnTo>
                  <a:lnTo>
                    <a:pt x="109678" y="94234"/>
                  </a:lnTo>
                  <a:lnTo>
                    <a:pt x="111885" y="93131"/>
                  </a:lnTo>
                  <a:lnTo>
                    <a:pt x="112625" y="92391"/>
                  </a:lnTo>
                  <a:lnTo>
                    <a:pt x="113366" y="91288"/>
                  </a:lnTo>
                  <a:lnTo>
                    <a:pt x="117038" y="83566"/>
                  </a:lnTo>
                  <a:lnTo>
                    <a:pt x="117038" y="83566"/>
                  </a:lnTo>
                  <a:lnTo>
                    <a:pt x="117415" y="82825"/>
                  </a:lnTo>
                  <a:lnTo>
                    <a:pt x="117778" y="81344"/>
                  </a:lnTo>
                  <a:lnTo>
                    <a:pt x="117415" y="79138"/>
                  </a:lnTo>
                  <a:lnTo>
                    <a:pt x="116312" y="77295"/>
                  </a:lnTo>
                  <a:lnTo>
                    <a:pt x="115572" y="76191"/>
                  </a:lnTo>
                  <a:lnTo>
                    <a:pt x="114831" y="75466"/>
                  </a:lnTo>
                  <a:lnTo>
                    <a:pt x="100113" y="65885"/>
                  </a:lnTo>
                  <a:lnTo>
                    <a:pt x="100113" y="65885"/>
                  </a:lnTo>
                  <a:lnTo>
                    <a:pt x="100476" y="62954"/>
                  </a:lnTo>
                  <a:lnTo>
                    <a:pt x="100476" y="59629"/>
                  </a:lnTo>
                  <a:lnTo>
                    <a:pt x="116312" y="52270"/>
                  </a:lnTo>
                  <a:lnTo>
                    <a:pt x="116312" y="52270"/>
                  </a:lnTo>
                  <a:lnTo>
                    <a:pt x="117415" y="51907"/>
                  </a:lnTo>
                  <a:lnTo>
                    <a:pt x="118519" y="51167"/>
                  </a:lnTo>
                  <a:lnTo>
                    <a:pt x="119622" y="48961"/>
                  </a:lnTo>
                  <a:lnTo>
                    <a:pt x="119984" y="46754"/>
                  </a:lnTo>
                  <a:lnTo>
                    <a:pt x="119984" y="45651"/>
                  </a:lnTo>
                  <a:lnTo>
                    <a:pt x="119984" y="44548"/>
                  </a:lnTo>
                  <a:lnTo>
                    <a:pt x="117038" y="36448"/>
                  </a:lnTo>
                  <a:lnTo>
                    <a:pt x="117038" y="36448"/>
                  </a:lnTo>
                  <a:lnTo>
                    <a:pt x="116675" y="35345"/>
                  </a:lnTo>
                  <a:lnTo>
                    <a:pt x="115935" y="34605"/>
                  </a:lnTo>
                  <a:lnTo>
                    <a:pt x="114106" y="33139"/>
                  </a:lnTo>
                  <a:lnTo>
                    <a:pt x="112262" y="32398"/>
                  </a:lnTo>
                  <a:lnTo>
                    <a:pt x="111159" y="32398"/>
                  </a:lnTo>
                  <a:lnTo>
                    <a:pt x="109678" y="32398"/>
                  </a:lnTo>
                  <a:lnTo>
                    <a:pt x="109678" y="32398"/>
                  </a:lnTo>
                  <a:close/>
                  <a:moveTo>
                    <a:pt x="82810" y="71416"/>
                  </a:moveTo>
                  <a:lnTo>
                    <a:pt x="82810" y="71416"/>
                  </a:lnTo>
                  <a:lnTo>
                    <a:pt x="81344" y="73622"/>
                  </a:lnTo>
                  <a:lnTo>
                    <a:pt x="79879" y="75466"/>
                  </a:lnTo>
                  <a:lnTo>
                    <a:pt x="78398" y="77672"/>
                  </a:lnTo>
                  <a:lnTo>
                    <a:pt x="76554" y="79138"/>
                  </a:lnTo>
                  <a:lnTo>
                    <a:pt x="74726" y="80619"/>
                  </a:lnTo>
                  <a:lnTo>
                    <a:pt x="72504" y="82085"/>
                  </a:lnTo>
                  <a:lnTo>
                    <a:pt x="70298" y="83188"/>
                  </a:lnTo>
                  <a:lnTo>
                    <a:pt x="68092" y="83928"/>
                  </a:lnTo>
                  <a:lnTo>
                    <a:pt x="65885" y="84669"/>
                  </a:lnTo>
                  <a:lnTo>
                    <a:pt x="63316" y="85032"/>
                  </a:lnTo>
                  <a:lnTo>
                    <a:pt x="61095" y="85394"/>
                  </a:lnTo>
                  <a:lnTo>
                    <a:pt x="58526" y="85032"/>
                  </a:lnTo>
                  <a:lnTo>
                    <a:pt x="55942" y="85032"/>
                  </a:lnTo>
                  <a:lnTo>
                    <a:pt x="53736" y="84291"/>
                  </a:lnTo>
                  <a:lnTo>
                    <a:pt x="51167" y="83566"/>
                  </a:lnTo>
                  <a:lnTo>
                    <a:pt x="48961" y="82448"/>
                  </a:lnTo>
                  <a:lnTo>
                    <a:pt x="48961" y="82448"/>
                  </a:lnTo>
                  <a:lnTo>
                    <a:pt x="46754" y="81344"/>
                  </a:lnTo>
                  <a:lnTo>
                    <a:pt x="44533" y="79879"/>
                  </a:lnTo>
                  <a:lnTo>
                    <a:pt x="42704" y="78035"/>
                  </a:lnTo>
                  <a:lnTo>
                    <a:pt x="40861" y="76569"/>
                  </a:lnTo>
                  <a:lnTo>
                    <a:pt x="39380" y="74363"/>
                  </a:lnTo>
                  <a:lnTo>
                    <a:pt x="38277" y="72519"/>
                  </a:lnTo>
                  <a:lnTo>
                    <a:pt x="37174" y="70313"/>
                  </a:lnTo>
                  <a:lnTo>
                    <a:pt x="36071" y="68107"/>
                  </a:lnTo>
                  <a:lnTo>
                    <a:pt x="35708" y="65523"/>
                  </a:lnTo>
                  <a:lnTo>
                    <a:pt x="34967" y="63316"/>
                  </a:lnTo>
                  <a:lnTo>
                    <a:pt x="34967" y="60748"/>
                  </a:lnTo>
                  <a:lnTo>
                    <a:pt x="34967" y="58526"/>
                  </a:lnTo>
                  <a:lnTo>
                    <a:pt x="35345" y="55957"/>
                  </a:lnTo>
                  <a:lnTo>
                    <a:pt x="35708" y="53373"/>
                  </a:lnTo>
                  <a:lnTo>
                    <a:pt x="36448" y="51167"/>
                  </a:lnTo>
                  <a:lnTo>
                    <a:pt x="37551" y="48598"/>
                  </a:lnTo>
                  <a:lnTo>
                    <a:pt x="37551" y="48598"/>
                  </a:lnTo>
                  <a:lnTo>
                    <a:pt x="39017" y="46392"/>
                  </a:lnTo>
                  <a:lnTo>
                    <a:pt x="40498" y="44548"/>
                  </a:lnTo>
                  <a:lnTo>
                    <a:pt x="41964" y="42342"/>
                  </a:lnTo>
                  <a:lnTo>
                    <a:pt x="43808" y="40861"/>
                  </a:lnTo>
                  <a:lnTo>
                    <a:pt x="45636" y="39395"/>
                  </a:lnTo>
                  <a:lnTo>
                    <a:pt x="47857" y="37914"/>
                  </a:lnTo>
                  <a:lnTo>
                    <a:pt x="50064" y="36811"/>
                  </a:lnTo>
                  <a:lnTo>
                    <a:pt x="52270" y="36086"/>
                  </a:lnTo>
                  <a:lnTo>
                    <a:pt x="54476" y="35345"/>
                  </a:lnTo>
                  <a:lnTo>
                    <a:pt x="57045" y="34982"/>
                  </a:lnTo>
                  <a:lnTo>
                    <a:pt x="59267" y="34605"/>
                  </a:lnTo>
                  <a:lnTo>
                    <a:pt x="61836" y="34982"/>
                  </a:lnTo>
                  <a:lnTo>
                    <a:pt x="64420" y="34982"/>
                  </a:lnTo>
                  <a:lnTo>
                    <a:pt x="66626" y="35708"/>
                  </a:lnTo>
                  <a:lnTo>
                    <a:pt x="69195" y="36448"/>
                  </a:lnTo>
                  <a:lnTo>
                    <a:pt x="71401" y="37551"/>
                  </a:lnTo>
                  <a:lnTo>
                    <a:pt x="71401" y="37551"/>
                  </a:lnTo>
                  <a:lnTo>
                    <a:pt x="73607" y="38655"/>
                  </a:lnTo>
                  <a:lnTo>
                    <a:pt x="75829" y="40136"/>
                  </a:lnTo>
                  <a:lnTo>
                    <a:pt x="77657" y="41964"/>
                  </a:lnTo>
                  <a:lnTo>
                    <a:pt x="79501" y="43445"/>
                  </a:lnTo>
                  <a:lnTo>
                    <a:pt x="80982" y="45651"/>
                  </a:lnTo>
                  <a:lnTo>
                    <a:pt x="82085" y="47495"/>
                  </a:lnTo>
                  <a:lnTo>
                    <a:pt x="83188" y="49701"/>
                  </a:lnTo>
                  <a:lnTo>
                    <a:pt x="84291" y="51907"/>
                  </a:lnTo>
                  <a:lnTo>
                    <a:pt x="84654" y="54476"/>
                  </a:lnTo>
                  <a:lnTo>
                    <a:pt x="85017" y="56698"/>
                  </a:lnTo>
                  <a:lnTo>
                    <a:pt x="85394" y="59267"/>
                  </a:lnTo>
                  <a:lnTo>
                    <a:pt x="85394" y="61473"/>
                  </a:lnTo>
                  <a:lnTo>
                    <a:pt x="85017" y="64057"/>
                  </a:lnTo>
                  <a:lnTo>
                    <a:pt x="84654" y="66626"/>
                  </a:lnTo>
                  <a:lnTo>
                    <a:pt x="83913" y="68832"/>
                  </a:lnTo>
                  <a:lnTo>
                    <a:pt x="82810" y="71416"/>
                  </a:lnTo>
                  <a:lnTo>
                    <a:pt x="82810" y="71416"/>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a:buClr>
                  <a:srgbClr val="000000"/>
                </a:buClr>
              </a:pPr>
              <a:endParaRPr/>
            </a:p>
          </p:txBody>
        </p:sp>
      </p:grpSp>
      <p:sp>
        <p:nvSpPr>
          <p:cNvPr id="132" name="Shape 132"/>
          <p:cNvSpPr txBox="1"/>
          <p:nvPr/>
        </p:nvSpPr>
        <p:spPr>
          <a:xfrm>
            <a:off x="433726" y="2902525"/>
            <a:ext cx="2478600" cy="2240974"/>
          </a:xfrm>
          <a:prstGeom prst="rect">
            <a:avLst/>
          </a:prstGeom>
          <a:solidFill>
            <a:srgbClr val="94BF6E"/>
          </a:solidFill>
          <a:ln>
            <a:noFill/>
          </a:ln>
        </p:spPr>
        <p:txBody>
          <a:bodyPr lIns="91425" tIns="45700" rIns="91425" bIns="45700" anchor="t" anchorCtr="0">
            <a:noAutofit/>
          </a:bodyPr>
          <a:lstStyle/>
          <a:p>
            <a:pPr marL="285743" indent="-285743">
              <a:buClr>
                <a:schemeClr val="lt1"/>
              </a:buClr>
              <a:buSzPct val="100000"/>
              <a:buFont typeface="Arial"/>
              <a:buChar char="•"/>
            </a:pPr>
            <a:r>
              <a:rPr lang="en" sz="2400" dirty="0" smtClean="0">
                <a:solidFill>
                  <a:schemeClr val="lt1"/>
                </a:solidFill>
                <a:latin typeface="Rockwell" panose="02060603020205020403" pitchFamily="18" charset="0"/>
              </a:rPr>
              <a:t>Coordination</a:t>
            </a:r>
          </a:p>
          <a:p>
            <a:pPr marL="285743" indent="-285743">
              <a:buClr>
                <a:schemeClr val="lt1"/>
              </a:buClr>
              <a:buSzPct val="100000"/>
              <a:buFont typeface="Arial"/>
              <a:buChar char="•"/>
            </a:pPr>
            <a:r>
              <a:rPr lang="en" sz="2400" dirty="0" smtClean="0">
                <a:solidFill>
                  <a:schemeClr val="lt1"/>
                </a:solidFill>
                <a:latin typeface="Rockwell" panose="02060603020205020403" pitchFamily="18" charset="0"/>
              </a:rPr>
              <a:t>Leadership</a:t>
            </a:r>
          </a:p>
          <a:p>
            <a:pPr marL="285743" indent="-285743">
              <a:buClr>
                <a:schemeClr val="lt1"/>
              </a:buClr>
              <a:buSzPct val="100000"/>
              <a:buFont typeface="Arial"/>
              <a:buChar char="•"/>
            </a:pPr>
            <a:r>
              <a:rPr lang="en" sz="2400" dirty="0" smtClean="0">
                <a:solidFill>
                  <a:schemeClr val="lt1"/>
                </a:solidFill>
                <a:latin typeface="Rockwell" panose="02060603020205020403" pitchFamily="18" charset="0"/>
              </a:rPr>
              <a:t>Funding</a:t>
            </a:r>
          </a:p>
          <a:p>
            <a:pPr marL="285743" indent="-285743">
              <a:buClr>
                <a:schemeClr val="lt1"/>
              </a:buClr>
              <a:buSzPct val="100000"/>
              <a:buFont typeface="Arial"/>
              <a:buChar char="•"/>
            </a:pPr>
            <a:endParaRPr lang="en" sz="1800" dirty="0">
              <a:solidFill>
                <a:schemeClr val="lt1"/>
              </a:solidFill>
            </a:endParaRPr>
          </a:p>
        </p:txBody>
      </p:sp>
      <p:sp>
        <p:nvSpPr>
          <p:cNvPr id="133" name="Shape 133"/>
          <p:cNvSpPr txBox="1"/>
          <p:nvPr/>
        </p:nvSpPr>
        <p:spPr>
          <a:xfrm>
            <a:off x="3059256" y="2929661"/>
            <a:ext cx="2865294" cy="2213838"/>
          </a:xfrm>
          <a:prstGeom prst="rect">
            <a:avLst/>
          </a:prstGeom>
          <a:solidFill>
            <a:srgbClr val="3B8D61"/>
          </a:solidFill>
          <a:ln>
            <a:noFill/>
          </a:ln>
        </p:spPr>
        <p:txBody>
          <a:bodyPr lIns="91425" tIns="45700" rIns="91425" bIns="45700" anchor="t" anchorCtr="0">
            <a:noAutofit/>
          </a:bodyPr>
          <a:lstStyle/>
          <a:p>
            <a:pPr marL="285743" indent="-285743">
              <a:buClr>
                <a:schemeClr val="lt1"/>
              </a:buClr>
              <a:buSzPct val="100000"/>
              <a:buFont typeface="Arial"/>
              <a:buChar char="•"/>
            </a:pPr>
            <a:r>
              <a:rPr lang="en" sz="2000" dirty="0" smtClean="0">
                <a:solidFill>
                  <a:schemeClr val="lt1"/>
                </a:solidFill>
                <a:latin typeface="Rockwell" panose="02060603020205020403" pitchFamily="18" charset="0"/>
              </a:rPr>
              <a:t>RFB State Leads Need Help</a:t>
            </a:r>
          </a:p>
          <a:p>
            <a:pPr marL="285743" indent="-285743">
              <a:buClr>
                <a:schemeClr val="lt1"/>
              </a:buClr>
              <a:buSzPct val="100000"/>
              <a:buFont typeface="Arial"/>
              <a:buChar char="•"/>
            </a:pPr>
            <a:r>
              <a:rPr lang="en" sz="2000" dirty="0" smtClean="0">
                <a:solidFill>
                  <a:schemeClr val="lt1"/>
                </a:solidFill>
                <a:latin typeface="Rockwell" panose="02060603020205020403" pitchFamily="18" charset="0"/>
              </a:rPr>
              <a:t>Local offices can be disfunctional</a:t>
            </a:r>
          </a:p>
          <a:p>
            <a:pPr marL="285743" indent="-285743">
              <a:buClr>
                <a:schemeClr val="lt1"/>
              </a:buClr>
              <a:buSzPct val="100000"/>
              <a:buFont typeface="Arial"/>
              <a:buChar char="•"/>
            </a:pPr>
            <a:r>
              <a:rPr lang="en" sz="2000" dirty="0" smtClean="0">
                <a:solidFill>
                  <a:schemeClr val="lt1"/>
                </a:solidFill>
                <a:latin typeface="Rockwell" panose="02060603020205020403" pitchFamily="18" charset="0"/>
              </a:rPr>
              <a:t>Stable, effective staff need consistent funding</a:t>
            </a:r>
            <a:endParaRPr lang="en" sz="2000" dirty="0">
              <a:solidFill>
                <a:schemeClr val="lt1"/>
              </a:solidFill>
              <a:latin typeface="Rockwell" panose="02060603020205020403" pitchFamily="18" charset="0"/>
            </a:endParaRPr>
          </a:p>
        </p:txBody>
      </p:sp>
      <p:sp>
        <p:nvSpPr>
          <p:cNvPr id="134" name="Shape 134"/>
          <p:cNvSpPr txBox="1"/>
          <p:nvPr/>
        </p:nvSpPr>
        <p:spPr>
          <a:xfrm>
            <a:off x="6211181" y="2902525"/>
            <a:ext cx="2767719" cy="2240974"/>
          </a:xfrm>
          <a:prstGeom prst="rect">
            <a:avLst/>
          </a:prstGeom>
          <a:solidFill>
            <a:srgbClr val="165751"/>
          </a:solidFill>
          <a:ln>
            <a:noFill/>
          </a:ln>
        </p:spPr>
        <p:txBody>
          <a:bodyPr lIns="91425" tIns="45700" rIns="91425" bIns="45700" anchor="t" anchorCtr="0">
            <a:noAutofit/>
          </a:bodyPr>
          <a:lstStyle/>
          <a:p>
            <a:pPr marL="342900" indent="-342900">
              <a:buFont typeface="Arial" panose="020B0604020202020204" pitchFamily="34" charset="0"/>
              <a:buChar char="•"/>
            </a:pPr>
            <a:r>
              <a:rPr lang="en-US" sz="2000" dirty="0" smtClean="0">
                <a:solidFill>
                  <a:schemeClr val="bg1"/>
                </a:solidFill>
                <a:latin typeface="Rockwell" panose="02060603020205020403" pitchFamily="18" charset="0"/>
                <a:cs typeface="Arial" panose="020B0604020202020204" pitchFamily="34" charset="0"/>
              </a:rPr>
              <a:t>Leadership</a:t>
            </a:r>
          </a:p>
          <a:p>
            <a:pPr marL="342900" indent="-342900">
              <a:buFont typeface="Arial" panose="020B0604020202020204" pitchFamily="34" charset="0"/>
              <a:buChar char="•"/>
            </a:pPr>
            <a:r>
              <a:rPr lang="en-US" sz="2000" dirty="0" smtClean="0">
                <a:solidFill>
                  <a:schemeClr val="bg1"/>
                </a:solidFill>
                <a:latin typeface="Rockwell" panose="02060603020205020403" pitchFamily="18" charset="0"/>
                <a:cs typeface="Arial" panose="020B0604020202020204" pitchFamily="34" charset="0"/>
              </a:rPr>
              <a:t>Stable Funding</a:t>
            </a:r>
          </a:p>
          <a:p>
            <a:pPr marL="342900" indent="-342900">
              <a:buFont typeface="Arial" panose="020B0604020202020204" pitchFamily="34" charset="0"/>
              <a:buChar char="•"/>
            </a:pPr>
            <a:r>
              <a:rPr lang="en-US" sz="2000" dirty="0" smtClean="0">
                <a:solidFill>
                  <a:schemeClr val="bg1"/>
                </a:solidFill>
                <a:latin typeface="Rockwell" panose="02060603020205020403" pitchFamily="18" charset="0"/>
                <a:cs typeface="Arial" panose="020B0604020202020204" pitchFamily="34" charset="0"/>
              </a:rPr>
              <a:t>Outreach and TA</a:t>
            </a:r>
          </a:p>
          <a:p>
            <a:pPr marL="342900" indent="-342900">
              <a:buFont typeface="Arial" panose="020B0604020202020204" pitchFamily="34" charset="0"/>
              <a:buChar char="•"/>
            </a:pPr>
            <a:r>
              <a:rPr lang="en-US" sz="2000" dirty="0" smtClean="0">
                <a:solidFill>
                  <a:schemeClr val="bg1"/>
                </a:solidFill>
                <a:latin typeface="Rockwell" panose="02060603020205020403" pitchFamily="18" charset="0"/>
                <a:cs typeface="Arial" panose="020B0604020202020204" pitchFamily="34" charset="0"/>
              </a:rPr>
              <a:t>Up Conservation</a:t>
            </a:r>
          </a:p>
          <a:p>
            <a:pPr marL="342900" indent="-342900">
              <a:buFont typeface="Arial" panose="020B0604020202020204" pitchFamily="34" charset="0"/>
              <a:buChar char="•"/>
            </a:pPr>
            <a:r>
              <a:rPr lang="en-US" sz="2000" dirty="0" smtClean="0">
                <a:solidFill>
                  <a:schemeClr val="bg1"/>
                </a:solidFill>
                <a:latin typeface="Rockwell" panose="02060603020205020403" pitchFamily="18" charset="0"/>
                <a:cs typeface="Arial" panose="020B0604020202020204" pitchFamily="34" charset="0"/>
              </a:rPr>
              <a:t>More action on non-Ag buffers</a:t>
            </a:r>
            <a:endParaRPr lang="en-US" sz="2000" dirty="0">
              <a:solidFill>
                <a:schemeClr val="bg1"/>
              </a:solidFill>
              <a:latin typeface="Rockwell" panose="02060603020205020403" pitchFamily="18" charset="0"/>
              <a:cs typeface="Arial" panose="020B0604020202020204" pitchFamily="34" charset="0"/>
            </a:endParaRPr>
          </a:p>
        </p:txBody>
      </p:sp>
      <p:pic>
        <p:nvPicPr>
          <p:cNvPr id="14" name="Picture 13"/>
          <p:cNvPicPr>
            <a:picLocks noChangeAspect="1"/>
          </p:cNvPicPr>
          <p:nvPr/>
        </p:nvPicPr>
        <p:blipFill>
          <a:blip r:embed="rId3"/>
          <a:stretch>
            <a:fillRect/>
          </a:stretch>
        </p:blipFill>
        <p:spPr>
          <a:xfrm>
            <a:off x="3863754" y="767683"/>
            <a:ext cx="646232" cy="554784"/>
          </a:xfrm>
          <a:prstGeom prst="rect">
            <a:avLst/>
          </a:prstGeom>
        </p:spPr>
      </p:pic>
    </p:spTree>
    <p:extLst>
      <p:ext uri="{BB962C8B-B14F-4D97-AF65-F5344CB8AC3E}">
        <p14:creationId xmlns:p14="http://schemas.microsoft.com/office/powerpoint/2010/main" val="25237981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925"/>
            <a:ext cx="5163671" cy="5170646"/>
          </a:xfrm>
          <a:prstGeom prst="rect">
            <a:avLst/>
          </a:prstGeom>
        </p:spPr>
        <p:txBody>
          <a:bodyPr wrap="square">
            <a:spAutoFit/>
          </a:bodyPr>
          <a:lstStyle/>
          <a:p>
            <a:pPr marL="285750" indent="-285750">
              <a:buClr>
                <a:schemeClr val="bg1"/>
              </a:buClr>
              <a:buSzPct val="138000"/>
              <a:buFont typeface="Arial" panose="020B0604020202020204" pitchFamily="34" charset="0"/>
              <a:buChar char="•"/>
            </a:pPr>
            <a:r>
              <a:rPr lang="en-US" dirty="0">
                <a:solidFill>
                  <a:schemeClr val="bg1"/>
                </a:solidFill>
                <a:latin typeface="Times New Roman" panose="02020603050405020304" pitchFamily="18" charset="0"/>
                <a:ea typeface="Times New Roman" panose="02020603050405020304" pitchFamily="18" charset="0"/>
              </a:rPr>
              <a:t/>
            </a:r>
            <a:br>
              <a:rPr lang="en-US" dirty="0">
                <a:solidFill>
                  <a:schemeClr val="bg1"/>
                </a:solidFill>
                <a:latin typeface="Times New Roman" panose="02020603050405020304" pitchFamily="18" charset="0"/>
                <a:ea typeface="Times New Roman" panose="02020603050405020304" pitchFamily="18" charset="0"/>
              </a:rPr>
            </a:br>
            <a:r>
              <a:rPr lang="en-US" dirty="0">
                <a:solidFill>
                  <a:schemeClr val="bg1"/>
                </a:solidFill>
                <a:latin typeface="Times New Roman" panose="02020603050405020304" pitchFamily="18" charset="0"/>
                <a:ea typeface="Times New Roman" panose="02020603050405020304" pitchFamily="18" charset="0"/>
              </a:rPr>
              <a:t/>
            </a:r>
            <a:br>
              <a:rPr lang="en-US" dirty="0">
                <a:solidFill>
                  <a:schemeClr val="bg1"/>
                </a:solidFill>
                <a:latin typeface="Times New Roman" panose="02020603050405020304" pitchFamily="18" charset="0"/>
                <a:ea typeface="Times New Roman" panose="02020603050405020304" pitchFamily="18" charset="0"/>
              </a:rPr>
            </a:br>
            <a:r>
              <a:rPr lang="en-US" dirty="0">
                <a:solidFill>
                  <a:schemeClr val="bg1"/>
                </a:solidFill>
                <a:latin typeface="Times New Roman" panose="02020603050405020304" pitchFamily="18" charset="0"/>
                <a:ea typeface="Times New Roman" panose="02020603050405020304" pitchFamily="18" charset="0"/>
              </a:rPr>
              <a:t/>
            </a:r>
            <a:br>
              <a:rPr lang="en-US" dirty="0">
                <a:solidFill>
                  <a:schemeClr val="bg1"/>
                </a:solidFill>
                <a:latin typeface="Times New Roman" panose="02020603050405020304" pitchFamily="18" charset="0"/>
                <a:ea typeface="Times New Roman" panose="02020603050405020304" pitchFamily="18" charset="0"/>
              </a:rPr>
            </a:br>
            <a:r>
              <a:rPr lang="en-US" sz="1800" dirty="0">
                <a:solidFill>
                  <a:schemeClr val="bg1"/>
                </a:solidFill>
                <a:latin typeface="Rockwell" panose="02060603020205020403" pitchFamily="18" charset="0"/>
                <a:ea typeface="Times New Roman" panose="02020603050405020304" pitchFamily="18" charset="0"/>
              </a:rPr>
              <a:t>CREP </a:t>
            </a:r>
            <a:r>
              <a:rPr lang="en-US" sz="1800" dirty="0" smtClean="0">
                <a:solidFill>
                  <a:schemeClr val="bg1"/>
                </a:solidFill>
                <a:latin typeface="Rockwell" panose="02060603020205020403" pitchFamily="18" charset="0"/>
                <a:ea typeface="Times New Roman" panose="02020603050405020304" pitchFamily="18" charset="0"/>
              </a:rPr>
              <a:t>brings $$ (75% federal match) </a:t>
            </a:r>
            <a:r>
              <a:rPr lang="en-US" sz="1800" dirty="0">
                <a:solidFill>
                  <a:schemeClr val="bg1"/>
                </a:solidFill>
                <a:latin typeface="Rockwell" panose="02060603020205020403" pitchFamily="18" charset="0"/>
                <a:ea typeface="Times New Roman" panose="02020603050405020304" pitchFamily="18" charset="0"/>
              </a:rPr>
              <a:t>and the USDA Farm Service Agency has </a:t>
            </a:r>
            <a:r>
              <a:rPr lang="en-US" sz="1800" u="sng" dirty="0">
                <a:solidFill>
                  <a:schemeClr val="bg1"/>
                </a:solidFill>
                <a:latin typeface="Rockwell" panose="02060603020205020403" pitchFamily="18" charset="0"/>
                <a:ea typeface="Times New Roman" panose="02020603050405020304" pitchFamily="18" charset="0"/>
              </a:rPr>
              <a:t>increased</a:t>
            </a:r>
            <a:r>
              <a:rPr lang="en-US" sz="1800" dirty="0">
                <a:solidFill>
                  <a:schemeClr val="bg1"/>
                </a:solidFill>
                <a:latin typeface="Rockwell" panose="02060603020205020403" pitchFamily="18" charset="0"/>
                <a:ea typeface="Times New Roman" panose="02020603050405020304" pitchFamily="18" charset="0"/>
              </a:rPr>
              <a:t> its support to Bay </a:t>
            </a:r>
            <a:r>
              <a:rPr lang="en-US" sz="1800" dirty="0" smtClean="0">
                <a:solidFill>
                  <a:schemeClr val="bg1"/>
                </a:solidFill>
                <a:latin typeface="Rockwell" panose="02060603020205020403" pitchFamily="18" charset="0"/>
                <a:ea typeface="Times New Roman" panose="02020603050405020304" pitchFamily="18" charset="0"/>
              </a:rPr>
              <a:t>states since 2015, </a:t>
            </a:r>
            <a:r>
              <a:rPr lang="en-US" sz="1800" dirty="0">
                <a:solidFill>
                  <a:schemeClr val="bg1"/>
                </a:solidFill>
                <a:latin typeface="Rockwell" panose="02060603020205020403" pitchFamily="18" charset="0"/>
                <a:ea typeface="Times New Roman" panose="02020603050405020304" pitchFamily="18" charset="0"/>
              </a:rPr>
              <a:t> </a:t>
            </a:r>
            <a:r>
              <a:rPr lang="en-US" sz="1800" dirty="0" smtClean="0">
                <a:solidFill>
                  <a:schemeClr val="bg1"/>
                </a:solidFill>
                <a:latin typeface="Rockwell" panose="02060603020205020403" pitchFamily="18" charset="0"/>
                <a:ea typeface="Times New Roman" panose="02020603050405020304" pitchFamily="18" charset="0"/>
              </a:rPr>
              <a:t>BUT it is complicated.</a:t>
            </a:r>
            <a:r>
              <a:rPr lang="en-US" sz="1800" dirty="0">
                <a:solidFill>
                  <a:schemeClr val="bg1"/>
                </a:solidFill>
                <a:latin typeface="Rockwell" panose="02060603020205020403" pitchFamily="18" charset="0"/>
                <a:ea typeface="Times New Roman" panose="02020603050405020304" pitchFamily="18" charset="0"/>
              </a:rPr>
              <a:t/>
            </a:r>
            <a:br>
              <a:rPr lang="en-US" sz="1800" dirty="0">
                <a:solidFill>
                  <a:schemeClr val="bg1"/>
                </a:solidFill>
                <a:latin typeface="Rockwell" panose="02060603020205020403" pitchFamily="18" charset="0"/>
                <a:ea typeface="Times New Roman" panose="02020603050405020304" pitchFamily="18" charset="0"/>
              </a:rPr>
            </a:br>
            <a:r>
              <a:rPr lang="en-US" sz="1800" dirty="0">
                <a:solidFill>
                  <a:schemeClr val="bg1"/>
                </a:solidFill>
                <a:latin typeface="Rockwell" panose="02060603020205020403" pitchFamily="18" charset="0"/>
                <a:ea typeface="Times New Roman" panose="02020603050405020304" pitchFamily="18" charset="0"/>
              </a:rPr>
              <a:t/>
            </a:r>
            <a:br>
              <a:rPr lang="en-US" sz="1800" dirty="0">
                <a:solidFill>
                  <a:schemeClr val="bg1"/>
                </a:solidFill>
                <a:latin typeface="Rockwell" panose="02060603020205020403" pitchFamily="18" charset="0"/>
                <a:ea typeface="Times New Roman" panose="02020603050405020304" pitchFamily="18" charset="0"/>
              </a:rPr>
            </a:br>
            <a:r>
              <a:rPr lang="en-US" sz="1800" dirty="0" smtClean="0">
                <a:solidFill>
                  <a:schemeClr val="bg1"/>
                </a:solidFill>
                <a:latin typeface="Rockwell" panose="02060603020205020403" pitchFamily="18" charset="0"/>
                <a:ea typeface="Times New Roman" panose="02020603050405020304" pitchFamily="18" charset="0"/>
              </a:rPr>
              <a:t>Riparian areas have competing uses, RFBs difficult to sell and </a:t>
            </a:r>
            <a:r>
              <a:rPr lang="en-US" sz="1800" dirty="0">
                <a:solidFill>
                  <a:schemeClr val="bg1"/>
                </a:solidFill>
                <a:latin typeface="Rockwell" panose="02060603020205020403" pitchFamily="18" charset="0"/>
                <a:ea typeface="Times New Roman" panose="02020603050405020304" pitchFamily="18" charset="0"/>
              </a:rPr>
              <a:t>specialists are required.  </a:t>
            </a:r>
            <a:r>
              <a:rPr lang="en-US" sz="1800" dirty="0" smtClean="0">
                <a:solidFill>
                  <a:schemeClr val="bg1"/>
                </a:solidFill>
                <a:latin typeface="Rockwell" panose="02060603020205020403" pitchFamily="18" charset="0"/>
                <a:ea typeface="Times New Roman" panose="02020603050405020304" pitchFamily="18" charset="0"/>
              </a:rPr>
              <a:t>BUT NRCS </a:t>
            </a:r>
            <a:r>
              <a:rPr lang="en-US" sz="1800" dirty="0">
                <a:solidFill>
                  <a:schemeClr val="bg1"/>
                </a:solidFill>
                <a:latin typeface="Rockwell" panose="02060603020205020403" pitchFamily="18" charset="0"/>
                <a:ea typeface="Times New Roman" panose="02020603050405020304" pitchFamily="18" charset="0"/>
              </a:rPr>
              <a:t>has other farm programs to administer, and doesn’t give priority to CREP contracts.</a:t>
            </a:r>
            <a:br>
              <a:rPr lang="en-US" sz="1800" dirty="0">
                <a:solidFill>
                  <a:schemeClr val="bg1"/>
                </a:solidFill>
                <a:latin typeface="Rockwell" panose="02060603020205020403" pitchFamily="18" charset="0"/>
                <a:ea typeface="Times New Roman" panose="02020603050405020304" pitchFamily="18" charset="0"/>
              </a:rPr>
            </a:br>
            <a:r>
              <a:rPr lang="en-US" sz="1800" dirty="0">
                <a:solidFill>
                  <a:schemeClr val="bg1"/>
                </a:solidFill>
                <a:latin typeface="Rockwell" panose="02060603020205020403" pitchFamily="18" charset="0"/>
                <a:ea typeface="Times New Roman" panose="02020603050405020304" pitchFamily="18" charset="0"/>
              </a:rPr>
              <a:t/>
            </a:r>
            <a:br>
              <a:rPr lang="en-US" sz="1800" dirty="0">
                <a:solidFill>
                  <a:schemeClr val="bg1"/>
                </a:solidFill>
                <a:latin typeface="Rockwell" panose="02060603020205020403" pitchFamily="18" charset="0"/>
                <a:ea typeface="Times New Roman" panose="02020603050405020304" pitchFamily="18" charset="0"/>
              </a:rPr>
            </a:br>
            <a:r>
              <a:rPr lang="en-US" sz="1800" dirty="0" smtClean="0">
                <a:solidFill>
                  <a:schemeClr val="bg1"/>
                </a:solidFill>
                <a:latin typeface="Rockwell" panose="02060603020205020403" pitchFamily="18" charset="0"/>
                <a:ea typeface="Times New Roman" panose="02020603050405020304" pitchFamily="18" charset="0"/>
              </a:rPr>
              <a:t>CREP contracts have </a:t>
            </a:r>
            <a:r>
              <a:rPr lang="en-US" sz="1800" dirty="0">
                <a:solidFill>
                  <a:schemeClr val="bg1"/>
                </a:solidFill>
                <a:latin typeface="Rockwell" panose="02060603020205020403" pitchFamily="18" charset="0"/>
                <a:ea typeface="Times New Roman" panose="02020603050405020304" pitchFamily="18" charset="0"/>
              </a:rPr>
              <a:t>begun to expire, and there is an added workload </a:t>
            </a:r>
            <a:r>
              <a:rPr lang="en-US" sz="1800" dirty="0" smtClean="0">
                <a:solidFill>
                  <a:schemeClr val="bg1"/>
                </a:solidFill>
                <a:latin typeface="Rockwell" panose="02060603020205020403" pitchFamily="18" charset="0"/>
                <a:ea typeface="Times New Roman" panose="02020603050405020304" pitchFamily="18" charset="0"/>
              </a:rPr>
              <a:t>for re-enrollment </a:t>
            </a:r>
            <a:r>
              <a:rPr lang="en-US" sz="1800" dirty="0">
                <a:solidFill>
                  <a:schemeClr val="bg1"/>
                </a:solidFill>
                <a:latin typeface="Rockwell" panose="02060603020205020403" pitchFamily="18" charset="0"/>
                <a:ea typeface="Times New Roman" panose="02020603050405020304" pitchFamily="18" charset="0"/>
              </a:rPr>
              <a:t>+ verification of buffer status for the Bay Program.</a:t>
            </a:r>
            <a:r>
              <a:rPr lang="en-US" sz="1800" dirty="0">
                <a:latin typeface="Times New Roman" panose="02020603050405020304" pitchFamily="18" charset="0"/>
                <a:ea typeface="Times New Roman" panose="02020603050405020304" pitchFamily="18" charset="0"/>
              </a:rPr>
              <a:t/>
            </a:r>
            <a:br>
              <a:rPr lang="en-US" sz="1800" dirty="0">
                <a:latin typeface="Times New Roman" panose="02020603050405020304" pitchFamily="18" charset="0"/>
                <a:ea typeface="Times New Roman" panose="02020603050405020304" pitchFamily="18" charset="0"/>
              </a:rPr>
            </a:br>
            <a:endParaRPr lang="en-US" sz="1800" dirty="0"/>
          </a:p>
        </p:txBody>
      </p:sp>
      <p:sp>
        <p:nvSpPr>
          <p:cNvPr id="3" name="Rectangle 2"/>
          <p:cNvSpPr/>
          <p:nvPr/>
        </p:nvSpPr>
        <p:spPr>
          <a:xfrm>
            <a:off x="0" y="0"/>
            <a:ext cx="9144000" cy="461665"/>
          </a:xfrm>
          <a:prstGeom prst="rect">
            <a:avLst/>
          </a:prstGeom>
          <a:solidFill>
            <a:schemeClr val="accent1"/>
          </a:solidFill>
        </p:spPr>
        <p:txBody>
          <a:bodyPr wrap="square">
            <a:spAutoFit/>
          </a:bodyPr>
          <a:lstStyle/>
          <a:p>
            <a:r>
              <a:rPr lang="en-US" sz="2400" dirty="0">
                <a:solidFill>
                  <a:schemeClr val="bg1"/>
                </a:solidFill>
                <a:latin typeface="Rockwell" panose="02060603020205020403" pitchFamily="18" charset="0"/>
                <a:ea typeface="Times New Roman" panose="02020603050405020304" pitchFamily="18" charset="0"/>
              </a:rPr>
              <a:t>What Has Been Done to Meet the </a:t>
            </a:r>
            <a:r>
              <a:rPr lang="en-US" sz="2400" dirty="0" smtClean="0">
                <a:solidFill>
                  <a:schemeClr val="bg1"/>
                </a:solidFill>
                <a:latin typeface="Rockwell" panose="02060603020205020403" pitchFamily="18" charset="0"/>
                <a:ea typeface="Times New Roman" panose="02020603050405020304" pitchFamily="18" charset="0"/>
              </a:rPr>
              <a:t>Forest Buffer Outcome?</a:t>
            </a:r>
            <a:endParaRPr lang="en-US" sz="2400" dirty="0">
              <a:latin typeface="Rockwell" panose="02060603020205020403"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7983" y="1052793"/>
            <a:ext cx="3357617" cy="2515160"/>
          </a:xfrm>
          <a:prstGeom prst="rect">
            <a:avLst/>
          </a:prstGeom>
        </p:spPr>
      </p:pic>
    </p:spTree>
    <p:extLst>
      <p:ext uri="{BB962C8B-B14F-4D97-AF65-F5344CB8AC3E}">
        <p14:creationId xmlns:p14="http://schemas.microsoft.com/office/powerpoint/2010/main" val="3361440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ctrTitle"/>
          </p:nvPr>
        </p:nvSpPr>
        <p:spPr>
          <a:xfrm>
            <a:off x="3474720" y="1609344"/>
            <a:ext cx="5669280" cy="1481328"/>
          </a:xfrm>
          <a:prstGeom prst="rect">
            <a:avLst/>
          </a:prstGeom>
        </p:spPr>
        <p:txBody>
          <a:bodyPr lIns="91425" tIns="91425" rIns="91425" bIns="91425" anchor="b" anchorCtr="0">
            <a:noAutofit/>
          </a:bodyPr>
          <a:lstStyle/>
          <a:p>
            <a:pPr lvl="0" rtl="0">
              <a:spcBef>
                <a:spcPts val="0"/>
              </a:spcBef>
              <a:buNone/>
            </a:pPr>
            <a:r>
              <a:rPr lang="en-US" dirty="0">
                <a:latin typeface="Rockwell" charset="0"/>
                <a:ea typeface="Rockwell" charset="0"/>
                <a:cs typeface="Rockwell" charset="0"/>
              </a:rPr>
              <a:t>Progress:</a:t>
            </a:r>
            <a:br>
              <a:rPr lang="en-US" dirty="0">
                <a:latin typeface="Rockwell" charset="0"/>
                <a:ea typeface="Rockwell" charset="0"/>
                <a:cs typeface="Rockwell" charset="0"/>
              </a:rPr>
            </a:br>
            <a:r>
              <a:rPr lang="en-US" sz="2200" i="1" dirty="0">
                <a:latin typeface="Rockwell" charset="0"/>
                <a:ea typeface="Rockwell" charset="0"/>
                <a:cs typeface="Rockwell" charset="0"/>
              </a:rPr>
              <a:t>Are we doing what we said we would do?</a:t>
            </a:r>
            <a:endParaRPr lang="en" sz="2200" b="0" dirty="0">
              <a:latin typeface="Rockwell" charset="0"/>
              <a:ea typeface="Rockwell" charset="0"/>
              <a:cs typeface="Rockwell" charset="0"/>
            </a:endParaRPr>
          </a:p>
        </p:txBody>
      </p:sp>
      <p:sp>
        <p:nvSpPr>
          <p:cNvPr id="136" name="Shape 136"/>
          <p:cNvSpPr txBox="1"/>
          <p:nvPr/>
        </p:nvSpPr>
        <p:spPr>
          <a:xfrm>
            <a:off x="0" y="503350"/>
            <a:ext cx="3471299" cy="3818699"/>
          </a:xfrm>
          <a:prstGeom prst="rect">
            <a:avLst/>
          </a:prstGeom>
          <a:noFill/>
          <a:ln>
            <a:noFill/>
          </a:ln>
        </p:spPr>
        <p:txBody>
          <a:bodyPr lIns="91425" tIns="91425" rIns="91425" bIns="91425" anchor="ctr" anchorCtr="0">
            <a:noAutofit/>
          </a:bodyPr>
          <a:lstStyle/>
          <a:p>
            <a:pPr lvl="0" algn="ctr">
              <a:spcBef>
                <a:spcPts val="0"/>
              </a:spcBef>
              <a:buNone/>
            </a:pPr>
            <a:r>
              <a:rPr lang="en" sz="20000" dirty="0">
                <a:solidFill>
                  <a:srgbClr val="18637B"/>
                </a:solidFill>
                <a:latin typeface="Rockwell" charset="0"/>
                <a:ea typeface="Rockwell" charset="0"/>
                <a:cs typeface="Rockwell" charset="0"/>
                <a:sym typeface="Roboto Slab"/>
              </a:rPr>
              <a:t>2</a:t>
            </a:r>
          </a:p>
        </p:txBody>
      </p:sp>
    </p:spTree>
    <p:extLst>
      <p:ext uri="{BB962C8B-B14F-4D97-AF65-F5344CB8AC3E}">
        <p14:creationId xmlns:p14="http://schemas.microsoft.com/office/powerpoint/2010/main" val="1016398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1146025" y="530725"/>
            <a:ext cx="3208799" cy="1028700"/>
          </a:xfrm>
          <a:prstGeom prst="rect">
            <a:avLst/>
          </a:prstGeom>
        </p:spPr>
        <p:txBody>
          <a:bodyPr lIns="91425" tIns="91425" rIns="91425" bIns="91425" anchor="ctr" anchorCtr="0">
            <a:noAutofit/>
          </a:bodyPr>
          <a:lstStyle/>
          <a:p>
            <a:pPr lvl="0"/>
            <a:r>
              <a:rPr lang="en-US" dirty="0">
                <a:latin typeface="Rockwell" charset="0"/>
                <a:ea typeface="Rockwell" charset="0"/>
                <a:cs typeface="Rockwell" charset="0"/>
              </a:rPr>
              <a:t>What is our progress?</a:t>
            </a:r>
            <a:endParaRPr lang="en" dirty="0">
              <a:latin typeface="Rockwell" charset="0"/>
              <a:ea typeface="Rockwell" charset="0"/>
              <a:cs typeface="Rockwell" charset="0"/>
            </a:endParaRPr>
          </a:p>
        </p:txBody>
      </p:sp>
      <p:grpSp>
        <p:nvGrpSpPr>
          <p:cNvPr id="37" name="Shape 633"/>
          <p:cNvGrpSpPr/>
          <p:nvPr/>
        </p:nvGrpSpPr>
        <p:grpSpPr>
          <a:xfrm>
            <a:off x="427794" y="931165"/>
            <a:ext cx="313892" cy="227819"/>
            <a:chOff x="4604550" y="3714775"/>
            <a:chExt cx="439625" cy="319075"/>
          </a:xfrm>
        </p:grpSpPr>
        <p:sp>
          <p:nvSpPr>
            <p:cNvPr id="38" name="Shape 634"/>
            <p:cNvSpPr/>
            <p:nvPr/>
          </p:nvSpPr>
          <p:spPr>
            <a:xfrm>
              <a:off x="4604550" y="3714775"/>
              <a:ext cx="439625" cy="319075"/>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9" name="Shape 635"/>
            <p:cNvSpPr/>
            <p:nvPr/>
          </p:nvSpPr>
          <p:spPr>
            <a:xfrm>
              <a:off x="4647175" y="3761675"/>
              <a:ext cx="354400" cy="213725"/>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aphicFrame>
        <p:nvGraphicFramePr>
          <p:cNvPr id="8" name="Chart 7"/>
          <p:cNvGraphicFramePr>
            <a:graphicFrameLocks/>
          </p:cNvGraphicFramePr>
          <p:nvPr>
            <p:extLst>
              <p:ext uri="{D42A27DB-BD31-4B8C-83A1-F6EECF244321}">
                <p14:modId xmlns:p14="http://schemas.microsoft.com/office/powerpoint/2010/main" val="648534683"/>
              </p:ext>
            </p:extLst>
          </p:nvPr>
        </p:nvGraphicFramePr>
        <p:xfrm>
          <a:off x="928049" y="0"/>
          <a:ext cx="7369790" cy="50626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01382738"/>
      </p:ext>
    </p:extLst>
  </p:cSld>
  <p:clrMapOvr>
    <a:masterClrMapping/>
  </p:clrMapOvr>
</p:sld>
</file>

<file path=ppt/theme/theme1.xml><?xml version="1.0" encoding="utf-8"?>
<a:theme xmlns:a="http://schemas.openxmlformats.org/drawingml/2006/main" name="Warwi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99ACFDB1F7B243A8BE670D52864591" ma:contentTypeVersion="4" ma:contentTypeDescription="Create a new document." ma:contentTypeScope="" ma:versionID="bedc101f92e1a0c51ece9094e7d6ea51">
  <xsd:schema xmlns:xsd="http://www.w3.org/2001/XMLSchema" xmlns:xs="http://www.w3.org/2001/XMLSchema" xmlns:p="http://schemas.microsoft.com/office/2006/metadata/properties" xmlns:ns2="c2de63d9-61f2-4114-9950-8094353c4192" targetNamespace="http://schemas.microsoft.com/office/2006/metadata/properties" ma:root="true" ma:fieldsID="5bde11fa1469642d44d86ec58a7d9c72" ns2:_="">
    <xsd:import namespace="c2de63d9-61f2-4114-9950-8094353c4192"/>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de63d9-61f2-4114-9950-8094353c419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mso-contentType ?>
<FormTemplates xmlns="http://schemas.microsoft.com/sharepoint/v3/contenttype/forms">
  <Display>DocumentLibraryForm</Display>
  <Edit>DocumentLibraryForm</Edit>
  <New>DocumentLibraryForm</New>
</FormTemplates>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17A23024-511E-4A74-BF2C-6516326581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de63d9-61f2-4114-9950-8094353c41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10.xml><?xml version="1.0" encoding="utf-8"?>
<ds:datastoreItem xmlns:ds="http://schemas.openxmlformats.org/officeDocument/2006/customXml" ds:itemID="{1FB39C2D-9676-41D1-9E56-3B60BBD4EDA0}">
  <ds:schemaRefs>
    <ds:schemaRef ds:uri="ESRI.ArcGIS.Mapping.OfficeIntegration.PowerPointInfo"/>
  </ds:schemaRefs>
</ds:datastoreItem>
</file>

<file path=customXml/itemProps11.xml><?xml version="1.0" encoding="utf-8"?>
<ds:datastoreItem xmlns:ds="http://schemas.openxmlformats.org/officeDocument/2006/customXml" ds:itemID="{95BA3650-AC55-4740-9A73-788C0241F052}">
  <ds:schemaRefs>
    <ds:schemaRef ds:uri="ESRI.ArcGIS.Mapping.OfficeIntegration.PowerPointInfo"/>
  </ds:schemaRefs>
</ds:datastoreItem>
</file>

<file path=customXml/itemProps12.xml><?xml version="1.0" encoding="utf-8"?>
<ds:datastoreItem xmlns:ds="http://schemas.openxmlformats.org/officeDocument/2006/customXml" ds:itemID="{B703ED97-4220-49F5-97F8-75A4AC4FFC4C}">
  <ds:schemaRefs>
    <ds:schemaRef ds:uri="ESRI.ArcGIS.Mapping.OfficeIntegration.PowerPointInfo"/>
  </ds:schemaRefs>
</ds:datastoreItem>
</file>

<file path=customXml/itemProps13.xml><?xml version="1.0" encoding="utf-8"?>
<ds:datastoreItem xmlns:ds="http://schemas.openxmlformats.org/officeDocument/2006/customXml" ds:itemID="{D23F5A4E-D19D-44BE-9A14-B641A118331B}">
  <ds:schemaRefs>
    <ds:schemaRef ds:uri="ESRI.ArcGIS.Mapping.OfficeIntegration.PowerPointInfo"/>
  </ds:schemaRefs>
</ds:datastoreItem>
</file>

<file path=customXml/itemProps14.xml><?xml version="1.0" encoding="utf-8"?>
<ds:datastoreItem xmlns:ds="http://schemas.openxmlformats.org/officeDocument/2006/customXml" ds:itemID="{D193DC0A-DA83-4AC4-A3D0-E1DDA4E1CA29}">
  <ds:schemaRefs>
    <ds:schemaRef ds:uri="http://schemas.microsoft.com/sharepoint/v3/contenttype/forms"/>
  </ds:schemaRefs>
</ds:datastoreItem>
</file>

<file path=customXml/itemProps15.xml><?xml version="1.0" encoding="utf-8"?>
<ds:datastoreItem xmlns:ds="http://schemas.openxmlformats.org/officeDocument/2006/customXml" ds:itemID="{4275E6C4-E755-4DDE-B477-A58B28879AFF}">
  <ds:schemaRefs>
    <ds:schemaRef ds:uri="ESRI.ArcGIS.Mapping.OfficeIntegration.PowerPointInfo"/>
  </ds:schemaRefs>
</ds:datastoreItem>
</file>

<file path=customXml/itemProps16.xml><?xml version="1.0" encoding="utf-8"?>
<ds:datastoreItem xmlns:ds="http://schemas.openxmlformats.org/officeDocument/2006/customXml" ds:itemID="{7B5587FA-2CBF-4CE1-BFE0-C712953C7E84}">
  <ds:schemaRefs>
    <ds:schemaRef ds:uri="ESRI.ArcGIS.Mapping.OfficeIntegration.PowerPointInfo"/>
  </ds:schemaRefs>
</ds:datastoreItem>
</file>

<file path=customXml/itemProps17.xml><?xml version="1.0" encoding="utf-8"?>
<ds:datastoreItem xmlns:ds="http://schemas.openxmlformats.org/officeDocument/2006/customXml" ds:itemID="{8ED37029-9C88-4C42-AFDF-C1ED0D3B3F66}">
  <ds:schemaRefs>
    <ds:schemaRef ds:uri="ESRI.ArcGIS.Mapping.OfficeIntegration.PowerPointInfo"/>
  </ds:schemaRefs>
</ds:datastoreItem>
</file>

<file path=customXml/itemProps2.xml><?xml version="1.0" encoding="utf-8"?>
<ds:datastoreItem xmlns:ds="http://schemas.openxmlformats.org/officeDocument/2006/customXml" ds:itemID="{4F6E9DD8-4E4E-4463-8C2B-1ABD78665744}">
  <ds:schemaRefs>
    <ds:schemaRef ds:uri="ESRI.ArcGIS.Mapping.OfficeIntegration.PowerPointInfo"/>
  </ds:schemaRefs>
</ds:datastoreItem>
</file>

<file path=customXml/itemProps3.xml><?xml version="1.0" encoding="utf-8"?>
<ds:datastoreItem xmlns:ds="http://schemas.openxmlformats.org/officeDocument/2006/customXml" ds:itemID="{A474D4E0-64B2-495C-8D87-43DA111C7C28}">
  <ds:schemaRefs>
    <ds:schemaRef ds:uri="ESRI.ArcGIS.Mapping.OfficeIntegration.PowerPointInfo"/>
  </ds:schemaRefs>
</ds:datastoreItem>
</file>

<file path=customXml/itemProps4.xml><?xml version="1.0" encoding="utf-8"?>
<ds:datastoreItem xmlns:ds="http://schemas.openxmlformats.org/officeDocument/2006/customXml" ds:itemID="{5B229134-EC8F-4234-BDBD-F6252274FB35}">
  <ds:schemaRefs>
    <ds:schemaRef ds:uri="http://schemas.microsoft.com/office/2006/documentManagement/types"/>
    <ds:schemaRef ds:uri="c2de63d9-61f2-4114-9950-8094353c4192"/>
    <ds:schemaRef ds:uri="http://schemas.microsoft.com/office/2006/metadata/properties"/>
    <ds:schemaRef ds:uri="http://purl.org/dc/terms/"/>
    <ds:schemaRef ds:uri="http://www.w3.org/XML/1998/namespace"/>
    <ds:schemaRef ds:uri="http://purl.org/dc/elements/1.1/"/>
    <ds:schemaRef ds:uri="http://schemas.microsoft.com/office/infopath/2007/PartnerControls"/>
    <ds:schemaRef ds:uri="http://schemas.openxmlformats.org/package/2006/metadata/core-properties"/>
    <ds:schemaRef ds:uri="http://purl.org/dc/dcmitype/"/>
  </ds:schemaRefs>
</ds:datastoreItem>
</file>

<file path=customXml/itemProps5.xml><?xml version="1.0" encoding="utf-8"?>
<ds:datastoreItem xmlns:ds="http://schemas.openxmlformats.org/officeDocument/2006/customXml" ds:itemID="{264E8007-01B3-4757-ADB3-5F8B49977323}">
  <ds:schemaRefs>
    <ds:schemaRef ds:uri="ESRI.ArcGIS.Mapping.OfficeIntegration.PowerPointInfo"/>
  </ds:schemaRefs>
</ds:datastoreItem>
</file>

<file path=customXml/itemProps6.xml><?xml version="1.0" encoding="utf-8"?>
<ds:datastoreItem xmlns:ds="http://schemas.openxmlformats.org/officeDocument/2006/customXml" ds:itemID="{EC738E43-9B1B-4E52-A67B-7CF5C8642CA3}">
  <ds:schemaRefs>
    <ds:schemaRef ds:uri="ESRI.ArcGIS.Mapping.OfficeIntegration.PowerPointInfo"/>
  </ds:schemaRefs>
</ds:datastoreItem>
</file>

<file path=customXml/itemProps7.xml><?xml version="1.0" encoding="utf-8"?>
<ds:datastoreItem xmlns:ds="http://schemas.openxmlformats.org/officeDocument/2006/customXml" ds:itemID="{8872A0B0-370F-4323-BF4E-D589DE50C5F6}">
  <ds:schemaRefs>
    <ds:schemaRef ds:uri="ESRI.ArcGIS.Mapping.OfficeIntegration.PowerPointInfo"/>
  </ds:schemaRefs>
</ds:datastoreItem>
</file>

<file path=customXml/itemProps8.xml><?xml version="1.0" encoding="utf-8"?>
<ds:datastoreItem xmlns:ds="http://schemas.openxmlformats.org/officeDocument/2006/customXml" ds:itemID="{571267E0-A1A7-4733-96AA-41775714C2CF}">
  <ds:schemaRefs>
    <ds:schemaRef ds:uri="ESRI.ArcGIS.Mapping.OfficeIntegration.PowerPointInfo"/>
  </ds:schemaRefs>
</ds:datastoreItem>
</file>

<file path=customXml/itemProps9.xml><?xml version="1.0" encoding="utf-8"?>
<ds:datastoreItem xmlns:ds="http://schemas.openxmlformats.org/officeDocument/2006/customXml" ds:itemID="{909B1E89-D88D-4285-911D-1BED73DA985F}">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12677</TotalTime>
  <Words>1877</Words>
  <Application>Microsoft Office PowerPoint</Application>
  <PresentationFormat>On-screen Show (16:9)</PresentationFormat>
  <Paragraphs>214</Paragraphs>
  <Slides>22</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Calibri</vt:lpstr>
      <vt:lpstr>Impact</vt:lpstr>
      <vt:lpstr>Nixie One</vt:lpstr>
      <vt:lpstr>Roboto Slab</vt:lpstr>
      <vt:lpstr>Rockwell</vt:lpstr>
      <vt:lpstr>Symbol</vt:lpstr>
      <vt:lpstr>Times New Roman</vt:lpstr>
      <vt:lpstr>Wingdings</vt:lpstr>
      <vt:lpstr>Warwick template</vt:lpstr>
      <vt:lpstr>Riparian Forest Buffers</vt:lpstr>
      <vt:lpstr>PowerPoint Presentation</vt:lpstr>
      <vt:lpstr>What We Want</vt:lpstr>
      <vt:lpstr>Setting the Stage: What are our assumptions?</vt:lpstr>
      <vt:lpstr>PowerPoint Presentation</vt:lpstr>
      <vt:lpstr>Logic Behind Our Outcome</vt:lpstr>
      <vt:lpstr>PowerPoint Presentation</vt:lpstr>
      <vt:lpstr>Progress: Are we doing what we said we would do?</vt:lpstr>
      <vt:lpstr>What is our progress?</vt:lpstr>
      <vt:lpstr>PowerPoint Presentation</vt:lpstr>
      <vt:lpstr>Analysis</vt:lpstr>
      <vt:lpstr>Analysis</vt:lpstr>
      <vt:lpstr>Challenges: Are our actions having the expected effect?</vt:lpstr>
      <vt:lpstr>PowerPoint Presentation</vt:lpstr>
      <vt:lpstr>Challenges</vt:lpstr>
      <vt:lpstr>Adaptations: How should we adapt?</vt:lpstr>
      <vt:lpstr>Based on what we’ve learned, we plan to…</vt:lpstr>
      <vt:lpstr>Based on what we’ve learned, we plan to…</vt:lpstr>
      <vt:lpstr>Agreement Goals and Outcomes</vt:lpstr>
      <vt:lpstr>Cross-Outcome  Considerations</vt:lpstr>
      <vt:lpstr>What We Want</vt:lpstr>
      <vt:lpstr>Discussion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Free, Laura</dc:creator>
  <cp:lastModifiedBy>Katherine Wares</cp:lastModifiedBy>
  <cp:revision>174</cp:revision>
  <cp:lastPrinted>2018-04-24T13:53:34Z</cp:lastPrinted>
  <dcterms:modified xsi:type="dcterms:W3CDTF">2018-04-30T16:31:18Z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0x0101007299ACFDB1F7B243A8BE670D52864591</vt:lpwstr>
  </property>
</Properties>
</file>